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  <p:sldMasterId id="2147483764" r:id="rId2"/>
  </p:sldMasterIdLst>
  <p:notesMasterIdLst>
    <p:notesMasterId r:id="rId140"/>
  </p:notesMasterIdLst>
  <p:handoutMasterIdLst>
    <p:handoutMasterId r:id="rId141"/>
  </p:handoutMasterIdLst>
  <p:sldIdLst>
    <p:sldId id="532" r:id="rId3"/>
    <p:sldId id="377" r:id="rId4"/>
    <p:sldId id="505" r:id="rId5"/>
    <p:sldId id="565" r:id="rId6"/>
    <p:sldId id="566" r:id="rId7"/>
    <p:sldId id="567" r:id="rId8"/>
    <p:sldId id="733" r:id="rId9"/>
    <p:sldId id="568" r:id="rId10"/>
    <p:sldId id="569" r:id="rId11"/>
    <p:sldId id="570" r:id="rId12"/>
    <p:sldId id="571" r:id="rId13"/>
    <p:sldId id="572" r:id="rId14"/>
    <p:sldId id="573" r:id="rId15"/>
    <p:sldId id="574" r:id="rId16"/>
    <p:sldId id="575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85" r:id="rId27"/>
    <p:sldId id="734" r:id="rId28"/>
    <p:sldId id="586" r:id="rId29"/>
    <p:sldId id="587" r:id="rId30"/>
    <p:sldId id="588" r:id="rId31"/>
    <p:sldId id="589" r:id="rId32"/>
    <p:sldId id="591" r:id="rId33"/>
    <p:sldId id="592" r:id="rId34"/>
    <p:sldId id="590" r:id="rId35"/>
    <p:sldId id="593" r:id="rId36"/>
    <p:sldId id="594" r:id="rId37"/>
    <p:sldId id="735" r:id="rId38"/>
    <p:sldId id="595" r:id="rId39"/>
    <p:sldId id="596" r:id="rId40"/>
    <p:sldId id="597" r:id="rId41"/>
    <p:sldId id="598" r:id="rId42"/>
    <p:sldId id="599" r:id="rId43"/>
    <p:sldId id="600" r:id="rId44"/>
    <p:sldId id="736" r:id="rId45"/>
    <p:sldId id="601" r:id="rId46"/>
    <p:sldId id="602" r:id="rId47"/>
    <p:sldId id="603" r:id="rId48"/>
    <p:sldId id="604" r:id="rId49"/>
    <p:sldId id="607" r:id="rId50"/>
    <p:sldId id="605" r:id="rId51"/>
    <p:sldId id="606" r:id="rId52"/>
    <p:sldId id="608" r:id="rId53"/>
    <p:sldId id="609" r:id="rId54"/>
    <p:sldId id="610" r:id="rId55"/>
    <p:sldId id="611" r:id="rId56"/>
    <p:sldId id="612" r:id="rId57"/>
    <p:sldId id="613" r:id="rId58"/>
    <p:sldId id="614" r:id="rId59"/>
    <p:sldId id="615" r:id="rId60"/>
    <p:sldId id="616" r:id="rId61"/>
    <p:sldId id="617" r:id="rId62"/>
    <p:sldId id="618" r:id="rId63"/>
    <p:sldId id="619" r:id="rId64"/>
    <p:sldId id="620" r:id="rId65"/>
    <p:sldId id="621" r:id="rId66"/>
    <p:sldId id="737" r:id="rId67"/>
    <p:sldId id="622" r:id="rId68"/>
    <p:sldId id="623" r:id="rId69"/>
    <p:sldId id="624" r:id="rId70"/>
    <p:sldId id="625" r:id="rId71"/>
    <p:sldId id="626" r:id="rId72"/>
    <p:sldId id="627" r:id="rId73"/>
    <p:sldId id="628" r:id="rId74"/>
    <p:sldId id="629" r:id="rId75"/>
    <p:sldId id="630" r:id="rId76"/>
    <p:sldId id="631" r:id="rId77"/>
    <p:sldId id="632" r:id="rId78"/>
    <p:sldId id="633" r:id="rId79"/>
    <p:sldId id="634" r:id="rId80"/>
    <p:sldId id="635" r:id="rId81"/>
    <p:sldId id="636" r:id="rId82"/>
    <p:sldId id="637" r:id="rId83"/>
    <p:sldId id="638" r:id="rId84"/>
    <p:sldId id="639" r:id="rId85"/>
    <p:sldId id="640" r:id="rId86"/>
    <p:sldId id="738" r:id="rId87"/>
    <p:sldId id="642" r:id="rId88"/>
    <p:sldId id="641" r:id="rId89"/>
    <p:sldId id="643" r:id="rId90"/>
    <p:sldId id="644" r:id="rId91"/>
    <p:sldId id="645" r:id="rId92"/>
    <p:sldId id="646" r:id="rId93"/>
    <p:sldId id="647" r:id="rId94"/>
    <p:sldId id="648" r:id="rId95"/>
    <p:sldId id="649" r:id="rId96"/>
    <p:sldId id="650" r:id="rId97"/>
    <p:sldId id="651" r:id="rId98"/>
    <p:sldId id="652" r:id="rId99"/>
    <p:sldId id="653" r:id="rId100"/>
    <p:sldId id="654" r:id="rId101"/>
    <p:sldId id="739" r:id="rId102"/>
    <p:sldId id="655" r:id="rId103"/>
    <p:sldId id="656" r:id="rId104"/>
    <p:sldId id="657" r:id="rId105"/>
    <p:sldId id="658" r:id="rId106"/>
    <p:sldId id="659" r:id="rId107"/>
    <p:sldId id="660" r:id="rId108"/>
    <p:sldId id="661" r:id="rId109"/>
    <p:sldId id="662" r:id="rId110"/>
    <p:sldId id="663" r:id="rId111"/>
    <p:sldId id="664" r:id="rId112"/>
    <p:sldId id="665" r:id="rId113"/>
    <p:sldId id="740" r:id="rId114"/>
    <p:sldId id="666" r:id="rId115"/>
    <p:sldId id="667" r:id="rId116"/>
    <p:sldId id="668" r:id="rId117"/>
    <p:sldId id="669" r:id="rId118"/>
    <p:sldId id="670" r:id="rId119"/>
    <p:sldId id="671" r:id="rId120"/>
    <p:sldId id="672" r:id="rId121"/>
    <p:sldId id="673" r:id="rId122"/>
    <p:sldId id="674" r:id="rId123"/>
    <p:sldId id="676" r:id="rId124"/>
    <p:sldId id="677" r:id="rId125"/>
    <p:sldId id="678" r:id="rId126"/>
    <p:sldId id="679" r:id="rId127"/>
    <p:sldId id="680" r:id="rId128"/>
    <p:sldId id="681" r:id="rId129"/>
    <p:sldId id="682" r:id="rId130"/>
    <p:sldId id="702" r:id="rId131"/>
    <p:sldId id="703" r:id="rId132"/>
    <p:sldId id="705" r:id="rId133"/>
    <p:sldId id="706" r:id="rId134"/>
    <p:sldId id="707" r:id="rId135"/>
    <p:sldId id="708" r:id="rId136"/>
    <p:sldId id="709" r:id="rId137"/>
    <p:sldId id="710" r:id="rId138"/>
    <p:sldId id="564" r:id="rId13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00000"/>
    <a:srgbClr val="FF00FF"/>
    <a:srgbClr val="66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33" d="100"/>
          <a:sy n="33" d="100"/>
        </p:scale>
        <p:origin x="-2178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notesMaster" Target="notesMasters/notesMaster1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80557-AF5D-4664-AFBF-422FA640B1F5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17D19-A038-42E6-A121-8609E53BFE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02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9DB48C-98E3-45A9-B404-DBBFACC9D4F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822B80E-3C2D-4F91-8D85-429586F42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90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5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58453-1ACD-4B55-BBC3-A25C822CC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9826-5B8D-4087-BD08-D3D172E5D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E47E5-D1E5-470E-8B8F-985F9E122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22443-621B-4476-8DDA-629B9F1168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AA5D6-8BEE-4674-9E72-DA194FC4B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425F-C5A5-4F4E-B53C-8D6F25110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3179E-F690-43E1-9E34-2947FCEE9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B0FC7-8796-4F84-B510-CC6CC43D7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91201-7142-41A6-AF70-26D60812E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BB74A-4982-438F-8D82-209DFB155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CADEB-F409-46CB-A245-09FF40327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E4076-69FE-471D-8347-5DBB6F0DF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2B93A-686D-4414-92E4-15B55085F6C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8146-9993-429C-9484-87F152F14D4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BBB4C-527E-4F23-A701-A7DB2134B4F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61FC2-A52F-4F72-A073-DE5673B40B9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DCFD7-974D-4EA3-8BD4-A2AB8D2F90D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C307B-7180-480E-BAAE-D13D0F2400E1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33691-B3CE-47A8-B2B9-6DDFD2AC05F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229B5-FAE2-4D1D-AC47-F0E4C24B505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30A8E-B09E-4B78-8E09-858F77BE480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2F5C-1474-48D4-9C9D-F0D94DA0BF0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61E0A-380D-4F5F-B4A1-CFA09DB2B83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560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2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563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3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AEF9033-FEB0-4D75-928C-89E4D0B13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64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2" r:id="rId1"/>
    <p:sldLayoutId id="2147483761" r:id="rId2"/>
    <p:sldLayoutId id="2147483760" r:id="rId3"/>
    <p:sldLayoutId id="2147483759" r:id="rId4"/>
    <p:sldLayoutId id="2147483758" r:id="rId5"/>
    <p:sldLayoutId id="2147483757" r:id="rId6"/>
    <p:sldLayoutId id="2147483756" r:id="rId7"/>
    <p:sldLayoutId id="2147483755" r:id="rId8"/>
    <p:sldLayoutId id="2147483754" r:id="rId9"/>
    <p:sldLayoutId id="2147483753" r:id="rId10"/>
    <p:sldLayoutId id="2147483752" r:id="rId11"/>
    <p:sldLayoutId id="214748375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CBD6DF-E441-46DD-9EAA-41857AE6EDC5}" type="slidenum">
              <a:rPr lang="ru-RU" alt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shgmu.ru/" TargetMode="Externa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8313" y="2205038"/>
            <a:ext cx="8318500" cy="3640137"/>
          </a:xfrm>
        </p:spPr>
        <p:txBody>
          <a:bodyPr/>
          <a:lstStyle/>
          <a:p>
            <a:pPr algn="l"/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endParaRPr lang="ru-RU" altLang="ru-RU" sz="2000" dirty="0" smtClean="0">
              <a:solidFill>
                <a:srgbClr val="254061"/>
              </a:solidFill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844675"/>
            <a:ext cx="8642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altLang="ru-RU" sz="2800" b="1" i="1" smtClean="0">
              <a:solidFill>
                <a:srgbClr val="25406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683568" y="2564904"/>
            <a:ext cx="79928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Энтеральное</a:t>
            </a: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и парентеральное питание в неонатологии.</a:t>
            </a:r>
          </a:p>
          <a:p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Питание новорожденных с хирургической патологией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0" y="472514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Хафизова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Наиля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Римовна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, </a:t>
            </a:r>
          </a:p>
          <a:p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канд.мед.наук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9" name="AutoShape 2"/>
          <p:cNvSpPr txBox="1">
            <a:spLocks noChangeArrowheads="1"/>
          </p:cNvSpPr>
          <p:nvPr/>
        </p:nvSpPr>
        <p:spPr>
          <a:xfrm>
            <a:off x="3275856" y="5949280"/>
            <a:ext cx="2592288" cy="46139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Февраль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2019</a:t>
            </a: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33691-B3CE-47A8-B2B9-6DDFD2AC05F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8850" name="Picture 2" descr="http://bashgmu.ru/include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360"/>
            <a:ext cx="1440160" cy="1425614"/>
          </a:xfrm>
          <a:prstGeom prst="rect">
            <a:avLst/>
          </a:prstGeom>
          <a:noFill/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979712" y="188640"/>
            <a:ext cx="69127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ФГБОУ ВО «Башкирский государственный медицинский университет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Институт дополнительного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профессионального образования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Кафедра педиатрии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41" y="35013"/>
            <a:ext cx="9144000" cy="86439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Структура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148197" y="899406"/>
            <a:ext cx="8964488" cy="43297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1. Введение.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2. Функциональное развитие и созревание ЖКТ новорожденного ребенка. Моторная функция.</a:t>
            </a:r>
            <a:endParaRPr lang="ru-RU" sz="2400" dirty="0">
              <a:cs typeface="Times New Roman" pitchFamily="18" charset="0"/>
            </a:endParaRP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3. </a:t>
            </a:r>
            <a:r>
              <a:rPr lang="ru-RU" sz="2400" dirty="0">
                <a:cs typeface="Times New Roman" pitchFamily="18" charset="0"/>
              </a:rPr>
              <a:t>Функциональное становление ЖКТ у новорожденных детей. Пищеварительная </a:t>
            </a:r>
            <a:r>
              <a:rPr lang="ru-RU" sz="2400" dirty="0" smtClean="0">
                <a:cs typeface="Times New Roman" pitchFamily="18" charset="0"/>
              </a:rPr>
              <a:t>функция.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4</a:t>
            </a:r>
            <a:r>
              <a:rPr lang="ru-RU" sz="2400" dirty="0">
                <a:cs typeface="Times New Roman" pitchFamily="18" charset="0"/>
              </a:rPr>
              <a:t>. Парентеральное </a:t>
            </a:r>
            <a:r>
              <a:rPr lang="ru-RU" sz="2400" dirty="0" smtClean="0">
                <a:cs typeface="Times New Roman" pitchFamily="18" charset="0"/>
              </a:rPr>
              <a:t>питание.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5</a:t>
            </a:r>
            <a:r>
              <a:rPr lang="ru-RU" sz="2400" dirty="0">
                <a:cs typeface="Times New Roman" pitchFamily="18" charset="0"/>
              </a:rPr>
              <a:t>. Агрессивное парентеральное </a:t>
            </a:r>
            <a:br>
              <a:rPr lang="ru-RU" sz="2400" dirty="0">
                <a:cs typeface="Times New Roman" pitchFamily="18" charset="0"/>
              </a:rPr>
            </a:br>
            <a:r>
              <a:rPr lang="ru-RU" sz="2400" dirty="0">
                <a:cs typeface="Times New Roman" pitchFamily="18" charset="0"/>
              </a:rPr>
              <a:t>питание или рутинное парентеральное </a:t>
            </a:r>
            <a:br>
              <a:rPr lang="ru-RU" sz="2400" dirty="0">
                <a:cs typeface="Times New Roman" pitchFamily="18" charset="0"/>
              </a:rPr>
            </a:br>
            <a:r>
              <a:rPr lang="ru-RU" sz="2400" dirty="0">
                <a:cs typeface="Times New Roman" pitchFamily="18" charset="0"/>
              </a:rPr>
              <a:t>питание</a:t>
            </a:r>
            <a:r>
              <a:rPr lang="ru-RU" sz="2400" dirty="0" smtClean="0">
                <a:cs typeface="Times New Roman" pitchFamily="18" charset="0"/>
              </a:rPr>
              <a:t>?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6. Грудное молоко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2400" dirty="0" smtClean="0">
                <a:cs typeface="Times New Roman" pitchFamily="18" charset="0"/>
              </a:rPr>
              <a:t>7</a:t>
            </a:r>
            <a:r>
              <a:rPr lang="ru-RU" sz="2400" dirty="0">
                <a:cs typeface="Times New Roman" pitchFamily="18" charset="0"/>
              </a:rPr>
              <a:t>. Дети с хирургической патологией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1989" y="5388904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/>
              <a:t>В презентации были использованы материалы  </a:t>
            </a:r>
            <a:r>
              <a:rPr lang="ru-RU" sz="1600" dirty="0" err="1" smtClean="0"/>
              <a:t>К.Д.Горелика</a:t>
            </a:r>
            <a:r>
              <a:rPr lang="ru-RU" sz="1600" dirty="0" smtClean="0"/>
              <a:t>,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err="1" smtClean="0"/>
              <a:t>К.Д.Горелик</a:t>
            </a:r>
            <a:r>
              <a:rPr lang="ru-RU" sz="1600" dirty="0" smtClean="0"/>
              <a:t> - врач </a:t>
            </a:r>
            <a:r>
              <a:rPr lang="ru-RU" sz="1600" dirty="0"/>
              <a:t>анестезиолог-реаниматолог ОРИТН ГБУЗ Детская городская больница №1, г. Санкт-Петербург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1844824"/>
            <a:ext cx="6096000" cy="2971800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Введение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7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" y="404663"/>
            <a:ext cx="9126240" cy="64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3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48" y="576650"/>
            <a:ext cx="9130680" cy="62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" y="548680"/>
            <a:ext cx="9134624" cy="63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187624" y="1484784"/>
            <a:ext cx="6672064" cy="388843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1.</a:t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>
                <a:solidFill>
                  <a:schemeClr val="bg2"/>
                </a:solidFill>
                <a:effectLst/>
              </a:rPr>
              <a:t> Функциональное развитие и созревание ЖКТ новорожденного ребенка. Моторная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функция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" y="404664"/>
            <a:ext cx="911625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" y="476672"/>
            <a:ext cx="9129658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2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09" y="512683"/>
            <a:ext cx="9157409" cy="634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2" y="404663"/>
            <a:ext cx="9131207" cy="647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40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3" y="587805"/>
            <a:ext cx="9127787" cy="624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5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007"/>
            <a:ext cx="9144000" cy="639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01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03" y="476672"/>
            <a:ext cx="9140969" cy="63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4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993"/>
            <a:ext cx="9144000" cy="634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087"/>
            <a:ext cx="9144000" cy="643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2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7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109"/>
            <a:ext cx="9144000" cy="643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7" y="417382"/>
            <a:ext cx="9116483" cy="64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5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" y="260647"/>
            <a:ext cx="9140819" cy="661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3"/>
            <a:ext cx="9144000" cy="644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2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187624" y="1484784"/>
            <a:ext cx="6672064" cy="388843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2.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>
                <a:solidFill>
                  <a:schemeClr val="bg2"/>
                </a:solidFill>
                <a:effectLst/>
              </a:rPr>
              <a:t> Функциональное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становление ЖКТ у новорожденных детей. Пищеварительная функция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37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6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80" y="476673"/>
            <a:ext cx="9149580" cy="6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" y="476672"/>
            <a:ext cx="9139736" cy="641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0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77" y="401931"/>
            <a:ext cx="9151677" cy="645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2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4" y="428461"/>
            <a:ext cx="9122296" cy="640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9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8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93" y="376631"/>
            <a:ext cx="9155393" cy="648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0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" y="472057"/>
            <a:ext cx="9133689" cy="63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269" y="404664"/>
            <a:ext cx="9169269" cy="647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9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187624" y="1484784"/>
            <a:ext cx="6672064" cy="388843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3.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Кишечная 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микрофлора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5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974"/>
            <a:ext cx="9144000" cy="645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2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683"/>
            <a:ext cx="9144000" cy="661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5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" y="404664"/>
            <a:ext cx="9126094" cy="6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4" y="404664"/>
            <a:ext cx="9110436" cy="64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7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36" y="1715050"/>
            <a:ext cx="8449280" cy="4771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476673"/>
            <a:ext cx="8147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Вывод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1836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" y="476673"/>
            <a:ext cx="9139269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187624" y="1484784"/>
            <a:ext cx="6672064" cy="388843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4.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Парентеральное 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питание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0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7"/>
            <a:ext cx="9144000" cy="659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1" y="390593"/>
            <a:ext cx="9097079" cy="647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6" y="548680"/>
            <a:ext cx="9217818" cy="63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6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9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153"/>
            <a:ext cx="9144000" cy="652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3" y="260648"/>
            <a:ext cx="9145083" cy="661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4" y="286557"/>
            <a:ext cx="9117415" cy="65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841"/>
            <a:ext cx="9144000" cy="65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2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4" y="332656"/>
            <a:ext cx="9118265" cy="65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2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" y="476672"/>
            <a:ext cx="9139736" cy="639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4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8" y="404664"/>
            <a:ext cx="9131291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9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" y="476672"/>
            <a:ext cx="9139736" cy="638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1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5"/>
            <a:ext cx="9144000" cy="649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3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8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98" y="332656"/>
            <a:ext cx="9147098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1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20368" cy="64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5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971600" y="764704"/>
            <a:ext cx="7344816" cy="460851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5.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Агрессивное парентеральное 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питание или рутинное парентеральное 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питание? 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29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348"/>
            <a:ext cx="9163455" cy="582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32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44000" cy="622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0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69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4540"/>
            <a:ext cx="9144000" cy="600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5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1" y="404664"/>
            <a:ext cx="9114119" cy="646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6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7517"/>
            <a:ext cx="9144000" cy="631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816"/>
            <a:ext cx="9144000" cy="6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0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4" y="463228"/>
            <a:ext cx="9127876" cy="639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5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" y="548680"/>
            <a:ext cx="9148581" cy="569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27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6" y="332656"/>
            <a:ext cx="9119814" cy="653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7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9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5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5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656"/>
            <a:ext cx="9144000" cy="651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9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" y="404664"/>
            <a:ext cx="9143534" cy="6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4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7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0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847"/>
            <a:ext cx="9144000" cy="639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1" y="296618"/>
            <a:ext cx="9101619" cy="657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80" y="332656"/>
            <a:ext cx="9150979" cy="65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9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763688" y="1772816"/>
            <a:ext cx="5581600" cy="316835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6.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Грудное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молоко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4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090"/>
            <a:ext cx="9144000" cy="650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8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3" y="476672"/>
            <a:ext cx="9084927" cy="63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1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" y="297001"/>
            <a:ext cx="9129658" cy="65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4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89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" y="404664"/>
            <a:ext cx="9167296" cy="645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" y="260647"/>
            <a:ext cx="9095362" cy="659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325" y="692126"/>
            <a:ext cx="9201325" cy="578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4" y="332656"/>
            <a:ext cx="9111985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2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9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5" y="548681"/>
            <a:ext cx="9123845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8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80" y="927623"/>
            <a:ext cx="9143068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3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57" y="730087"/>
            <a:ext cx="9120658" cy="574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0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9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84" y="548681"/>
            <a:ext cx="9163084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9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99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" y="1412776"/>
            <a:ext cx="9140435" cy="50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763688" y="1772816"/>
            <a:ext cx="5581600" cy="316835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Донорское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молоко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51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" y="260648"/>
            <a:ext cx="9110669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8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1" y="548680"/>
            <a:ext cx="9061369" cy="631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28318" cy="632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4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77056"/>
            <a:ext cx="9144000" cy="630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8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2" y="322384"/>
            <a:ext cx="9124078" cy="653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1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2" y="476672"/>
            <a:ext cx="9124078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7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6" y="908721"/>
            <a:ext cx="9110903" cy="595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109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7541"/>
            <a:ext cx="9144000" cy="591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6" y="476672"/>
            <a:ext cx="9110903" cy="64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5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763688" y="1772816"/>
            <a:ext cx="5581600" cy="3168352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 smtClean="0">
                <a:solidFill>
                  <a:schemeClr val="bg2"/>
                </a:solidFill>
                <a:effectLst/>
              </a:rPr>
              <a:t>7.</a:t>
            </a:r>
            <a:r>
              <a:rPr lang="ru-RU" dirty="0">
                <a:solidFill>
                  <a:schemeClr val="bg2"/>
                </a:solidFill>
                <a:effectLst/>
              </a:rPr>
              <a:t/>
            </a:r>
            <a:br>
              <a:rPr lang="ru-RU" dirty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Дети с хирургической патологией</a:t>
            </a:r>
            <a:endParaRPr lang="ru-RU" dirty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98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" y="306508"/>
            <a:ext cx="9135472" cy="656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8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4" y="449588"/>
            <a:ext cx="9119196" cy="641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18731" cy="592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20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2" y="620688"/>
            <a:ext cx="9131134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8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5"/>
            <a:ext cx="9144000" cy="59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3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119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2" y="666585"/>
            <a:ext cx="9115167" cy="600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6516"/>
            <a:ext cx="9144000" cy="64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" y="408912"/>
            <a:ext cx="9140202" cy="606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698"/>
            <a:ext cx="9144000" cy="64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5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2" y="404664"/>
            <a:ext cx="9118497" cy="645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3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6" y="710156"/>
            <a:ext cx="9114234" cy="61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2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55" y="633609"/>
            <a:ext cx="9163455" cy="607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1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78" y="488395"/>
            <a:ext cx="8935422" cy="621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65069"/>
            <a:ext cx="8725600" cy="603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57819"/>
            <a:ext cx="8732868" cy="660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129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79" y="548296"/>
            <a:ext cx="8813809" cy="615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7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130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81231"/>
            <a:ext cx="8618721" cy="60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9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80120"/>
            <a:ext cx="8815732" cy="579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731"/>
            <a:ext cx="9173244" cy="646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7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96"/>
            <a:ext cx="9144000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8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01" y="336754"/>
            <a:ext cx="8867995" cy="636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2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1" y="481188"/>
            <a:ext cx="9109120" cy="618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5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136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69" y="223555"/>
            <a:ext cx="8711419" cy="66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8229600" cy="1727200"/>
          </a:xfrm>
        </p:spPr>
        <p:txBody>
          <a:bodyPr/>
          <a:lstStyle/>
          <a:p>
            <a:pPr eaLnBrk="1" hangingPunct="1">
              <a:defRPr/>
            </a:pPr>
            <a:endParaRPr lang="ru-RU" sz="4000" dirty="0" smtClean="0">
              <a:solidFill>
                <a:schemeClr val="tx1"/>
              </a:solidFill>
            </a:endParaRP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137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6821</TotalTime>
  <Words>235</Words>
  <Application>Microsoft Office PowerPoint</Application>
  <PresentationFormat>Экран (4:3)</PresentationFormat>
  <Paragraphs>164</Paragraphs>
  <Slides>137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137</vt:i4>
      </vt:variant>
    </vt:vector>
  </HeadingPairs>
  <TitlesOfParts>
    <vt:vector size="139" baseType="lpstr">
      <vt:lpstr>Глобус</vt:lpstr>
      <vt:lpstr>Тема Office</vt:lpstr>
      <vt:lpstr>  </vt:lpstr>
      <vt:lpstr>Структура</vt:lpstr>
      <vt:lpstr>Введение</vt:lpstr>
      <vt:lpstr>Презентация PowerPoint</vt:lpstr>
      <vt:lpstr>Презентация PowerPoint</vt:lpstr>
      <vt:lpstr>Презентация PowerPoint</vt:lpstr>
      <vt:lpstr>Часть 1.  Функциональное развитие и созревание ЖКТ новорожденного ребенка. Моторная функция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2.  Функциональное становление ЖКТ у новорожденных детей. Пищеварительная функция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3. Кишечная  микрофлора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4. Парентеральное  питание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5. Агрессивное парентеральное  питание или рутинное парентеральное  питание?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6. Грудное молоко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Донорское молоко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7. Дети с хирургической патологией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Rail Khussamov</dc:creator>
  <cp:lastModifiedBy>Samsung</cp:lastModifiedBy>
  <cp:revision>267</cp:revision>
  <dcterms:created xsi:type="dcterms:W3CDTF">2007-11-28T15:45:44Z</dcterms:created>
  <dcterms:modified xsi:type="dcterms:W3CDTF">2019-10-30T16:43:04Z</dcterms:modified>
</cp:coreProperties>
</file>