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9" r:id="rId1"/>
    <p:sldMasterId id="2147483764" r:id="rId2"/>
  </p:sldMasterIdLst>
  <p:notesMasterIdLst>
    <p:notesMasterId r:id="rId67"/>
  </p:notesMasterIdLst>
  <p:handoutMasterIdLst>
    <p:handoutMasterId r:id="rId68"/>
  </p:handoutMasterIdLst>
  <p:sldIdLst>
    <p:sldId id="532" r:id="rId3"/>
    <p:sldId id="377" r:id="rId4"/>
    <p:sldId id="565" r:id="rId5"/>
    <p:sldId id="566" r:id="rId6"/>
    <p:sldId id="570" r:id="rId7"/>
    <p:sldId id="567" r:id="rId8"/>
    <p:sldId id="569" r:id="rId9"/>
    <p:sldId id="571" r:id="rId10"/>
    <p:sldId id="568" r:id="rId11"/>
    <p:sldId id="572" r:id="rId12"/>
    <p:sldId id="573" r:id="rId13"/>
    <p:sldId id="574" r:id="rId14"/>
    <p:sldId id="575" r:id="rId15"/>
    <p:sldId id="576" r:id="rId16"/>
    <p:sldId id="577" r:id="rId17"/>
    <p:sldId id="578" r:id="rId18"/>
    <p:sldId id="579" r:id="rId19"/>
    <p:sldId id="580" r:id="rId20"/>
    <p:sldId id="581" r:id="rId21"/>
    <p:sldId id="582" r:id="rId22"/>
    <p:sldId id="583" r:id="rId23"/>
    <p:sldId id="584" r:id="rId24"/>
    <p:sldId id="585" r:id="rId25"/>
    <p:sldId id="586" r:id="rId26"/>
    <p:sldId id="587" r:id="rId27"/>
    <p:sldId id="588" r:id="rId28"/>
    <p:sldId id="589" r:id="rId29"/>
    <p:sldId id="590" r:id="rId30"/>
    <p:sldId id="591" r:id="rId31"/>
    <p:sldId id="592" r:id="rId32"/>
    <p:sldId id="593" r:id="rId33"/>
    <p:sldId id="594" r:id="rId34"/>
    <p:sldId id="595" r:id="rId35"/>
    <p:sldId id="596" r:id="rId36"/>
    <p:sldId id="597" r:id="rId37"/>
    <p:sldId id="598" r:id="rId38"/>
    <p:sldId id="599" r:id="rId39"/>
    <p:sldId id="600" r:id="rId40"/>
    <p:sldId id="601" r:id="rId41"/>
    <p:sldId id="602" r:id="rId42"/>
    <p:sldId id="603" r:id="rId43"/>
    <p:sldId id="604" r:id="rId44"/>
    <p:sldId id="605" r:id="rId45"/>
    <p:sldId id="606" r:id="rId46"/>
    <p:sldId id="607" r:id="rId47"/>
    <p:sldId id="608" r:id="rId48"/>
    <p:sldId id="609" r:id="rId49"/>
    <p:sldId id="610" r:id="rId50"/>
    <p:sldId id="611" r:id="rId51"/>
    <p:sldId id="612" r:id="rId52"/>
    <p:sldId id="613" r:id="rId53"/>
    <p:sldId id="614" r:id="rId54"/>
    <p:sldId id="615" r:id="rId55"/>
    <p:sldId id="616" r:id="rId56"/>
    <p:sldId id="617" r:id="rId57"/>
    <p:sldId id="618" r:id="rId58"/>
    <p:sldId id="619" r:id="rId59"/>
    <p:sldId id="620" r:id="rId60"/>
    <p:sldId id="621" r:id="rId61"/>
    <p:sldId id="622" r:id="rId62"/>
    <p:sldId id="623" r:id="rId63"/>
    <p:sldId id="624" r:id="rId64"/>
    <p:sldId id="625" r:id="rId65"/>
    <p:sldId id="564" r:id="rId66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000000"/>
    <a:srgbClr val="FF00FF"/>
    <a:srgbClr val="66FF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80557-AF5D-4664-AFBF-422FA640B1F5}" type="datetimeFigureOut">
              <a:rPr lang="ru-RU" smtClean="0"/>
              <a:pPr/>
              <a:t>19.02.2018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17D19-A038-42E6-A121-8609E53BFE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028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D9DB48C-98E3-45A9-B404-DBBFACC9D4FC}" type="datetimeFigureOut">
              <a:rPr lang="en-US"/>
              <a:pPr>
                <a:defRPr/>
              </a:pPr>
              <a:t>2/19/2018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822B80E-3C2D-4F91-8D85-429586F42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90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981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58453-1ACD-4B55-BBC3-A25C822CC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29826-5B8D-4087-BD08-D3D172E5D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E47E5-D1E5-470E-8B8F-985F9E122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22443-621B-4476-8DDA-629B9F1168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AA5D6-8BEE-4674-9E72-DA194FC4B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5425F-C5A5-4F4E-B53C-8D6F251109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3179E-F690-43E1-9E34-2947FCEE9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B0FC7-8796-4F84-B510-CC6CC43D79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91201-7142-41A6-AF70-26D60812E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BB74A-4982-438F-8D82-209DFB155F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CADEB-F409-46CB-A245-09FF40327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E4076-69FE-471D-8347-5DBB6F0DF1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2B93A-686D-4414-92E4-15B55085F6CC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B8146-9993-429C-9484-87F152F14D4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BBB4C-527E-4F23-A701-A7DB2134B4F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61FC2-A52F-4F72-A073-DE5673B40B9C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DCFD7-974D-4EA3-8BD4-A2AB8D2F90D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C307B-7180-480E-BAAE-D13D0F2400E1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33691-B3CE-47A8-B2B9-6DDFD2AC05FE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229B5-FAE2-4D1D-AC47-F0E4C24B505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30A8E-B09E-4B78-8E09-858F77BE480D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2F5C-1474-48D4-9C9D-F0D94DA0BF0E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61E0A-380D-4F5F-B4A1-CFA09DB2B83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560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0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0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560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0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0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2562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3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563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2563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4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4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AEF9033-FEB0-4D75-928C-89E4D0B13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564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2" r:id="rId1"/>
    <p:sldLayoutId id="2147483761" r:id="rId2"/>
    <p:sldLayoutId id="2147483760" r:id="rId3"/>
    <p:sldLayoutId id="2147483759" r:id="rId4"/>
    <p:sldLayoutId id="2147483758" r:id="rId5"/>
    <p:sldLayoutId id="2147483757" r:id="rId6"/>
    <p:sldLayoutId id="2147483756" r:id="rId7"/>
    <p:sldLayoutId id="2147483755" r:id="rId8"/>
    <p:sldLayoutId id="2147483754" r:id="rId9"/>
    <p:sldLayoutId id="2147483753" r:id="rId10"/>
    <p:sldLayoutId id="2147483752" r:id="rId11"/>
    <p:sldLayoutId id="214748375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CBD6DF-E441-46DD-9EAA-41857AE6EDC5}" type="slidenum">
              <a:rPr lang="ru-RU" altLang="ru-RU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ashgmu.ru/" TargetMode="Externa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68313" y="2205038"/>
            <a:ext cx="8318500" cy="3640137"/>
          </a:xfrm>
        </p:spPr>
        <p:txBody>
          <a:bodyPr/>
          <a:lstStyle/>
          <a:p>
            <a:pPr algn="l"/>
            <a:r>
              <a:rPr lang="ru-RU" altLang="ru-RU" sz="2000" dirty="0" smtClean="0">
                <a:solidFill>
                  <a:srgbClr val="254061"/>
                </a:solidFill>
              </a:rPr>
              <a:t/>
            </a:r>
            <a:br>
              <a:rPr lang="ru-RU" altLang="ru-RU" sz="2000" dirty="0" smtClean="0">
                <a:solidFill>
                  <a:srgbClr val="254061"/>
                </a:solidFill>
              </a:rPr>
            </a:br>
            <a:r>
              <a:rPr lang="ru-RU" altLang="ru-RU" sz="2000" dirty="0" smtClean="0">
                <a:solidFill>
                  <a:srgbClr val="254061"/>
                </a:solidFill>
              </a:rPr>
              <a:t/>
            </a:r>
            <a:br>
              <a:rPr lang="ru-RU" altLang="ru-RU" sz="2000" dirty="0" smtClean="0">
                <a:solidFill>
                  <a:srgbClr val="254061"/>
                </a:solidFill>
              </a:rPr>
            </a:br>
            <a:endParaRPr lang="ru-RU" altLang="ru-RU" sz="2000" dirty="0" smtClean="0">
              <a:solidFill>
                <a:srgbClr val="254061"/>
              </a:solidFill>
              <a:latin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844675"/>
            <a:ext cx="86423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altLang="ru-RU" sz="2800" b="1" i="1" smtClean="0">
              <a:solidFill>
                <a:srgbClr val="25406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683568" y="2564904"/>
            <a:ext cx="79928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Традиционная </a:t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ИВЛ</a:t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новорожденных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0" y="472514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Хафизова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Наиля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Римовна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, </a:t>
            </a:r>
          </a:p>
          <a:p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канд.мед.наук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</a:p>
        </p:txBody>
      </p:sp>
      <p:sp>
        <p:nvSpPr>
          <p:cNvPr id="9" name="AutoShape 2"/>
          <p:cNvSpPr txBox="1">
            <a:spLocks noChangeArrowheads="1"/>
          </p:cNvSpPr>
          <p:nvPr/>
        </p:nvSpPr>
        <p:spPr>
          <a:xfrm>
            <a:off x="3275856" y="5949280"/>
            <a:ext cx="2592288" cy="46139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Февраль 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2018</a:t>
            </a:r>
            <a:endParaRPr kumimoji="0" lang="ru-RU" sz="2000" b="1" i="0" u="none" strike="noStrike" kern="1200" cap="none" spc="0" normalizeH="0" noProof="0" dirty="0" smtClean="0">
              <a:ln>
                <a:noFill/>
              </a:ln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33691-B3CE-47A8-B2B9-6DDFD2AC05FE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8850" name="Picture 2" descr="http://bashgmu.ru/include/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0360"/>
            <a:ext cx="1440160" cy="1425614"/>
          </a:xfrm>
          <a:prstGeom prst="rect">
            <a:avLst/>
          </a:prstGeom>
          <a:noFill/>
        </p:spPr>
      </p:pic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1979712" y="188640"/>
            <a:ext cx="69127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ФГБОУ ВО «Башкирский государственный медицинский университет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Институт дополнительного 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профессионального образования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Кафедра педиатрии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D3179E-F690-43E1-9E34-2947FCEE979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14398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Структура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683568" y="1844824"/>
            <a:ext cx="8065145" cy="3024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marL="365125" lvl="3" algn="l">
              <a:tabLst>
                <a:tab pos="365125" algn="l"/>
              </a:tabLst>
            </a:pPr>
            <a:r>
              <a:rPr lang="ru-RU" sz="3200" dirty="0" smtClean="0">
                <a:cs typeface="Times New Roman" pitchFamily="18" charset="0"/>
              </a:rPr>
              <a:t>1. Основные цели ИВЛ.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3200" dirty="0" smtClean="0">
                <a:cs typeface="Times New Roman" pitchFamily="18" charset="0"/>
              </a:rPr>
              <a:t>2. Контролируемая ИВЛ.</a:t>
            </a:r>
            <a:endParaRPr lang="ru-RU" sz="3200" dirty="0">
              <a:cs typeface="Times New Roman" pitchFamily="18" charset="0"/>
            </a:endParaRPr>
          </a:p>
          <a:p>
            <a:pPr marL="365125" lvl="3" algn="l">
              <a:tabLst>
                <a:tab pos="365125" algn="l"/>
              </a:tabLst>
            </a:pPr>
            <a:r>
              <a:rPr lang="ru-RU" sz="3200" dirty="0" smtClean="0">
                <a:cs typeface="Times New Roman" pitchFamily="18" charset="0"/>
              </a:rPr>
              <a:t>3. Защитная ИВЛ.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3200" dirty="0" smtClean="0">
                <a:cs typeface="Times New Roman" pitchFamily="18" charset="0"/>
              </a:rPr>
              <a:t>4. Новые режимы ИВЛ в неонатологии.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5229200"/>
            <a:ext cx="83529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500" dirty="0"/>
              <a:t>В презентации были использованы материалы  </a:t>
            </a:r>
            <a:r>
              <a:rPr lang="ru-RU" sz="1500" dirty="0" err="1" smtClean="0"/>
              <a:t>М.В.Фомичева</a:t>
            </a:r>
            <a:r>
              <a:rPr lang="ru-RU" sz="1500" dirty="0"/>
              <a:t>.</a:t>
            </a:r>
            <a:endParaRPr lang="ru-RU" sz="1500" dirty="0" smtClean="0"/>
          </a:p>
          <a:p>
            <a:pPr algn="l"/>
            <a:r>
              <a:rPr lang="ru-RU" sz="1500" dirty="0" smtClean="0"/>
              <a:t>М.В. Фомичев - заведующий </a:t>
            </a:r>
            <a:r>
              <a:rPr lang="ru-RU" sz="1500" dirty="0"/>
              <a:t>отделением реанимации и интенсивной терапии новорожденных</a:t>
            </a:r>
            <a:r>
              <a:rPr lang="ru-RU" sz="1500" dirty="0" smtClean="0"/>
              <a:t>, врач </a:t>
            </a:r>
            <a:r>
              <a:rPr lang="ru-RU" sz="1500" dirty="0"/>
              <a:t>- анестезиолог-реаниматолог высшей квалификационной </a:t>
            </a:r>
            <a:r>
              <a:rPr lang="ru-RU" sz="1500" dirty="0" smtClean="0"/>
              <a:t>категории, </a:t>
            </a:r>
            <a:r>
              <a:rPr lang="ru-RU" sz="1500" dirty="0" err="1" smtClean="0"/>
              <a:t>Сургутский</a:t>
            </a:r>
            <a:r>
              <a:rPr lang="ru-RU" sz="1500" dirty="0" smtClean="0"/>
              <a:t> </a:t>
            </a:r>
            <a:r>
              <a:rPr lang="ru-RU" sz="1500" dirty="0"/>
              <a:t>клинический перинатальный центр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76672"/>
            <a:ext cx="9144000" cy="6409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76672"/>
            <a:ext cx="8964488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1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36" y="332656"/>
            <a:ext cx="9156736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56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2" y="404664"/>
            <a:ext cx="9091548" cy="646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81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7" y="419359"/>
            <a:ext cx="9126984" cy="643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28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7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21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3989"/>
            <a:ext cx="9144000" cy="641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62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8" y="476672"/>
            <a:ext cx="9113912" cy="638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4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1"/>
            <a:ext cx="9144000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07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536" y="496572"/>
            <a:ext cx="9177536" cy="633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6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39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07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0688"/>
            <a:ext cx="9144000" cy="623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3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44000" cy="6309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2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44000" cy="630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72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4232"/>
            <a:ext cx="9144000" cy="639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4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3" y="354406"/>
            <a:ext cx="9109968" cy="650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94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9439"/>
            <a:ext cx="9144000" cy="626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27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3486"/>
            <a:ext cx="9144000" cy="649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33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" y="539695"/>
            <a:ext cx="9137600" cy="634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03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3" y="692696"/>
            <a:ext cx="9135368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7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9973"/>
            <a:ext cx="9144000" cy="636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" y="548680"/>
            <a:ext cx="9153521" cy="63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2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30903"/>
            <a:ext cx="9144000" cy="632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66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" y="404664"/>
            <a:ext cx="9139064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092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20" y="431445"/>
            <a:ext cx="9160520" cy="6423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1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32" y="458205"/>
            <a:ext cx="9149432" cy="6399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1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45" y="476672"/>
            <a:ext cx="9108256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1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94928"/>
            <a:ext cx="9144000" cy="6380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057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696"/>
            <a:ext cx="9144000" cy="61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0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04" y="476672"/>
            <a:ext cx="9122296" cy="640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66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055"/>
            <a:ext cx="9144000" cy="632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8731"/>
            <a:ext cx="9144000" cy="627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07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" y="378639"/>
            <a:ext cx="9135120" cy="646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17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44000" cy="62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9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2" y="476672"/>
            <a:ext cx="9135368" cy="635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1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0" y="487363"/>
            <a:ext cx="9124280" cy="637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01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4664"/>
            <a:ext cx="9144000" cy="6487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86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1"/>
            <a:ext cx="9143999" cy="630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086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6400"/>
            <a:ext cx="9144000" cy="646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57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48" y="476672"/>
            <a:ext cx="9118352" cy="640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2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" y="404664"/>
            <a:ext cx="9134624" cy="645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69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443" y="684027"/>
            <a:ext cx="9168443" cy="617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7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093709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4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60" y="404664"/>
            <a:ext cx="9123040" cy="641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" y="399527"/>
            <a:ext cx="9138320" cy="645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5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40" y="508285"/>
            <a:ext cx="9151640" cy="634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5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88490" cy="63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59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44000" cy="6280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98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908720"/>
            <a:ext cx="8064896" cy="18646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3429000"/>
            <a:ext cx="8193968" cy="143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97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68760"/>
            <a:ext cx="9144001" cy="402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390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04" y="476673"/>
            <a:ext cx="9165704" cy="637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7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0124"/>
            <a:ext cx="9144000" cy="639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5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9144000" cy="638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76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13876"/>
            <a:ext cx="9144000" cy="647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3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88" y="548681"/>
            <a:ext cx="9113912" cy="631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41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" y="548680"/>
            <a:ext cx="9135120" cy="633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4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0" y="620688"/>
            <a:ext cx="9109720" cy="623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04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476672"/>
            <a:ext cx="9144000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8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6" y="404664"/>
            <a:ext cx="9134624" cy="645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80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84563"/>
            <a:ext cx="9144000" cy="6503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9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6" y="404664"/>
            <a:ext cx="9118104" cy="645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1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11188" y="836613"/>
            <a:ext cx="8229600" cy="1727200"/>
          </a:xfrm>
        </p:spPr>
        <p:txBody>
          <a:bodyPr/>
          <a:lstStyle/>
          <a:p>
            <a:pPr eaLnBrk="1" hangingPunct="1">
              <a:defRPr/>
            </a:pPr>
            <a:endParaRPr lang="ru-RU" sz="4000" dirty="0" smtClean="0">
              <a:solidFill>
                <a:schemeClr val="tx1"/>
              </a:solidFill>
            </a:endParaRPr>
          </a:p>
        </p:txBody>
      </p:sp>
      <p:pic>
        <p:nvPicPr>
          <p:cNvPr id="645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D3179E-F690-43E1-9E34-2947FCEE979E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6729</TotalTime>
  <Words>75</Words>
  <Application>Microsoft Office PowerPoint</Application>
  <PresentationFormat>Экран (4:3)</PresentationFormat>
  <Paragraphs>17</Paragraphs>
  <Slides>64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64</vt:i4>
      </vt:variant>
    </vt:vector>
  </HeadingPairs>
  <TitlesOfParts>
    <vt:vector size="66" baseType="lpstr">
      <vt:lpstr>Глобус</vt:lpstr>
      <vt:lpstr>Тема Office</vt:lpstr>
      <vt:lpstr>  </vt:lpstr>
      <vt:lpstr>Структура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Rail Khussamov</dc:creator>
  <cp:lastModifiedBy>Наиля</cp:lastModifiedBy>
  <cp:revision>278</cp:revision>
  <dcterms:created xsi:type="dcterms:W3CDTF">2007-11-28T15:45:44Z</dcterms:created>
  <dcterms:modified xsi:type="dcterms:W3CDTF">2018-02-19T17:12:47Z</dcterms:modified>
</cp:coreProperties>
</file>