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4"/>
  </p:notesMasterIdLst>
  <p:sldIdLst>
    <p:sldId id="351" r:id="rId2"/>
    <p:sldId id="368" r:id="rId3"/>
    <p:sldId id="369" r:id="rId4"/>
    <p:sldId id="373" r:id="rId5"/>
    <p:sldId id="434" r:id="rId6"/>
    <p:sldId id="436" r:id="rId7"/>
    <p:sldId id="370" r:id="rId8"/>
    <p:sldId id="371" r:id="rId9"/>
    <p:sldId id="372" r:id="rId10"/>
    <p:sldId id="437" r:id="rId11"/>
    <p:sldId id="374" r:id="rId12"/>
    <p:sldId id="438" r:id="rId13"/>
    <p:sldId id="375" r:id="rId14"/>
    <p:sldId id="439" r:id="rId15"/>
    <p:sldId id="377" r:id="rId16"/>
    <p:sldId id="378" r:id="rId17"/>
    <p:sldId id="440" r:id="rId18"/>
    <p:sldId id="379" r:id="rId19"/>
    <p:sldId id="380" r:id="rId20"/>
    <p:sldId id="381" r:id="rId21"/>
    <p:sldId id="441" r:id="rId22"/>
    <p:sldId id="346" r:id="rId23"/>
    <p:sldId id="257" r:id="rId24"/>
    <p:sldId id="326" r:id="rId25"/>
    <p:sldId id="327" r:id="rId26"/>
    <p:sldId id="348" r:id="rId27"/>
    <p:sldId id="258" r:id="rId28"/>
    <p:sldId id="413" r:id="rId29"/>
    <p:sldId id="414" r:id="rId30"/>
    <p:sldId id="424" r:id="rId31"/>
    <p:sldId id="425" r:id="rId32"/>
    <p:sldId id="442" r:id="rId33"/>
    <p:sldId id="426" r:id="rId34"/>
    <p:sldId id="411" r:id="rId35"/>
    <p:sldId id="422" r:id="rId36"/>
    <p:sldId id="423" r:id="rId37"/>
    <p:sldId id="461" r:id="rId38"/>
    <p:sldId id="417" r:id="rId39"/>
    <p:sldId id="418" r:id="rId40"/>
    <p:sldId id="419" r:id="rId41"/>
    <p:sldId id="420" r:id="rId42"/>
    <p:sldId id="432" r:id="rId43"/>
    <p:sldId id="433" r:id="rId44"/>
    <p:sldId id="430" r:id="rId45"/>
    <p:sldId id="261" r:id="rId46"/>
    <p:sldId id="262" r:id="rId47"/>
    <p:sldId id="263" r:id="rId48"/>
    <p:sldId id="328" r:id="rId49"/>
    <p:sldId id="264" r:id="rId50"/>
    <p:sldId id="270" r:id="rId51"/>
    <p:sldId id="265" r:id="rId52"/>
    <p:sldId id="266" r:id="rId53"/>
    <p:sldId id="267" r:id="rId54"/>
    <p:sldId id="443" r:id="rId55"/>
    <p:sldId id="268" r:id="rId56"/>
    <p:sldId id="269" r:id="rId57"/>
    <p:sldId id="277" r:id="rId58"/>
    <p:sldId id="272" r:id="rId59"/>
    <p:sldId id="444" r:id="rId60"/>
    <p:sldId id="273" r:id="rId61"/>
    <p:sldId id="275" r:id="rId62"/>
    <p:sldId id="274" r:id="rId63"/>
    <p:sldId id="445" r:id="rId64"/>
    <p:sldId id="446" r:id="rId65"/>
    <p:sldId id="447" r:id="rId66"/>
    <p:sldId id="448" r:id="rId67"/>
    <p:sldId id="462" r:id="rId68"/>
    <p:sldId id="276" r:id="rId69"/>
    <p:sldId id="281" r:id="rId70"/>
    <p:sldId id="449" r:id="rId71"/>
    <p:sldId id="450" r:id="rId72"/>
    <p:sldId id="451" r:id="rId73"/>
    <p:sldId id="282" r:id="rId74"/>
    <p:sldId id="452" r:id="rId75"/>
    <p:sldId id="453" r:id="rId76"/>
    <p:sldId id="455" r:id="rId77"/>
    <p:sldId id="463" r:id="rId78"/>
    <p:sldId id="456" r:id="rId79"/>
    <p:sldId id="465" r:id="rId80"/>
    <p:sldId id="457" r:id="rId81"/>
    <p:sldId id="460" r:id="rId82"/>
    <p:sldId id="458" r:id="rId83"/>
    <p:sldId id="466" r:id="rId84"/>
    <p:sldId id="467" r:id="rId85"/>
    <p:sldId id="459" r:id="rId86"/>
    <p:sldId id="468" r:id="rId87"/>
    <p:sldId id="290" r:id="rId88"/>
    <p:sldId id="333" r:id="rId89"/>
    <p:sldId id="469" r:id="rId90"/>
    <p:sldId id="470" r:id="rId91"/>
    <p:sldId id="299" r:id="rId92"/>
    <p:sldId id="292" r:id="rId9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80" autoAdjust="0"/>
    <p:restoredTop sz="94660"/>
  </p:normalViewPr>
  <p:slideViewPr>
    <p:cSldViewPr>
      <p:cViewPr varScale="1">
        <p:scale>
          <a:sx n="69" d="100"/>
          <a:sy n="69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0A40D-67BE-4CEE-9732-C24E71895A87}" type="datetimeFigureOut">
              <a:rPr lang="ru-RU" smtClean="0"/>
              <a:pPr/>
              <a:t>24.03.2020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3C546-D812-4469-8253-17D0EF37F8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225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3C546-D812-4469-8253-17D0EF37F820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470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3C546-D812-4469-8253-17D0EF37F820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87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9B46F25-A3FC-48FE-BA2F-6F789BFC6C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4531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05AA2E2-3BFA-47B0-AE3B-BF8E819F30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3012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932670"/>
            <a:ext cx="8305800" cy="23622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Диагностика врождённых пороков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сердца у детей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Профессор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Т.Б.Хайретдинова</a:t>
            </a: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Уфа 2020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6" descr="P4150028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2197831" y="1447800"/>
            <a:ext cx="482453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-29528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образовательное учреждение   </a:t>
            </a:r>
          </a:p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высшего образования </a:t>
            </a:r>
          </a:p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«Башкирский государственный медицинский университет» </a:t>
            </a:r>
          </a:p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Министерства здравоохранения Российской Федерации</a:t>
            </a:r>
          </a:p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педиатрии с курсом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ИДПО</a:t>
            </a:r>
            <a:endParaRPr lang="ru-RU" altLang="ru-RU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720840"/>
            <a:ext cx="7848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Врожденные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пороки сердца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 аномалии морфологического развития сердца, его клапанного аппарата и магистральных сосудов, возникшие на 2-8-й неделе внутриутробного развития в результате нарушения процессов эмбриогенеза. Эти дефекты могут встречаться изолированно или в сочетании друг с другом.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Диагностика ВПС и лечение невозможны без знания особенностей кровообращения плода, новорождённого.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76400" y="914400"/>
            <a:ext cx="60677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Врожденные пороки сердца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145" y="1172110"/>
            <a:ext cx="3352800" cy="529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28629" y="1640280"/>
            <a:ext cx="304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Артериальный проток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Лёгочные сосуды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Левое предсердие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2454" y="1544535"/>
            <a:ext cx="8602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Аорта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Лёгкое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2517" y="2040204"/>
            <a:ext cx="1910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Лёгочная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0796" y="2297289"/>
            <a:ext cx="2074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Правое предсердие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2489" y="2859746"/>
            <a:ext cx="16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Печёночная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вена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3400" y="3356009"/>
            <a:ext cx="1489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Воротная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вена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1205" y="4195465"/>
            <a:ext cx="1803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Пупочная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вена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81111" y="3121838"/>
            <a:ext cx="1908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Венозный проток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06284" y="3633008"/>
            <a:ext cx="2079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Нижняя полая вена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92718" y="3959512"/>
            <a:ext cx="1993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Нисходящая аорта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28629" y="5229418"/>
            <a:ext cx="2035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Пупочные артерии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63990" y="455765"/>
            <a:ext cx="5071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кровообращения плода</a:t>
            </a:r>
            <a:endParaRPr lang="ru-RU" sz="2800" b="1" dirty="0"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185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8763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кровообращения плода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lvl="0">
              <a:spcAft>
                <a:spcPts val="0"/>
              </a:spcAft>
              <a:tabLst>
                <a:tab pos="638175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1. В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нижнюю полую вену (НПВ) поступает кровь от плаценты (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оксигенированная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и венозная кровь из печени и нижней половины туловища.</a:t>
            </a:r>
          </a:p>
          <a:p>
            <a:pPr lvl="0">
              <a:spcAft>
                <a:spcPts val="0"/>
              </a:spcAft>
              <a:tabLst>
                <a:tab pos="638175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2. В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верхнюю полую вену (ВПВ) собирается венозная кровь из верхней половины туловища, головы.</a:t>
            </a:r>
          </a:p>
          <a:p>
            <a:pPr lvl="0">
              <a:spcAft>
                <a:spcPts val="0"/>
              </a:spcAft>
              <a:tabLst>
                <a:tab pos="638175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3. Два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потока из НПВ и ВПВ перемешиваются в правом предсердии.</a:t>
            </a:r>
          </a:p>
          <a:p>
            <a:pPr lvl="0">
              <a:spcAft>
                <a:spcPts val="0"/>
              </a:spcAft>
              <a:tabLst>
                <a:tab pos="638175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4. Из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правого предсердия кровь (попавшая из НПВ, более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оксигенированная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попадает преимущественно в левое предсердие через ООО.  </a:t>
            </a:r>
          </a:p>
        </p:txBody>
      </p:sp>
    </p:spTree>
    <p:extLst>
      <p:ext uri="{BB962C8B-B14F-4D97-AF65-F5344CB8AC3E}">
        <p14:creationId xmlns:p14="http://schemas.microsoft.com/office/powerpoint/2010/main" val="2017060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57200"/>
            <a:ext cx="8763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кровообращения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плода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638175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5. Из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ВПВ и НПВ кровь попадает в правый желудочек (ПЖ).</a:t>
            </a:r>
          </a:p>
          <a:p>
            <a:pPr lvl="0">
              <a:spcAft>
                <a:spcPts val="0"/>
              </a:spcAft>
              <a:tabLst>
                <a:tab pos="638175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6. Из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правого предсердия (ПП) кровь попадает в левое предсердие (ЛП) через ООО, из левого желудочка (ЛЖ) в восходящую аорту, в коронарные сосуды, сосуды головы, верхние конечности.</a:t>
            </a:r>
          </a:p>
          <a:p>
            <a:pPr lvl="0">
              <a:spcAft>
                <a:spcPts val="0"/>
              </a:spcAft>
              <a:tabLst>
                <a:tab pos="638175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7. Из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ПП кровь поступает в ПЖ и лёгочный ствол через ОАП, нисходящую аорту и лёгочные артерии.</a:t>
            </a:r>
          </a:p>
          <a:p>
            <a:pPr marL="409575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Кровообращение в нижней половине туловища плода и плаценты  осуществляется в основном правым желудочком, на который падает большая часть нагрузки.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60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762000"/>
            <a:ext cx="7924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0" indent="-1397000" algn="ctr">
              <a:spcAft>
                <a:spcPts val="0"/>
              </a:spcAft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кровообращения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плода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97000" indent="-1397000" algn="ctr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lvl="0">
              <a:spcAft>
                <a:spcPts val="0"/>
              </a:spcAft>
              <a:tabLst>
                <a:tab pos="101600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Лёгкие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 участвуют в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оксигенации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крови, они заполнены жидкостью и обладают высоким сопротивлением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кровотоку.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9906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2. Функцию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газообмена выполняет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плацента.</a:t>
            </a:r>
          </a:p>
          <a:p>
            <a:pPr lvl="0">
              <a:spcAft>
                <a:spcPts val="0"/>
              </a:spcAft>
              <a:tabLst>
                <a:tab pos="9906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3.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арциальное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давление кислорода (рО</a:t>
            </a:r>
            <a:r>
              <a:rPr lang="ru-RU" sz="280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 крови пуповины почти в два раза ниже, чем у матери, но ткани плода получают достаточное количество кислорода за счёт фетального гемоглобина (обладающего повышенной способностью  связывать кислород) и ускоренного кровотока в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фетоплацентарной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системе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749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762000"/>
            <a:ext cx="7924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0" indent="-1397000" algn="ctr">
              <a:spcAft>
                <a:spcPts val="0"/>
              </a:spcAft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кровообращения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плода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97000" indent="-1397000" algn="ctr">
              <a:spcAft>
                <a:spcPts val="0"/>
              </a:spcAft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97000" indent="-1397000" algn="ctr">
              <a:spcAft>
                <a:spcPts val="0"/>
              </a:spcAft>
            </a:pP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10160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4.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аорту и лёгочный ствол поступает смешанная артериовенозная кровь с примерно одинаковым парциальным давлением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кислорода.</a:t>
            </a:r>
          </a:p>
          <a:p>
            <a:pPr lvl="0">
              <a:spcAft>
                <a:spcPts val="0"/>
              </a:spcAft>
              <a:tabLst>
                <a:tab pos="1016000" algn="l"/>
              </a:tabLst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Наличие так называемых фетальных коммуникаций – открытого овального окна (ООО) и открытого артериального протока (ОАП).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62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499012"/>
            <a:ext cx="79248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кровообращения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плода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</a:p>
          <a:p>
            <a:pPr algn="ctr">
              <a:spcAft>
                <a:spcPts val="0"/>
              </a:spcAft>
            </a:pP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Сердце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плода не может увеличить ударный объём при снижении частоты сердечных сокращений (ЧСС) из-за незрелости миокарда и повышенной его жёсткости; брадикардия при каком-либо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дистрессе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приводит к существенному падению сердечного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выброса.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7. Суммарный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сердечный выброс увеличивается с ростом плода, при этом меняется доля крови, притекающей к различным отделам – кровоснабжение плаценты уменьшается, а мозга, лёгких, желудочно-кишечного тракта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увеличивается.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963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1600200"/>
            <a:ext cx="7924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кровообращения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плода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</a:p>
          <a:p>
            <a:pPr algn="ctr">
              <a:spcAft>
                <a:spcPts val="0"/>
              </a:spcAft>
            </a:pP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Кровообращение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нижней половине туловища плода и плаценте осуществляется в основном правым желудочком, на который  внутриутробно выпадает большая нагрузка, чем на левый; размеры правого желудочка преобладают над размерами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левого.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701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762000"/>
            <a:ext cx="7924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кровообращения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плода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</a:p>
          <a:p>
            <a:pPr algn="ctr">
              <a:spcAft>
                <a:spcPts val="0"/>
              </a:spcAft>
            </a:pP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9.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уществуют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параллельных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последовательных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круга кровообращения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 постнатальном периоде -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важный компенсаторный механизм при нарушении кровообращения, возникающий при развитии ВПС.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96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182366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нормального кровообращения новорождённого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" y="513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2225" name="Picture 1" descr="Новый рисунок (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36473"/>
            <a:ext cx="5558566" cy="564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346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538537"/>
            <a:ext cx="8763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нормального кровообращения новорождённого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6200" y="513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14400" y="1899276"/>
            <a:ext cx="7924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кровообращения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новорождённого</a:t>
            </a:r>
          </a:p>
          <a:p>
            <a:pPr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62865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1.Прекращение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плацентарного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кровообращения.</a:t>
            </a:r>
          </a:p>
          <a:p>
            <a:pPr lvl="0">
              <a:spcAft>
                <a:spcPts val="0"/>
              </a:spcAft>
              <a:tabLst>
                <a:tab pos="628650" algn="l"/>
              </a:tabLs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0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2. Закрытие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основных фетальных сосудистых коммуникаций (венозный и артериальный протоки, овальное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окно.</a:t>
            </a:r>
          </a:p>
          <a:p>
            <a:pPr marL="63500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3. Переход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функции газообмена к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лёгким.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09190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4247" y="4572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нормального кровообращения </a:t>
            </a:r>
            <a:endParaRPr lang="ru-RU" sz="32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новорождённого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828800"/>
            <a:ext cx="838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4. Сопротивление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лёгочных сосудов прогрессивно снижается из-за их раскрытия, а в артериальном русле  - повышается (из-за потери плаценты, обладающей низким сопротивлением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algn="just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После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первого вдоха и начала лёгочной вентиляции резко возрастает лёгочный кровоток, происходит перераспределение сердечного выброса, меняется нагрузка на правый и левый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желудочки.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00050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540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4247" y="4572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нормального кровообращения </a:t>
            </a:r>
            <a:endParaRPr lang="ru-RU" sz="32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новорождённого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828800"/>
            <a:ext cx="838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6. Весь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поток крови из лёгких  возвращается в левый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желудочек.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7. Увеличение 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потребности в кислороде (двукратное возрастание, доставку которого к тканям обеспечивает левый желудочек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algn="just">
              <a:spcAft>
                <a:spcPts val="0"/>
              </a:spcAft>
            </a:pP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Сердечный    выброс и  потребление  кислорода постепенно снижаются к 6-й неделе.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934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4247" y="4572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нормального кровообращения </a:t>
            </a:r>
            <a:endParaRPr lang="ru-RU" sz="32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новорождённого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828800"/>
            <a:ext cx="838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Устанавливаются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нормальные гемодинамические режимы работы желудочков –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нагнетающего кровь в лёгочные сосуды с относительно низким сопротивлением, и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левого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нагнетающего кровь в большой круг кровообращения с высоким сосудистым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сопротивлением.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10. Малый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большой круги кровообращения становятся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последовательными.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675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-36195"/>
            <a:ext cx="79248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Открытое овальное окно (ООО)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4500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ООО к 4-5 месяцам сохраняется у 47% детей, анатомическое закрытие ООО наступает к 1-2 годам.</a:t>
            </a:r>
          </a:p>
          <a:p>
            <a:pPr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Открытое овальное окно: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регулирует направление и величину шунта между предсердиями; 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закрытие открытого овального окна происходит в результате:</a:t>
            </a:r>
          </a:p>
          <a:p>
            <a:pPr indent="801688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повышения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лёгочного кровотока в результате начала функционирования лёгких; 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- выравнивания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давления в ЛП и ПП в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результате повышения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возврата крови в ЛП и уменьшения возврата в ПП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316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197346"/>
            <a:ext cx="8458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Открытое овальное окно (ООО)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3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на давление в предсердиях, помимо притекающей крови, влияют: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а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растяжимость желудочков;</a:t>
            </a:r>
          </a:p>
          <a:p>
            <a:pPr indent="627063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б) ёмкость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венозных систем малого и большого кругов кровообращения;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в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наличие сброса на уровне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открытого артериального протока.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994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762000"/>
            <a:ext cx="7848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Значение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ООО при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ВПС</a:t>
            </a:r>
          </a:p>
          <a:p>
            <a:pPr algn="ctr">
              <a:spcAft>
                <a:spcPts val="0"/>
              </a:spcAft>
            </a:pP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Открытое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овальное окно обеспечивает смешивание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оксигенированной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неоксигенированной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крови при транспозиции магистральных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сосудов.</a:t>
            </a:r>
          </a:p>
          <a:p>
            <a:pPr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ООО способствует декомпрессии правого предсердия при атрезии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лёгочной артерии.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524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533400"/>
            <a:ext cx="86106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Открытый артериальный проток (ОАП)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Открытый артериальный проток (ОАП)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часть кровообращения плода, через который поток крови направляется из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лёгочной артерии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нисходящую аорту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 анатомического закрытия протока продолжается от 2 – 8 недель до 2-3 месяцев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Факторы, поддерживающие ОАП внутриутробно: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1) низкое напряжение кислорода;</a:t>
            </a:r>
          </a:p>
          <a:p>
            <a:pPr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2) высокие уровни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простагладинов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880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914400"/>
            <a:ext cx="8458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Открытый артериальный проток (ОАП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algn="just"/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Причины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способствующие функционированию ОАП: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1) недоношенность ребёнка (меньшая способность к сокращению гладкомышечных волокон по повышению давления кислорода);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2) высокое содержание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простагладинов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3) повышенный объём циркулирующей крови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80420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914400"/>
            <a:ext cx="815340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Открытый артериальный проток (ОАП)</a:t>
            </a: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dirty="0" smtClean="0"/>
              <a:t> 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знать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ОАП при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дуктус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-зависимых» ВПС является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единственным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поступления крови в ЛА при ВПС: атрезия ЛА, ТМС, резкий лёгочный стеноз, обеспечивая лёгочное кровообращение;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- ОАП обеспечивает периферическое кровообращение при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аорты, перерыве дуги аорты.  </a:t>
            </a:r>
          </a:p>
          <a:p>
            <a:pPr algn="just">
              <a:spcAft>
                <a:spcPts val="0"/>
              </a:spcAft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57745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90600"/>
            <a:ext cx="842788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Распространённость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ВПС  наблюдаются у (0,8 – 1,2) % новорождённых.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Известно 90 пороков сердца  и 200 их сочетаний.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регистре РКЦ находится 8800 детей с ВПС.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Ежегодно рождается до 500 детей с ВПС.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130 детей оперируются до 1 года, 27 детей  - в период новорождённости.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До сих пор остаётся важной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 поздней диагностики ВПС.</a:t>
            </a:r>
            <a:endParaRPr lang="ru-RU" sz="28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3820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Наиболее часто встречающиеся ВПС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361918"/>
              </p:ext>
            </p:extLst>
          </p:nvPr>
        </p:nvGraphicFramePr>
        <p:xfrm>
          <a:off x="609600" y="1371600"/>
          <a:ext cx="8077200" cy="5435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240">
                <a:tc>
                  <a:txBody>
                    <a:bodyPr/>
                    <a:lstStyle/>
                    <a:p>
                      <a:pPr marL="25400" indent="-127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Тип ВПС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indent="-127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Частота в %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360">
                <a:tc>
                  <a:txBody>
                    <a:bodyPr/>
                    <a:lstStyle/>
                    <a:p>
                      <a:pPr marL="25400" indent="16510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Дефект межжелудочковой перегородки 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957">
                <a:tc>
                  <a:txBody>
                    <a:bodyPr/>
                    <a:lstStyle/>
                    <a:p>
                      <a:pPr marL="25400" indent="16510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Открытый артериальный проток 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7,2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12">
                <a:tc>
                  <a:txBody>
                    <a:bodyPr/>
                    <a:lstStyle/>
                    <a:p>
                      <a:pPr marL="25400" indent="16510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Транспозиция магистральных сосудов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6,4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957">
                <a:tc>
                  <a:txBody>
                    <a:bodyPr/>
                    <a:lstStyle/>
                    <a:p>
                      <a:pPr marL="25400" indent="16510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Дефект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межпредсердной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перегородки 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6,3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25400" indent="16510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Тетрада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Фалло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6,1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957">
                <a:tc>
                  <a:txBody>
                    <a:bodyPr/>
                    <a:lstStyle/>
                    <a:p>
                      <a:pPr marL="25400" indent="16510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Коарктация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 аорты 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5,8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25400" indent="16510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Стенозы  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лёгочной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артерии  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25400" indent="16510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Атрезия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лёгочной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артерии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2240">
                <a:tc>
                  <a:txBody>
                    <a:bodyPr/>
                    <a:lstStyle/>
                    <a:p>
                      <a:pPr marL="25400" indent="32766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среди всех ВПС, в %</a:t>
                      </a: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32766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66,6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609600" y="1473288"/>
            <a:ext cx="0" cy="533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8686800" y="1371600"/>
            <a:ext cx="0" cy="533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09600" y="1371600"/>
            <a:ext cx="807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065" y="228600"/>
            <a:ext cx="842788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 ВПС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633557"/>
              </p:ext>
            </p:extLst>
          </p:nvPr>
        </p:nvGraphicFramePr>
        <p:xfrm>
          <a:off x="228600" y="838201"/>
          <a:ext cx="8686800" cy="5968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3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Нарушение гемодинамики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Без цианоза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С цианозом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84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С обогащением малого круга кровообращения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Открытый артериальный проток, дефекты межжелудочковой и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межпредсердной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перегородок, атриовентрикулярная коммуникация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Транспозиция магистральных сосудов, общий артериальный ствол. Комплекс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Эйзенменгера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93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С обеднением малого круга кровообращения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Изолированный стеноз лёгочной артерии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Болезнь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Фалло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, атрезия трёхстворчатого  клапана, транспозиция магистральных сосудов со стенозом лёгочной артерии. Общий артериальный ствол. Болезнь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Эбштейна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6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С обеднением большого круга кровообращения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Изолированный аортальный стеноз.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Коарктация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аорты.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26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Без гемодинамики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Истинная и ложная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декстрокардия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, аномалии положения дуги аорты и её ветвей, небольшой дефект в межжелудочковой перегородке (в мышечной части).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90600"/>
            <a:ext cx="842788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Гемодинамическая классификация ВПС</a:t>
            </a:r>
            <a:endParaRPr lang="ru-RU" sz="3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(основывается на определении характера сброса крови и препятствий выбросу из желудочков)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1. ВПС со сбросом крови слева направо (ДМЖП, ОАП, АВК, ОАС).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2. ВПС со сбросом крови справа налево (ТФ,  ДОС от ПЖ, ТМА с ДМЖП, ЕЖ).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3. ВПС с изолированной обструкцией выхода из правого или левого желудочка (ИСЛА, аортальный стеноз,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458487"/>
              </p:ext>
            </p:extLst>
          </p:nvPr>
        </p:nvGraphicFramePr>
        <p:xfrm>
          <a:off x="914400" y="1295400"/>
          <a:ext cx="6858000" cy="5127868"/>
        </p:xfrm>
        <a:graphic>
          <a:graphicData uri="http://schemas.openxmlformats.org/drawingml/2006/table">
            <a:tbl>
              <a:tblPr firstRow="1" bandRow="1"/>
              <a:tblGrid>
                <a:gridCol w="3463694">
                  <a:extLst>
                    <a:ext uri="{9D8B030D-6E8A-4147-A177-3AD203B41FA5}">
                      <a16:colId xmlns:a16="http://schemas.microsoft.com/office/drawing/2014/main" val="3243716053"/>
                    </a:ext>
                  </a:extLst>
                </a:gridCol>
                <a:gridCol w="3394306">
                  <a:extLst>
                    <a:ext uri="{9D8B030D-6E8A-4147-A177-3AD203B41FA5}">
                      <a16:colId xmlns:a16="http://schemas.microsoft.com/office/drawing/2014/main" val="3382382261"/>
                    </a:ext>
                  </a:extLst>
                </a:gridCol>
              </a:tblGrid>
              <a:tr h="24918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Врождённые пороки сердца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4" marR="57504" marT="28752" marB="287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066218"/>
                  </a:ext>
                </a:extLst>
              </a:tr>
              <a:tr h="440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Дуктус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-зависимые ВПС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4" marR="57504" marT="28752" marB="287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A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Дуктус-независимые ВПС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04" marR="57504" marT="28752" marB="287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998263"/>
                  </a:ext>
                </a:extLst>
              </a:tr>
              <a:tr h="36993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1) с обеспечением через ОАП  лёгочного кровотока (пороки с атрезией лёгочной артерии или с критическим лёгочным стенозом, транспозиция магистральных артерий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  2) с обеспечением через ОАП  системного кровотока (перерыв дуги аорты, резкая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коарктация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аорты, критический аортальный стеноз, синдром гипоплазии левого сердца).</a:t>
                      </a:r>
                    </a:p>
                  </a:txBody>
                  <a:tcPr marL="57504" marR="57504" marT="28752" marB="287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- ДМЖП</a:t>
                      </a:r>
                    </a:p>
                    <a:p>
                      <a:pPr indent="-148590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 ДМПП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- аномальный дренаж  лёгочных вен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- ОАС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- аортальный стеноз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 - единственный желудочек без лёгочного стеноза</a:t>
                      </a:r>
                    </a:p>
                  </a:txBody>
                  <a:tcPr marL="57504" marR="57504" marT="28752" marB="2875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34159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 flipH="1">
            <a:off x="3200400" y="6096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</a:t>
            </a:r>
            <a:endParaRPr lang="ru-RU" sz="32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447800"/>
            <a:ext cx="84278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 оптимальной диагностики ВПС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детской кардиологии :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диагностика (женская консультация, роддом);</a:t>
            </a:r>
          </a:p>
          <a:p>
            <a:pPr lvl="0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- постнатальная диагностика (роддом, отделение детской кардиологии).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489734"/>
            <a:ext cx="815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риска, влияющие на формирование ВПС у плода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Семейный фактор риска: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ВПС;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ВПС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отца или ближайших родственников.</a:t>
            </a:r>
          </a:p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Материнский фактор риска: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заболевание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соединительной ткани у матери;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матери хронической инфекции (герпес,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цитомегаловирус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вирус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Коксаки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1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инфекция у матери (хламидиоз,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уреаплазмоз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грипп);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прием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медикаментозных препаратов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индометацин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антигипертензионные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антибиотики) в первом триместре беременности;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первородящие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 38 – 40 лет.</a:t>
            </a:r>
          </a:p>
        </p:txBody>
      </p:sp>
    </p:spTree>
    <p:extLst>
      <p:ext uri="{BB962C8B-B14F-4D97-AF65-F5344CB8AC3E}">
        <p14:creationId xmlns:p14="http://schemas.microsoft.com/office/powerpoint/2010/main" val="347868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685800"/>
            <a:ext cx="83058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риска, влияющие на формирование ВПС у плода </a:t>
            </a:r>
            <a:r>
              <a:rPr lang="ru-RU" sz="2800" b="1" u="sng" dirty="0"/>
              <a:t/>
            </a:r>
            <a:br>
              <a:rPr lang="ru-RU" sz="2800" b="1" u="sng" dirty="0"/>
            </a:br>
            <a:endParaRPr lang="ru-RU" sz="1600" dirty="0"/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Фетальные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риска: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плода эпизодов нарушения ритма;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экстракардиальные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аномалии;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хромосомные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гипотрофия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плода;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неиммунная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водянка плода;</a:t>
            </a: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отклонения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показателях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фетоплацентарного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кровотока.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Если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беременная не относится к вышеперечисленным группам, 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плода обязательна при выявлении УЗИ-маркеров патологии сердечно-сосудистой системы плода.</a:t>
            </a:r>
          </a:p>
        </p:txBody>
      </p:sp>
    </p:spTree>
    <p:extLst>
      <p:ext uri="{BB962C8B-B14F-4D97-AF65-F5344CB8AC3E}">
        <p14:creationId xmlns:p14="http://schemas.microsoft.com/office/powerpoint/2010/main" val="482865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77225" cy="1143000"/>
          </a:xfrm>
        </p:spPr>
        <p:txBody>
          <a:bodyPr>
            <a:noAutofit/>
          </a:bodyPr>
          <a:lstStyle/>
          <a:p>
            <a:pPr algn="ctr"/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Прямые </a:t>
            </a:r>
            <a:r>
              <a:rPr lang="ru-RU" altLang="ru-RU" sz="28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-маркеры патологии сердечно-сосудистой системы плода (</a:t>
            </a: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Беспалова Е.Д.,2004</a:t>
            </a:r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8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229600" cy="43891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Невозможность визуализации:</a:t>
            </a:r>
          </a:p>
          <a:p>
            <a:pPr marL="0" indent="0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одного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магистральных сосудов;</a:t>
            </a:r>
          </a:p>
          <a:p>
            <a:pPr marL="0" indent="0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атриовентрикулярных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полулунных клапанов;</a:t>
            </a:r>
          </a:p>
          <a:p>
            <a:pPr marL="0" indent="0"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межжелудочковой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межпредсердной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перегородок.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2. Различные атриовентрикулярные аномальные коммуникации.</a:t>
            </a:r>
          </a:p>
          <a:p>
            <a:pPr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3. Невозможность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чёткой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желудочково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-сосудистой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конкордантности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т.е. неточные данные о том, от каких желудочков отходит аорта и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лёгочная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артерия соответственно.</a:t>
            </a:r>
          </a:p>
        </p:txBody>
      </p:sp>
    </p:spTree>
    <p:extLst>
      <p:ext uri="{BB962C8B-B14F-4D97-AF65-F5344CB8AC3E}">
        <p14:creationId xmlns:p14="http://schemas.microsoft.com/office/powerpoint/2010/main" val="118426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Autofit/>
          </a:bodyPr>
          <a:lstStyle/>
          <a:p>
            <a:r>
              <a:rPr lang="ru-RU" alt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</a:t>
            </a:r>
            <a:r>
              <a:rPr lang="ru-RU" alt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alt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-маркеры патологии сердечно-сосудистой системы плода 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(Беспалова Е.Д., 2001):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05800" cy="43891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1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аномальное расположение сердца в грудной клетке;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2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симметричное увеличение линейных размеров сердца в сравнении с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гестационной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нормой;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3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асимметричное увеличение/уменьшение правых/левых отделов сердца;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4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увеличение толщины миокарда желудочков и МЖП в 1,5 раза и более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2334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Autofit/>
          </a:bodyPr>
          <a:lstStyle/>
          <a:p>
            <a:r>
              <a:rPr lang="ru-RU" alt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</a:t>
            </a:r>
            <a:r>
              <a:rPr lang="ru-RU" alt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alt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-маркеры патологии сердечно-сосудистой системы плода 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(Беспалова Е.Д., 2001</a:t>
            </a: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(продолжение):</a:t>
            </a:r>
            <a:endParaRPr lang="ru-RU" altLang="ru-RU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3891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5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субъективное снижение сократительной способности миокарда;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6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аномальные УЗИ-срезы: проекция четырех камер, проекция выходного отдела ЛЖ (ВОЛЖ) и проекция клапана аорты по короткой оси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90000"/>
              </a:lnSpc>
              <a:buClr>
                <a:srgbClr val="FF3300"/>
              </a:buClr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7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любые, в том числе единичные, эпизоды нарушения ритма после 20-й недели;</a:t>
            </a:r>
          </a:p>
          <a:p>
            <a:pPr>
              <a:lnSpc>
                <a:spcPct val="90000"/>
              </a:lnSpc>
              <a:buClr>
                <a:srgbClr val="FF3300"/>
              </a:buClr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8) экссудат в полости перикарда более 1,5 мм;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812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altLang="ru-RU" sz="3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Косвенные </a:t>
            </a:r>
            <a:r>
              <a:rPr lang="ru-RU" altLang="ru-RU" sz="36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altLang="ru-RU" sz="3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-маркеры патологии сердечно-сосудистой системы плода </a:t>
            </a:r>
            <a:r>
              <a:rPr lang="ru-RU" alt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7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Беспалова Е.Д., 2001</a:t>
            </a:r>
            <a:r>
              <a:rPr lang="ru-RU" altLang="ru-RU" sz="27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(продолжение):</a:t>
            </a:r>
            <a:endParaRPr lang="ru-RU" altLang="ru-RU" sz="2700" b="1" dirty="0">
              <a:solidFill>
                <a:srgbClr val="FF33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229600" cy="4389120"/>
          </a:xfrm>
        </p:spPr>
        <p:txBody>
          <a:bodyPr/>
          <a:lstStyle/>
          <a:p>
            <a:pPr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нечёткая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визуализация атриовентрикулярных и полулунных клапанов;</a:t>
            </a:r>
          </a:p>
          <a:p>
            <a:pPr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10) невозможность точного измерения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межпредсердного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сообщения;</a:t>
            </a:r>
          </a:p>
          <a:p>
            <a:pPr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11) локальная или диффузная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гиперэхогенность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миокарда/эндокарда;</a:t>
            </a:r>
          </a:p>
          <a:p>
            <a:pPr>
              <a:buClr>
                <a:srgbClr val="FF3300"/>
              </a:buClr>
              <a:buFont typeface="Wingdings" pitchFamily="2" charset="2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12) аплазия пупочной артерии.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endParaRPr lang="ru-RU" alt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09731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0"/>
            <a:ext cx="84278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эхокардиографическое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 установление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топического диагноза;</a:t>
            </a:r>
          </a:p>
          <a:p>
            <a:pPr marL="712788" lvl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анатомическую детализацию порока;</a:t>
            </a:r>
          </a:p>
          <a:p>
            <a:pPr marL="712788" lvl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функциональную оценку желудочков сердца;</a:t>
            </a:r>
          </a:p>
          <a:p>
            <a:pPr lvl="0" indent="712788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оценку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гемодинамических нарушений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фетоплацентарной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системе;</a:t>
            </a:r>
          </a:p>
          <a:p>
            <a:pPr marL="712788"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выявление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сопутствующей патологии.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05000" y="990600"/>
            <a:ext cx="5439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3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95288" y="1946274"/>
            <a:ext cx="85471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Пороки с естественной летальностью 8-11%(ОАП, ДМЖП,ДМПП, КСЛА)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Пороки с естественной летальностью 24-36% (ТФ, болезни миокарда)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Пороки с естественной летальностью 36-52%( ТМС, </a:t>
            </a:r>
            <a:r>
              <a:rPr lang="ru-RU" alt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КоА</a:t>
            </a:r>
            <a:r>
              <a:rPr lang="ru-RU" alt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</a:t>
            </a:r>
            <a:r>
              <a:rPr lang="ru-RU" alt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Ао</a:t>
            </a:r>
            <a:r>
              <a:rPr lang="ru-RU" alt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атрезия ТК, ТАДЛВ, ЕЖ, ДОСПЖ</a:t>
            </a:r>
            <a:r>
              <a:rPr lang="ru-RU" alt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АВК</a:t>
            </a:r>
            <a:r>
              <a:rPr lang="ru-RU" alt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alt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Пороки с естественной летальностью 73-97% (гипоплазия левых отделов сердца, атрезия ЛА с </a:t>
            </a:r>
            <a:r>
              <a:rPr lang="ru-RU" alt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интактной</a:t>
            </a:r>
            <a:r>
              <a:rPr lang="ru-RU" alt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МЖП, ОАС)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55307" y="609600"/>
            <a:ext cx="8687081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ВПС по их тяжести и прогнозу </a:t>
            </a:r>
            <a:b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(В.В. </a:t>
            </a:r>
            <a:r>
              <a:rPr lang="ru-RU" alt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Алекси-Месхишвили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А.С., </a:t>
            </a:r>
            <a:r>
              <a:rPr lang="ru-RU" alt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Шарыкин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1988)</a:t>
            </a:r>
          </a:p>
        </p:txBody>
      </p:sp>
    </p:spTree>
    <p:extLst>
      <p:ext uri="{BB962C8B-B14F-4D97-AF65-F5344CB8AC3E}">
        <p14:creationId xmlns:p14="http://schemas.microsoft.com/office/powerpoint/2010/main" val="2953353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752600"/>
            <a:ext cx="8229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основных задач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пренатальной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эхокардиографии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</a:t>
            </a:r>
            <a:r>
              <a:rPr lang="ru-RU" alt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тяжёлых </a:t>
            </a:r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ВПС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которых имеет место нарушение взаимоотношений камер сердца и магистральных сосудов.</a:t>
            </a:r>
          </a:p>
          <a:p>
            <a:pPr>
              <a:buFont typeface="Wingdings" pitchFamily="2" charset="2"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Частота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ВПС не превышает (25 – 35)% от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количества ВПС.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10" y="791743"/>
            <a:ext cx="54166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56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812800" indent="-812800" eaLnBrk="1" hangingPunct="1">
              <a:buFont typeface="Wingdings" panose="05000000000000000000" pitchFamily="2" charset="2"/>
              <a:buNone/>
              <a:defRPr/>
            </a:pPr>
            <a:r>
              <a:rPr lang="ru-RU" b="1" dirty="0" smtClean="0"/>
              <a:t>     </a:t>
            </a: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611188" y="1557338"/>
            <a:ext cx="8353425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/>
              <a:t> 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Пренатальная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диагностика </a:t>
            </a:r>
          </a:p>
          <a:p>
            <a:pPr eaLnBrk="1" hangingPunct="1"/>
            <a:endParaRPr lang="ru-RU" altLang="ru-RU" dirty="0"/>
          </a:p>
          <a:p>
            <a:pPr eaLnBrk="1" hangingPunct="1"/>
            <a:r>
              <a:rPr lang="ru-RU" altLang="ru-RU" dirty="0"/>
              <a:t>         </a:t>
            </a:r>
            <a:r>
              <a:rPr lang="ru-RU" altLang="ru-RU" sz="28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ФЭхоКГ</a:t>
            </a:r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фетальная эхокардиография</a:t>
            </a:r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eaLnBrk="1" hangingPunct="1"/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ультразвуковое исследование плода. </a:t>
            </a:r>
          </a:p>
          <a:p>
            <a:pPr eaLnBrk="1" hangingPunct="1"/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Анатомически детали сердца можно видеть с 12-14 недель. </a:t>
            </a:r>
          </a:p>
        </p:txBody>
      </p:sp>
    </p:spTree>
    <p:extLst>
      <p:ext uri="{BB962C8B-B14F-4D97-AF65-F5344CB8AC3E}">
        <p14:creationId xmlns:p14="http://schemas.microsoft.com/office/powerpoint/2010/main" val="162681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исследования сердца плода</a:t>
            </a:r>
            <a: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(сегментарный подход в диагностике ВПС </a:t>
            </a:r>
            <a:br>
              <a:rPr lang="ru-RU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en-US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 </a:t>
            </a:r>
            <a:r>
              <a:rPr lang="en-US" alt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Praagh</a:t>
            </a:r>
            <a:r>
              <a:rPr lang="en-US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модификации </a:t>
            </a:r>
            <a:r>
              <a:rPr lang="en-US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A.E. Becher</a:t>
            </a: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276475"/>
            <a:ext cx="8186738" cy="3784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Определение висцерального статуса.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Идентификация камер сердца.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Определение предсердно-желудочкового соответствия.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Определение желудочкового-сосудистого соответствия.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Выявление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обструктивных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изменений патологических сообщений,  аномалий.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Количественная оценка внутрисердечных параметров в сравнении с нормой.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Определение функционального состояния  камер клапанного аппарата сердца.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00018" y="304800"/>
            <a:ext cx="5538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519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ru-RU" altLang="ru-RU" sz="3200" b="1" dirty="0"/>
              <a:t> </a:t>
            </a:r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камер сердца</a:t>
            </a:r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type="clipArt"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9" r="8435"/>
          <a:stretch/>
        </p:blipFill>
        <p:spPr>
          <a:xfrm>
            <a:off x="228600" y="1752600"/>
            <a:ext cx="2931459" cy="4724400"/>
          </a:xfrm>
        </p:spPr>
      </p:pic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400800" y="1524000"/>
            <a:ext cx="2743200" cy="45307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 местоположения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«морфологически» правого и левого предсердий и «морфологически» правого и левого желудочков</a:t>
            </a:r>
          </a:p>
        </p:txBody>
      </p:sp>
      <p:pic>
        <p:nvPicPr>
          <p:cNvPr id="5" name="Picture 4" descr="Echo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4" r="17881"/>
          <a:stretch/>
        </p:blipFill>
        <p:spPr bwMode="auto">
          <a:xfrm>
            <a:off x="3429000" y="2133600"/>
            <a:ext cx="28194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" y="533400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5049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4317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предсердно-желудочкового соответствия</a:t>
            </a:r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127" y="2300381"/>
            <a:ext cx="4033838" cy="4530725"/>
          </a:xfrm>
        </p:spPr>
      </p:pic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524000"/>
            <a:ext cx="4033837" cy="4530725"/>
          </a:xfrm>
        </p:spPr>
        <p:txBody>
          <a:bodyPr/>
          <a:lstStyle/>
          <a:p>
            <a:endParaRPr lang="ru-RU" altLang="ru-R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alt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10000"/>
                </a:schemeClr>
              </a:buClr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Модифицированная проекция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4-х камер сердца</a:t>
            </a:r>
          </a:p>
          <a:p>
            <a:pPr>
              <a:buClr>
                <a:schemeClr val="bg2">
                  <a:lumMod val="10000"/>
                </a:schemeClr>
              </a:buClr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предсердно-желудочковой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конкордантности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морфологии атриовентрикулярных клапанов сердца плода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63695" y="533400"/>
            <a:ext cx="54166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202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79032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функционального состояния камер сердца и клапанного аппарата сердца плода: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46275"/>
            <a:ext cx="8402638" cy="4114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ru-RU" altLang="ru-RU" sz="2800" b="1" dirty="0"/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сократительной способности миокарда ЛЖ (качественно, количественно);</a:t>
            </a: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синхронности предсердно-желудочковых сокращений и измерение ЧСС;</a:t>
            </a:r>
          </a:p>
          <a:p>
            <a:pPr>
              <a:buClr>
                <a:schemeClr val="tx2">
                  <a:lumMod val="75000"/>
                </a:schemeClr>
              </a:buClr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линейных размеров сердечных структур.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21110" y="533400"/>
            <a:ext cx="54166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4614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99" y="1447800"/>
            <a:ext cx="8427881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диагностика ВПС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позволяет: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1) при подозрении на ВПС  плода беременную направить в перинатальный центр;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2) п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обнаружении ВПС у плода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получить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консультацию кардиолога и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кардиохирурга;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3) получить сведения о характере  порока, тяжести патологии, предполагаемой жизнеспособности ребёнка, возможностях и перспективах лечения, о ближайших и отдаленных результатах хирургии, прогнозе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51243" y="609600"/>
            <a:ext cx="5439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99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95400"/>
            <a:ext cx="842788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диагностика ВПС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позволяет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(продолжение):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4) матери прервать беременность только при точной диагностике безусловно летальных ВПС (синдром гипоплазии левого сердца,  множественные пороки развития) по предложению врача;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5) провести своевременное медикаментозное лечение при внутриутробной инфекции и нарушении ритма;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6) провести профилактику сердечной недостаточности в пре- и постнатальном периоде;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8800" y="533400"/>
            <a:ext cx="5439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65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-17929" y="457200"/>
            <a:ext cx="9144000" cy="50323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0772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u="sng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Пренатальная</a:t>
            </a:r>
            <a:r>
              <a:rPr lang="ru-RU" sz="2800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диагностика ВПС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позволяет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(продолжение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7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 находиться под наблюдением кардиолога; </a:t>
            </a:r>
          </a:p>
          <a:p>
            <a:pPr marL="0" indent="0">
              <a:buClrTx/>
              <a:buNone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8) при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пролонгировании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беременности - роды в специализированном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стационаре;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Tx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9)  для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с подозрением на ВПС у плода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родильного дома,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имеется детская реанимационная палата.</a:t>
            </a:r>
          </a:p>
          <a:p>
            <a:pPr marL="0" indent="0">
              <a:buClrTx/>
              <a:buNone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10) получить рекомендации по ведению родов и наблюдению за родившимся ребенком. </a:t>
            </a:r>
          </a:p>
          <a:p>
            <a:endParaRPr lang="ru-RU" altLang="ru-RU" sz="2400" b="1" dirty="0" smtClean="0"/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60810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447800"/>
            <a:ext cx="84278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Постнатальная диагностика</a:t>
            </a:r>
            <a:endParaRPr lang="ru-RU" sz="3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1. Клинические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2. Инструментальные.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3. Лабораторные.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85800"/>
            <a:ext cx="789448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Схема исследования больного при подозрении </a:t>
            </a:r>
          </a:p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ВПС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Осмотр больного  (симптомы гипоксемии или сердечной недостаточности).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Оценка пульса на всех конечностях.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Измерение давления на всех конечностях (динамический контроль).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Аускультация сердца и лёгких (динамический контроль).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Рентгенограмма грудной клетки.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ЭКГ.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ЭхоКГ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для установки топического диагноза.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8. Оценка кислотно-щелочного состояния КЩС (степень артериальной гипоксемии, метаболического  ацидоза).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Пульсоксиметрия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762000"/>
            <a:ext cx="8153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Клинические методы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Жалобы на: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- появление цианоза;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- одышку;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- ограничение двигательной активности;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- отёки;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- частоту и тяжесть бронхо-лёгочной патологии.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/>
              <a:t>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8763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Клинические методы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Анамнестические данные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- неблагоприятное течение антенатального периода;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- приём матерью лекарственных средств;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- наличие профессиональной вредности;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- неблагоприятный акушерский анамнез (выкидыши, аборты);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- инфекционные заболевания в первом триместре беременности (герпес,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цитомегаловирус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вирус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Коксаки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хламидиоз,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уреаплазмоз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грипп);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- отягощённая наследственность по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сердечно-сосудистым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заболеваниям.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/>
              <a:t>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143000"/>
            <a:ext cx="8763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Данные осмотра в пользу ВПС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25475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физическое развитие – отставание;</a:t>
            </a:r>
          </a:p>
          <a:p>
            <a:pPr marL="625475" lvl="1" indent="27305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кожные покровы – в виде цианоза;</a:t>
            </a:r>
          </a:p>
          <a:p>
            <a:pPr marL="625475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цианоз стоп свидетельствует о право-левом сбросе (ОАП,</a:t>
            </a:r>
          </a:p>
          <a:p>
            <a:pPr marL="625475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синдроме  гипоплазии левого сердца, синдроме </a:t>
            </a:r>
          </a:p>
          <a:p>
            <a:pPr marL="625475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Эйзенменгера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625475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цианоз рук;</a:t>
            </a:r>
          </a:p>
          <a:p>
            <a:pPr marL="625475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бледность кожных покровов свидетельствует о сердечной</a:t>
            </a:r>
          </a:p>
          <a:p>
            <a:pPr marL="625475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недостаточности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вазоконстрикция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625475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изменение скелета – деформация грудной клетки, стигмы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дисэмбриогенеза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625475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утолщение дистальных фаланг пальцев по типу</a:t>
            </a:r>
          </a:p>
          <a:p>
            <a:pPr marL="625475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«барабанных палочек (хроническая гипоксемия).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066800"/>
            <a:ext cx="842788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Данные пальпации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- систолическое дрожание в проекции основания (стеноз аорты, ЛА, ОАП);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- систолическое дрожание  вдоль левого края грудины (ДМЖП);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диастолическое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дрожание (митральный стеноз).  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Данные </a:t>
            </a:r>
            <a:r>
              <a:rPr lang="ru-RU" sz="2400" b="1" u="sng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физикального</a:t>
            </a:r>
            <a:r>
              <a:rPr lang="ru-RU" sz="24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обследования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- изменение ЧСС (тахикардия, брадикардия);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- синдром сердечной недостаточности;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- аритмия, блокады осложняют течение ВПС.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447800"/>
            <a:ext cx="84278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Характеристика пульса: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365125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«нитевидный пульс» - снижение наполнения на всех конечностях - отражают сердечный выброс;</a:t>
            </a:r>
          </a:p>
          <a:p>
            <a:pPr indent="92075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напряжённый пульс – при высоком артериальном давлении;</a:t>
            </a:r>
          </a:p>
          <a:p>
            <a:pPr indent="92075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высокий альтернирующий пульс характерен для ОАП, аортальной недостаточности;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пульс различного наполнения встречается при патологии дуги аорты.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447800"/>
            <a:ext cx="865648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Артериальное давление</a:t>
            </a:r>
          </a:p>
          <a:p>
            <a:pPr algn="ctr"/>
            <a:endParaRPr lang="ru-RU" sz="2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Наличие градиента давления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(артериальной гипертензии на верхних и артериальной гипотензии на нижних конечностях) при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коарктации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аорты.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763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Аускультация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Усиление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тона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характерно для ОАП, ДМЖП, НМК, ДМПП: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повышение сердечного выброса;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укорочение интервала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Снижение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тона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снижение насосной функции миокарда;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–блокада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степени; 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недостаточность митрального клапана.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763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Аускультация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(продолжение)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Усиление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тона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характерно для: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высокого сердечного выброса;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повышения артериального давления;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тетрады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ДМЖП, ДМПП.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Ослабление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тона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характерно для: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недостаточности аортального клапана;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стеноза лёгочной артерии;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- аномалии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Эбштейна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2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57200"/>
            <a:ext cx="89154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Шумы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Шумы являются неотъемлемой диагностической составляющей порока сердца и характеризуют возрастные особенности гемодинамики и стадию течения порока.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По отношению к фазам сердечной деятельности различают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систолические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диастолические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шумы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     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Систолический шум изгнания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появляется  после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тона – стеноз аортальных клапанов.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        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Пансистолический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шум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ДМЖП, недостаточность митрального клапана.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Диастолический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шум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недостаточность аортального клапана, недостаточность клапанов лёгочной артерии.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Систоло-диастолический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шум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ОАП.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42788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Дифференциальная диагностика сердечных шумов,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обусловленных пороками сердца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622612"/>
              </p:ext>
            </p:extLst>
          </p:nvPr>
        </p:nvGraphicFramePr>
        <p:xfrm>
          <a:off x="457200" y="1676400"/>
          <a:ext cx="830580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Порок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Характер шума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Эпицентр шума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Times New Roman"/>
                          <a:ea typeface="Times New Roman"/>
                        </a:rPr>
                        <a:t>Иррадиа-ция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Другие характерные признаки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Дефект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</a:rPr>
                        <a:t>межпредсерд-ной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перегородки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Различной интенсивности.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Усиливается при физическом напряжении.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just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Систолический шум - второе-третье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межреберье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слева у грудины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ctr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расширение границ сердца вправо;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усиление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II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 тона над лёгочным стволом;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при большом дефекте возможен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диастолический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шум над трёхстворчатым клапаном из-за увеличения кровотока через правое атриовентрикулярное отверстие.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Дефект </a:t>
                      </a:r>
                      <a:r>
                        <a:rPr lang="ru-RU" sz="1400" b="1" dirty="0" err="1" smtClean="0">
                          <a:latin typeface="Times New Roman"/>
                          <a:ea typeface="Times New Roman"/>
                        </a:rPr>
                        <a:t>межжелудочко-вой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перегородки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Грубый, громкий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" algn="just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Систолический шум - третье-четвёртое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межреберье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слева у грудины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К левой ключице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систолическое дрожание в третьем-четвёртом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межреберье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слева у грудины;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расширение границ сердца вправо;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акцент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II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тона над лёгочным стволом.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</a:rPr>
                        <a:t>Коарктация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 аорты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Меняющейся интенсивности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" algn="just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Систолический шум – основание сердца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" algn="just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</a:rPr>
                        <a:t>межлопа-точное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</a:rPr>
                        <a:t>простран-ство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высокое артериальное давление на верхних конечностях;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низкое артериальное давление на нижних конечностях;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пульсация расширенных артерий на поверхности грудной клетки.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427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Дифференциальная диагностика сердечных шумов,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обусловленных пороками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сердца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(продолжение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038943"/>
              </p:ext>
            </p:extLst>
          </p:nvPr>
        </p:nvGraphicFramePr>
        <p:xfrm>
          <a:off x="457200" y="1295400"/>
          <a:ext cx="8305800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617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Порок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Характер шума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Эпицентр шума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/>
                          <a:ea typeface="Times New Roman"/>
                        </a:rPr>
                        <a:t>Ирради-ация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Другие характерные признаки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6592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Открытый </a:t>
                      </a: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артериальный (</a:t>
                      </a:r>
                      <a:r>
                        <a:rPr lang="ru-RU" sz="1600" b="0" dirty="0" err="1" smtClean="0">
                          <a:latin typeface="Times New Roman"/>
                          <a:ea typeface="Times New Roman"/>
                        </a:rPr>
                        <a:t>Боталлов</a:t>
                      </a: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) проток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Грубый «машинный» шум, переходящий из систолы в диастолу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 err="1" smtClean="0">
                          <a:latin typeface="Times New Roman"/>
                          <a:ea typeface="Times New Roman"/>
                        </a:rPr>
                        <a:t>Систоло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marL="0" marR="15240" indent="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 err="1" smtClean="0">
                          <a:latin typeface="Times New Roman"/>
                          <a:ea typeface="Times New Roman"/>
                        </a:rPr>
                        <a:t>диастоличес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-кий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шум – у основания сердца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Левая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</a:rPr>
                        <a:t>подклю-чичная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область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может быть пульсация сонных артерий;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систолодиастолическое дрожание во втором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межреберье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слева;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у верхушки выслушивается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III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тон;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над лёгочным стволом – акцент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II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тона.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7438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ru-RU" sz="1600" b="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ru-RU" sz="1600" b="0" dirty="0" err="1" smtClean="0">
                          <a:latin typeface="Times New Roman"/>
                          <a:ea typeface="Times New Roman"/>
                        </a:rPr>
                        <a:t>Недостаточ-ность</a:t>
                      </a:r>
                      <a:r>
                        <a:rPr lang="ru-RU" sz="1600" b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0" dirty="0">
                          <a:latin typeface="Times New Roman"/>
                          <a:ea typeface="Times New Roman"/>
                        </a:rPr>
                        <a:t>митрального клапана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Различный, в зависимости от характера клапанного дефекта (дующий, скребущий);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лучше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выслушивается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 положении лёжа на левом боку, при задержке дыхания в фазу выдоха и после физической нагрузки.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 err="1" smtClean="0">
                          <a:latin typeface="Times New Roman"/>
                          <a:ea typeface="Times New Roman"/>
                        </a:rPr>
                        <a:t>Систоличес-кий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шум - на верхушке сердца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</a:rPr>
                        <a:t>аксилляр-ную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область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- расширение границ сердца влево и вверх;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marR="15240" algn="l">
                        <a:spcAft>
                          <a:spcPts val="0"/>
                        </a:spcAft>
                        <a:tabLst>
                          <a:tab pos="2995930" algn="l"/>
                          <a:tab pos="41668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- ослабление 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  тона у верхушки.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42788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Функциональные шумы</a:t>
            </a:r>
          </a:p>
          <a:p>
            <a:pPr algn="ctr"/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Шум Джорджа 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Стилла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короткий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мезосистолический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медиальнее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верхушки у левого края грудины, музыкальный характер (звук щипковых инструментов), вибрация сухожильных хорд.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Шум 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Грехема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Стилла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мезосистолический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шум; основание сердца слева от грудины, дующий характер шума, вибрация стенок лёгочной артерии.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Артериальный шум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короткий ранний систолический шум, надключичная ямка, ускорение кровотока в подключичной и сонных артериях.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42788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Функциональные шумы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(продолжение)</a:t>
            </a:r>
          </a:p>
          <a:p>
            <a:pPr algn="ctr"/>
            <a:endParaRPr lang="ru-RU" sz="26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Шум функционального стеноза лёгочной артерии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первые месяцы жизни, относительное сужение  и перпендикулярное расположение ветвей лёгочной артерии, хорошо выслушивается в подмышечных впадинах.</a:t>
            </a:r>
          </a:p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Сердечно-лёгочный шум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 свистящий характер шума, снизу у левого края грудины, исчезает при задержке дыхания, давление на лёгочную ткань при сокращении и смещении сердца.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6. Венозный шум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("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шум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волчка»):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систоло-диастолический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шум, выслушивается в положении стоя, исчезает в положении лёжа, за счёт кровотока в шейных венах, сосудах шеи, над- и подключичной ямке справа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30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427881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Инструментальные методы </a:t>
            </a:r>
            <a:endParaRPr lang="ru-RU" sz="3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</a:p>
          <a:p>
            <a:pPr algn="ctr"/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Электрокардиография (ЭКГ) 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позволяет заподозрить ВПС.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ВПС свидетельствуют следующие данные: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изменение электрической оси сердца;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признаки гипертрофии желудочков или предсердий;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нарушение предсердно-желудочковой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внутрижелудочковой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проводимости;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аритмии.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0"/>
            <a:ext cx="8427881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Гипертрофия правого желудочка: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1) смещение электрической оси вправо относительно возрастной нормы: старше 2-х  лет – более  110°;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2)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&gt; 17 мм у детей старше 2 лет;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3)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5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&gt; 10 мм у детей до 2-х лет;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4)  преобладает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 до 6 месяцев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&gt; 6,5;  старше 2-х лет –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&gt; 4.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352800"/>
            <a:ext cx="629920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04800" y="238780"/>
            <a:ext cx="8580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Электрокардиография (ЭКГ) 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1" y="228600"/>
            <a:ext cx="838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800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Электрокардиография (ЭКГ) 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Гипертрофия левого желудочка</a:t>
            </a:r>
          </a:p>
          <a:p>
            <a:pPr algn="ctr"/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5405438" cy="2647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143001"/>
            <a:ext cx="2438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191000"/>
            <a:ext cx="222016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993727" y="4114800"/>
            <a:ext cx="61502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Гипертрофия левого желудочка: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1) смещение электрической оси влево относительно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возрастной нормы: от 2-х до 12 лет – менее  0° - 30°;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2)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&gt;  &gt; 25 мм у детей старше 2 лет;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3)  &gt; 25 мм у детей старше 2 лет;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4)  отрицательный Т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aseline="-25000" dirty="0" smtClean="0">
                <a:latin typeface="Times New Roman" pitchFamily="18" charset="0"/>
                <a:cs typeface="Times New Roman" pitchFamily="18" charset="0"/>
              </a:rPr>
              <a:t>56  </a:t>
            </a:r>
            <a:r>
              <a:rPr lang="ru-RU" sz="2000" baseline="-25000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старше 2-х лет.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88190" y="856610"/>
            <a:ext cx="754380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правого предсердия (Р-</a:t>
            </a:r>
            <a:r>
              <a:rPr kumimoji="0" lang="en-US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pulmonale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57250" algn="l"/>
              </a:tabLst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высокий остроконечный зубец Р</a:t>
            </a:r>
            <a:r>
              <a:rPr kumimoji="0" lang="en-US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kumimoji="0" lang="ru-RU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kumimoji="0" lang="ru-RU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ru-RU" sz="2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kumimoji="0" lang="en-US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57250" algn="l"/>
              </a:tabLst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увеличение положительной фазы </a:t>
            </a:r>
            <a:r>
              <a:rPr kumimoji="0" lang="ru-RU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ru-RU" altLang="ru-RU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90" y="2286000"/>
            <a:ext cx="7690434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9689" y="533400"/>
            <a:ext cx="5040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Электрокардиография (ЭКГ) 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6248400"/>
            <a:ext cx="4938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 при гипертрофии правого предсердия </a:t>
            </a:r>
          </a:p>
        </p:txBody>
      </p:sp>
    </p:spTree>
    <p:extLst>
      <p:ext uri="{BB962C8B-B14F-4D97-AF65-F5344CB8AC3E}">
        <p14:creationId xmlns:p14="http://schemas.microsoft.com/office/powerpoint/2010/main" val="6196075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88190" y="1072053"/>
            <a:ext cx="75438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правого предсердия (Р-</a:t>
            </a:r>
            <a:r>
              <a:rPr kumimoji="0" lang="en-US" altLang="ru-RU" sz="2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pulmonale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(продолжение):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1084" y="533400"/>
            <a:ext cx="39780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Электрокардиография 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7882288" cy="377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52600" y="5943600"/>
            <a:ext cx="49383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 при гипертрофии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предсердия </a:t>
            </a:r>
          </a:p>
        </p:txBody>
      </p:sp>
    </p:spTree>
    <p:extLst>
      <p:ext uri="{BB962C8B-B14F-4D97-AF65-F5344CB8AC3E}">
        <p14:creationId xmlns:p14="http://schemas.microsoft.com/office/powerpoint/2010/main" val="18907384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88190" y="810444"/>
            <a:ext cx="825101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</a:t>
            </a:r>
          </a:p>
          <a:p>
            <a:pPr lvl="0"/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левого предсердия (Р-</a:t>
            </a:r>
            <a:r>
              <a:rPr lang="en-US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mitrale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двугорбый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 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увеличение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  - Р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0,08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0,12 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9689" y="533400"/>
            <a:ext cx="5040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Электрокардиография (ЭКГ) 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240" y="2286000"/>
            <a:ext cx="62357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20220" y="6324600"/>
            <a:ext cx="48004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 при гипертрофии левого предсердия </a:t>
            </a:r>
          </a:p>
        </p:txBody>
      </p:sp>
    </p:spTree>
    <p:extLst>
      <p:ext uri="{BB962C8B-B14F-4D97-AF65-F5344CB8AC3E}">
        <p14:creationId xmlns:p14="http://schemas.microsoft.com/office/powerpoint/2010/main" val="8942291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88190" y="1179776"/>
            <a:ext cx="8251010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72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</a:t>
            </a:r>
          </a:p>
          <a:p>
            <a:pPr lvl="0" algn="ctr"/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левого предсердия (Р-</a:t>
            </a:r>
            <a:r>
              <a:rPr lang="en-US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mitrale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(продолжение)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57250" algn="l"/>
              </a:tabLst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9689" y="533400"/>
            <a:ext cx="5040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Электрокардиография (ЭКГ) 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33" y="1981200"/>
            <a:ext cx="63357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6047" y="6211669"/>
            <a:ext cx="480048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 при гипертрофии левого предсердия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26854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0"/>
            <a:ext cx="8459787" cy="6858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400" b="1" dirty="0" smtClean="0">
                <a:latin typeface="Times New Roman" pitchFamily="18" charset="0"/>
              </a:rPr>
              <a:t>  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539750" y="7162"/>
            <a:ext cx="8208963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62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400" b="1" u="sng" dirty="0">
              <a:cs typeface="Times New Roman" panose="02020603050405020304" pitchFamily="18" charset="0"/>
            </a:endParaRPr>
          </a:p>
          <a:p>
            <a:endParaRPr lang="ru-RU" altLang="ru-RU" sz="1400" b="1" u="sng" dirty="0">
              <a:cs typeface="Times New Roman" panose="02020603050405020304" pitchFamily="18" charset="0"/>
            </a:endParaRPr>
          </a:p>
          <a:p>
            <a:endParaRPr lang="ru-RU" altLang="ru-RU" sz="1400" b="1" u="sng" dirty="0">
              <a:cs typeface="Times New Roman" panose="02020603050405020304" pitchFamily="18" charset="0"/>
            </a:endParaRPr>
          </a:p>
          <a:p>
            <a:endParaRPr lang="ru-RU" altLang="ru-RU" sz="1400" b="1" u="sng" dirty="0">
              <a:cs typeface="Times New Roman" panose="02020603050405020304" pitchFamily="18" charset="0"/>
            </a:endParaRPr>
          </a:p>
          <a:p>
            <a:endParaRPr lang="ru-RU" altLang="ru-RU" sz="1400" b="1" u="sng" dirty="0">
              <a:cs typeface="Times New Roman" panose="02020603050405020304" pitchFamily="18" charset="0"/>
            </a:endParaRPr>
          </a:p>
          <a:p>
            <a:r>
              <a:rPr lang="ru-RU" alt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 </a:t>
            </a:r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грудной клетки </a:t>
            </a:r>
          </a:p>
          <a:p>
            <a:r>
              <a:rPr lang="ru-RU" altLang="ru-RU" sz="2800" b="1" u="sng" dirty="0">
                <a:cs typeface="Times New Roman" panose="02020603050405020304" pitchFamily="18" charset="0"/>
              </a:rPr>
              <a:t>  </a:t>
            </a:r>
            <a:endParaRPr lang="ru-RU" altLang="ru-RU" sz="2800" dirty="0"/>
          </a:p>
          <a:p>
            <a:pPr indent="0" algn="ctr"/>
            <a:r>
              <a:rPr lang="ru-RU" alt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Информативность </a:t>
            </a:r>
            <a:r>
              <a:rPr lang="ru-RU" alt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</a:t>
            </a:r>
          </a:p>
          <a:p>
            <a:endParaRPr lang="ru-RU" altLang="ru-RU" sz="2800" dirty="0"/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 позволяет получить данные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об изменении размеров и конфигурации  сердца, обусловленном дилатацией  различных его отделов;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2) об изменении положения и размеров   крупных магистральных сосудов (аорты  и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лёгочной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артерии);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3) о состоянии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лёгочного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кровообращения и т.д.</a:t>
            </a:r>
          </a:p>
        </p:txBody>
      </p:sp>
    </p:spTree>
    <p:extLst>
      <p:ext uri="{BB962C8B-B14F-4D97-AF65-F5344CB8AC3E}">
        <p14:creationId xmlns:p14="http://schemas.microsoft.com/office/powerpoint/2010/main" val="28112537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427881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Рентгенография органов грудной клетки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Существуют, как минимум,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 характерные конфигурации сердца при ВПС: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А) небольшое сердце в виде «деревянного башмачка» -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тетраде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трикуспидальной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атрезии;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Б) «яйцо, лежащее на боку», - при транспозиции магистральных артерий;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В) «снежная баба» -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супракардиальной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форме тотального аномального дренажа лёгочных вен.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0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038600"/>
            <a:ext cx="5821363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842788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типы изменения лёгочного рисунка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Усиленный лёгочный рисунок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характерен для пороков со сбросом слева направо и поступлением повышенного объёма крови в лёгочную артерию (ДМЖП, ОАП, полная форма АВК, дефект аорто-лёгочной перегородки и т.п.);</a:t>
            </a:r>
          </a:p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Обеднённый лёгочный рисунок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сопровождает пороки, одним из компонентов которых является лёгочный стеноз или атрезия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тетрада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Фалло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единственный желудочек со стенозом лёгочной артерии и т.п.); </a:t>
            </a:r>
          </a:p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Изменения лёгочного рисунка по типу венозного застоя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–вследствие обструкции лёгочных вен.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46"/>
          <p:cNvSpPr>
            <a:spLocks noChangeArrowheads="1"/>
          </p:cNvSpPr>
          <p:nvPr/>
        </p:nvSpPr>
        <p:spPr bwMode="auto">
          <a:xfrm>
            <a:off x="1854200" y="2063840"/>
            <a:ext cx="2286000" cy="48727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Лёгочный рисунок усилен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Rectangle 145"/>
          <p:cNvSpPr>
            <a:spLocks noChangeArrowheads="1"/>
          </p:cNvSpPr>
          <p:nvPr/>
        </p:nvSpPr>
        <p:spPr bwMode="auto">
          <a:xfrm>
            <a:off x="4902200" y="2063840"/>
            <a:ext cx="2286000" cy="48727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Лёгочный рисунок не изменён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Rectangle 144"/>
          <p:cNvSpPr>
            <a:spLocks noChangeArrowheads="1"/>
          </p:cNvSpPr>
          <p:nvPr/>
        </p:nvSpPr>
        <p:spPr bwMode="auto">
          <a:xfrm>
            <a:off x="1371600" y="2919413"/>
            <a:ext cx="1879600" cy="7381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левого желудочка или комбинированная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Rectangle 143"/>
          <p:cNvSpPr>
            <a:spLocks noChangeArrowheads="1"/>
          </p:cNvSpPr>
          <p:nvPr/>
        </p:nvSpPr>
        <p:spPr bwMode="auto">
          <a:xfrm>
            <a:off x="3378200" y="2919413"/>
            <a:ext cx="1219200" cy="7381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правого желудочка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Rectangle 142"/>
          <p:cNvSpPr>
            <a:spLocks noChangeArrowheads="1"/>
          </p:cNvSpPr>
          <p:nvPr/>
        </p:nvSpPr>
        <p:spPr bwMode="auto">
          <a:xfrm>
            <a:off x="4838700" y="2919413"/>
            <a:ext cx="1206500" cy="7381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левого желудочка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Rectangle 141"/>
          <p:cNvSpPr>
            <a:spLocks noChangeArrowheads="1"/>
          </p:cNvSpPr>
          <p:nvPr/>
        </p:nvSpPr>
        <p:spPr bwMode="auto">
          <a:xfrm>
            <a:off x="6426200" y="2919413"/>
            <a:ext cx="1206500" cy="7381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правого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желудочка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Line 140"/>
          <p:cNvSpPr>
            <a:spLocks noChangeShapeType="1"/>
          </p:cNvSpPr>
          <p:nvPr/>
        </p:nvSpPr>
        <p:spPr bwMode="auto">
          <a:xfrm>
            <a:off x="2489200" y="2562225"/>
            <a:ext cx="0" cy="346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6" name="Line 139"/>
          <p:cNvSpPr>
            <a:spLocks noChangeShapeType="1"/>
          </p:cNvSpPr>
          <p:nvPr/>
        </p:nvSpPr>
        <p:spPr bwMode="auto">
          <a:xfrm>
            <a:off x="3632200" y="2562225"/>
            <a:ext cx="0" cy="346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7" name="Line 138"/>
          <p:cNvSpPr>
            <a:spLocks noChangeShapeType="1"/>
          </p:cNvSpPr>
          <p:nvPr/>
        </p:nvSpPr>
        <p:spPr bwMode="auto">
          <a:xfrm>
            <a:off x="6807200" y="2562225"/>
            <a:ext cx="0" cy="346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8" name="Line 137"/>
          <p:cNvSpPr>
            <a:spLocks noChangeShapeType="1"/>
          </p:cNvSpPr>
          <p:nvPr/>
        </p:nvSpPr>
        <p:spPr bwMode="auto">
          <a:xfrm>
            <a:off x="5600700" y="2562225"/>
            <a:ext cx="0" cy="346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9" name="Rectangle 136"/>
          <p:cNvSpPr>
            <a:spLocks noChangeArrowheads="1"/>
          </p:cNvSpPr>
          <p:nvPr/>
        </p:nvSpPr>
        <p:spPr bwMode="auto">
          <a:xfrm>
            <a:off x="1631950" y="4025900"/>
            <a:ext cx="1206500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ОАП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ДМЖП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135"/>
          <p:cNvSpPr>
            <a:spLocks noChangeArrowheads="1"/>
          </p:cNvSpPr>
          <p:nvPr/>
        </p:nvSpPr>
        <p:spPr bwMode="auto">
          <a:xfrm>
            <a:off x="3187700" y="4016375"/>
            <a:ext cx="1079500" cy="6048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ДМПП 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Rectangle 134"/>
          <p:cNvSpPr>
            <a:spLocks noChangeArrowheads="1"/>
          </p:cNvSpPr>
          <p:nvPr/>
        </p:nvSpPr>
        <p:spPr bwMode="auto">
          <a:xfrm>
            <a:off x="4356100" y="3974244"/>
            <a:ext cx="1651000" cy="12144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Аортальный порок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Недостаточность митрального клапана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ectangle 133"/>
          <p:cNvSpPr>
            <a:spLocks noChangeArrowheads="1"/>
          </p:cNvSpPr>
          <p:nvPr/>
        </p:nvSpPr>
        <p:spPr bwMode="auto">
          <a:xfrm>
            <a:off x="6171201" y="3930650"/>
            <a:ext cx="18288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Стеноз ЛА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КоА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(грудные дети)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Умеренный стеноз митрального клапана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Line 132"/>
          <p:cNvSpPr>
            <a:spLocks noChangeShapeType="1"/>
          </p:cNvSpPr>
          <p:nvPr/>
        </p:nvSpPr>
        <p:spPr bwMode="auto">
          <a:xfrm>
            <a:off x="5334000" y="3699668"/>
            <a:ext cx="0" cy="260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" name="Line 131"/>
          <p:cNvSpPr>
            <a:spLocks noChangeShapeType="1"/>
          </p:cNvSpPr>
          <p:nvPr/>
        </p:nvSpPr>
        <p:spPr bwMode="auto">
          <a:xfrm>
            <a:off x="7029450" y="3670300"/>
            <a:ext cx="0" cy="260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" name="Line 130"/>
          <p:cNvSpPr>
            <a:spLocks noChangeShapeType="1"/>
          </p:cNvSpPr>
          <p:nvPr/>
        </p:nvSpPr>
        <p:spPr bwMode="auto">
          <a:xfrm>
            <a:off x="2235200" y="3670300"/>
            <a:ext cx="0" cy="346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6" name="Line 129"/>
          <p:cNvSpPr>
            <a:spLocks noChangeShapeType="1"/>
          </p:cNvSpPr>
          <p:nvPr/>
        </p:nvSpPr>
        <p:spPr bwMode="auto">
          <a:xfrm>
            <a:off x="3727450" y="3657600"/>
            <a:ext cx="0" cy="3444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7" name="Rectangle 147"/>
          <p:cNvSpPr>
            <a:spLocks noChangeArrowheads="1"/>
          </p:cNvSpPr>
          <p:nvPr/>
        </p:nvSpPr>
        <p:spPr bwMode="auto">
          <a:xfrm>
            <a:off x="1473200" y="16732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8" name="Rectangle 158"/>
          <p:cNvSpPr>
            <a:spLocks noChangeArrowheads="1"/>
          </p:cNvSpPr>
          <p:nvPr/>
        </p:nvSpPr>
        <p:spPr bwMode="auto">
          <a:xfrm>
            <a:off x="1473200" y="1758861"/>
            <a:ext cx="6680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15900" y="302538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диагностики бледных ВПС по данным рентгенологических и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ЭКГ-признаков 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0" name="Text Box 161"/>
          <p:cNvSpPr txBox="1">
            <a:spLocks noChangeArrowheads="1"/>
          </p:cNvSpPr>
          <p:nvPr/>
        </p:nvSpPr>
        <p:spPr bwMode="auto">
          <a:xfrm>
            <a:off x="3784600" y="1235076"/>
            <a:ext cx="1397000" cy="420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Бледные ВПС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Line 160"/>
          <p:cNvSpPr>
            <a:spLocks noChangeShapeType="1"/>
          </p:cNvSpPr>
          <p:nvPr/>
        </p:nvSpPr>
        <p:spPr bwMode="auto">
          <a:xfrm flipH="1">
            <a:off x="3149600" y="1562011"/>
            <a:ext cx="635000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" name="Line 159"/>
          <p:cNvSpPr>
            <a:spLocks noChangeShapeType="1"/>
          </p:cNvSpPr>
          <p:nvPr/>
        </p:nvSpPr>
        <p:spPr bwMode="auto">
          <a:xfrm>
            <a:off x="5181600" y="1571536"/>
            <a:ext cx="952500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3" name="Rectangle 162"/>
          <p:cNvSpPr>
            <a:spLocks noChangeArrowheads="1"/>
          </p:cNvSpPr>
          <p:nvPr/>
        </p:nvSpPr>
        <p:spPr bwMode="auto">
          <a:xfrm>
            <a:off x="1371600" y="84446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4" name="Rectangle 164"/>
          <p:cNvSpPr>
            <a:spLocks noChangeArrowheads="1"/>
          </p:cNvSpPr>
          <p:nvPr/>
        </p:nvSpPr>
        <p:spPr bwMode="auto">
          <a:xfrm>
            <a:off x="1371600" y="130166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14142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89"/>
          <p:cNvSpPr>
            <a:spLocks noChangeArrowheads="1"/>
          </p:cNvSpPr>
          <p:nvPr/>
        </p:nvSpPr>
        <p:spPr bwMode="auto">
          <a:xfrm>
            <a:off x="1765300" y="1836737"/>
            <a:ext cx="2286000" cy="2587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Лёгочный рисунок усилен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88"/>
          <p:cNvSpPr>
            <a:spLocks noChangeArrowheads="1"/>
          </p:cNvSpPr>
          <p:nvPr/>
        </p:nvSpPr>
        <p:spPr bwMode="auto">
          <a:xfrm>
            <a:off x="4813300" y="1836737"/>
            <a:ext cx="2286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Лёгочный рисунок  уменьшен 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Line 87"/>
          <p:cNvSpPr>
            <a:spLocks noChangeShapeType="1"/>
          </p:cNvSpPr>
          <p:nvPr/>
        </p:nvSpPr>
        <p:spPr bwMode="auto">
          <a:xfrm flipH="1">
            <a:off x="3162300" y="1392237"/>
            <a:ext cx="635000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" name="Line 86"/>
          <p:cNvSpPr>
            <a:spLocks noChangeShapeType="1"/>
          </p:cNvSpPr>
          <p:nvPr/>
        </p:nvSpPr>
        <p:spPr bwMode="auto">
          <a:xfrm>
            <a:off x="5003800" y="1392237"/>
            <a:ext cx="952500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" name="Rectangle 85"/>
          <p:cNvSpPr>
            <a:spLocks noChangeArrowheads="1"/>
          </p:cNvSpPr>
          <p:nvPr/>
        </p:nvSpPr>
        <p:spPr bwMode="auto">
          <a:xfrm>
            <a:off x="3352800" y="1328737"/>
            <a:ext cx="2095500" cy="282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Цианотические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ВПС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84"/>
          <p:cNvSpPr>
            <a:spLocks noChangeArrowheads="1"/>
          </p:cNvSpPr>
          <p:nvPr/>
        </p:nvSpPr>
        <p:spPr bwMode="auto">
          <a:xfrm>
            <a:off x="1054101" y="2720975"/>
            <a:ext cx="1790699" cy="1035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левого желудочка или комбинированная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83"/>
          <p:cNvSpPr>
            <a:spLocks noChangeArrowheads="1"/>
          </p:cNvSpPr>
          <p:nvPr/>
        </p:nvSpPr>
        <p:spPr bwMode="auto">
          <a:xfrm>
            <a:off x="2971800" y="2720975"/>
            <a:ext cx="1320800" cy="1036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правого желудочка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82"/>
          <p:cNvSpPr>
            <a:spLocks noChangeArrowheads="1"/>
          </p:cNvSpPr>
          <p:nvPr/>
        </p:nvSpPr>
        <p:spPr bwMode="auto">
          <a:xfrm>
            <a:off x="4368800" y="2633662"/>
            <a:ext cx="1206500" cy="11223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левого желудочка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81"/>
          <p:cNvSpPr>
            <a:spLocks noChangeArrowheads="1"/>
          </p:cNvSpPr>
          <p:nvPr/>
        </p:nvSpPr>
        <p:spPr bwMode="auto">
          <a:xfrm>
            <a:off x="5651500" y="2633662"/>
            <a:ext cx="1282700" cy="11223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Гипертрофия правого желудочка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Line 80"/>
          <p:cNvSpPr>
            <a:spLocks noChangeShapeType="1"/>
          </p:cNvSpPr>
          <p:nvPr/>
        </p:nvSpPr>
        <p:spPr bwMode="auto">
          <a:xfrm>
            <a:off x="2336799" y="2098675"/>
            <a:ext cx="1" cy="622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Line 79"/>
          <p:cNvSpPr>
            <a:spLocks noChangeShapeType="1"/>
          </p:cNvSpPr>
          <p:nvPr/>
        </p:nvSpPr>
        <p:spPr bwMode="auto">
          <a:xfrm>
            <a:off x="3352800" y="2098675"/>
            <a:ext cx="0" cy="604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" name="Line 78"/>
          <p:cNvSpPr>
            <a:spLocks noChangeShapeType="1"/>
          </p:cNvSpPr>
          <p:nvPr/>
        </p:nvSpPr>
        <p:spPr bwMode="auto">
          <a:xfrm>
            <a:off x="4940300" y="2274887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" name="Line 77"/>
          <p:cNvSpPr>
            <a:spLocks noChangeShapeType="1"/>
          </p:cNvSpPr>
          <p:nvPr/>
        </p:nvSpPr>
        <p:spPr bwMode="auto">
          <a:xfrm>
            <a:off x="5956300" y="2274887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" name="Rectangle 70"/>
          <p:cNvSpPr>
            <a:spLocks noChangeArrowheads="1"/>
          </p:cNvSpPr>
          <p:nvPr/>
        </p:nvSpPr>
        <p:spPr bwMode="auto">
          <a:xfrm>
            <a:off x="1447800" y="4327525"/>
            <a:ext cx="1270000" cy="6905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ЕЖ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ТМА + ДМЖП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76"/>
          <p:cNvSpPr>
            <a:spLocks noChangeArrowheads="1"/>
          </p:cNvSpPr>
          <p:nvPr/>
        </p:nvSpPr>
        <p:spPr bwMode="auto">
          <a:xfrm>
            <a:off x="2844800" y="4240212"/>
            <a:ext cx="762000" cy="863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ТМА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СГЛС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Rectangle 72"/>
          <p:cNvSpPr>
            <a:spLocks noChangeArrowheads="1"/>
          </p:cNvSpPr>
          <p:nvPr/>
        </p:nvSpPr>
        <p:spPr bwMode="auto">
          <a:xfrm>
            <a:off x="4495800" y="4419600"/>
            <a:ext cx="838200" cy="863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АТК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АЛА+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ИМЖП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74"/>
          <p:cNvSpPr>
            <a:spLocks noChangeArrowheads="1"/>
          </p:cNvSpPr>
          <p:nvPr/>
        </p:nvSpPr>
        <p:spPr bwMode="auto">
          <a:xfrm>
            <a:off x="5638800" y="4478337"/>
            <a:ext cx="838200" cy="7778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ТФ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 ЛГ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Line 69"/>
          <p:cNvSpPr>
            <a:spLocks noChangeShapeType="1"/>
          </p:cNvSpPr>
          <p:nvPr/>
        </p:nvSpPr>
        <p:spPr bwMode="auto">
          <a:xfrm>
            <a:off x="2209800" y="3790950"/>
            <a:ext cx="0" cy="5191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" name="Line 75"/>
          <p:cNvSpPr>
            <a:spLocks noChangeShapeType="1"/>
          </p:cNvSpPr>
          <p:nvPr/>
        </p:nvSpPr>
        <p:spPr bwMode="auto">
          <a:xfrm>
            <a:off x="3162300" y="3790950"/>
            <a:ext cx="0" cy="431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" name="Line 71"/>
          <p:cNvSpPr>
            <a:spLocks noChangeShapeType="1"/>
          </p:cNvSpPr>
          <p:nvPr/>
        </p:nvSpPr>
        <p:spPr bwMode="auto">
          <a:xfrm>
            <a:off x="4876800" y="3790950"/>
            <a:ext cx="0" cy="604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9" name="Line 73"/>
          <p:cNvSpPr>
            <a:spLocks noChangeShapeType="1"/>
          </p:cNvSpPr>
          <p:nvPr/>
        </p:nvSpPr>
        <p:spPr bwMode="auto">
          <a:xfrm>
            <a:off x="6019800" y="3857625"/>
            <a:ext cx="0" cy="604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0" name="Rectangle 90"/>
          <p:cNvSpPr>
            <a:spLocks noChangeArrowheads="1"/>
          </p:cNvSpPr>
          <p:nvPr/>
        </p:nvSpPr>
        <p:spPr bwMode="auto">
          <a:xfrm>
            <a:off x="1347484" y="85717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2" name="TextBox 71"/>
          <p:cNvSpPr txBox="1"/>
          <p:nvPr/>
        </p:nvSpPr>
        <p:spPr>
          <a:xfrm>
            <a:off x="304800" y="485369"/>
            <a:ext cx="861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диагностики цианотичных ВПС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04800" y="5675312"/>
            <a:ext cx="8610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ЕЖ- единственный желудочек        ТМА-транспозиция магистральных артерий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АЛА+ИМЖП – атрезия лёгочной артерии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интактной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межжелудочковой перегородкой</a:t>
            </a:r>
          </a:p>
          <a:p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СЛГС-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гипоплазии левого сердца</a:t>
            </a:r>
          </a:p>
        </p:txBody>
      </p:sp>
    </p:spTree>
    <p:extLst>
      <p:ext uri="{BB962C8B-B14F-4D97-AF65-F5344CB8AC3E}">
        <p14:creationId xmlns:p14="http://schemas.microsoft.com/office/powerpoint/2010/main" val="36589310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751344"/>
            <a:ext cx="838200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u="sng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Ультразвуковое исследование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306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3060" algn="ctr">
              <a:spcAft>
                <a:spcPts val="0"/>
              </a:spcAft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 ультразвукового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</a:t>
            </a:r>
          </a:p>
          <a:p>
            <a:pPr marL="353060" algn="ctr">
              <a:spcAft>
                <a:spcPts val="0"/>
              </a:spcAft>
            </a:pP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Возможность визуализации мягких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рентгенонегативных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тканей при исследовании сердца, печени, почек, поджелудочной железы и т.д..</a:t>
            </a:r>
          </a:p>
          <a:p>
            <a:pPr indent="444500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Отсутствие ионизирующего облучения, оказывающего биологическое воздействие на организм.</a:t>
            </a:r>
          </a:p>
          <a:p>
            <a:pPr indent="444500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Неинвазивность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безболезненность и, в связи с этим, возможность проведения многократных повторных исследований.</a:t>
            </a:r>
          </a:p>
          <a:p>
            <a:pPr indent="444500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Возможность наблюдать движение внутренних органов в реальном масштабе времени.</a:t>
            </a:r>
          </a:p>
          <a:p>
            <a:pPr marL="228600" indent="215900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Сравнительно невысокая стоимость исследования. 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0095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84278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Эхокардиография (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ЭхоКГ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метод исследования структуры и функции сердца, основанный на регистрации отражённых  импульсных сигналов ультразвука, генерируемых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эхокардиографическим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датчиком с частотой около (2,5 – 4,5) МГц.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Эхо»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отражённый сигнал ультразвука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Эхокардиография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основной метод постановки диагноза ВПС.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6002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3060" algn="just">
              <a:spcAft>
                <a:spcPts val="0"/>
              </a:spcAft>
            </a:pP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ЭхоКГ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метод исследования позволяет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53060" algn="just">
              <a:spcAft>
                <a:spcPts val="0"/>
              </a:spcAft>
            </a:pP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1) количественно и качественно оценить функциональное состояние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левого желудочка (ЛЖ) и правого желудочка (ПЖ);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2) оценить региональную сократимость ЛЖ; </a:t>
            </a:r>
          </a:p>
          <a:p>
            <a:pPr marL="22860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3) оценить ММЛЖ и выявить ультразвуковые признаки симметричной и асимметричной гипертрофии и дилатации желудочков и предсердий;</a:t>
            </a:r>
          </a:p>
          <a:p>
            <a:pPr marL="22860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4) оценить состояние клапанного аппарата (стеноз, недостаточность, пролапс клапана, наличие вегетаций на створках клапана и т.д.);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6596" y="990600"/>
            <a:ext cx="64920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Эхокардиография (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ЭхоКГ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1110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600200"/>
            <a:ext cx="8458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3060" algn="just">
              <a:spcAft>
                <a:spcPts val="0"/>
              </a:spcAft>
            </a:pP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ЭхоКГ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метод исследования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позволяет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(продолжение)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53060" algn="just">
              <a:spcAft>
                <a:spcPts val="0"/>
              </a:spcAft>
            </a:pP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оценить уровень давления  в ЛА и выявить признаки легочной гипертензии;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6) выявить морфологические изменения перикарда и наличие жидкости в полости перикарда;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7) выявить внутрисердечные образования (тромбы, опухоли, дополнительные хорды и т.д.);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8) оценить морфологические и функциональные изменения магистральных и периферических артерий и вен.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6596" y="990600"/>
            <a:ext cx="64920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Эхокардиография (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ЭхоКГ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2374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1600200"/>
            <a:ext cx="7924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Традиционно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сердца и магистральных сосудов проводят 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трансторакальным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Этот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имеет ряд объективных ограничений: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наличие внесердечных акустических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препятствий на пути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(рёбра, подкожный жир, мышцы, лёгкие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акустических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препятствий на пути луча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самом сердце (протезированные клапаны, электроды электрокардиостимулятора, кальцинированные ткани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6596" y="990600"/>
            <a:ext cx="64920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Эхокардиография (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ЭхоКГ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5492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533400"/>
            <a:ext cx="8610600" cy="12374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Эхокардиография</a:t>
            </a:r>
            <a:b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ЭХОКГ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признаки поражения </a:t>
            </a:r>
            <a:r>
              <a:rPr lang="ru-RU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межпредсердной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перегородки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(ДМПП),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регургитация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крови из ЛП в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ПП.</a:t>
            </a:r>
            <a:endParaRPr lang="ru-RU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7347" name="Picture 4" descr="Imagллллл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2209800"/>
            <a:ext cx="5472112" cy="406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46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6002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Более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широкие возможности открываются  при использовании 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чреспищеводной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ЧПЭхоКГ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становятся более доступными для исследования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предсердия;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грудной отдел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аорты;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желудочек;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другие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средостения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Интраоперационное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ЧПЭхоКГ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изучать гемодинамику и проводить промежуточную оценку результатов хирургического лечения.</a:t>
            </a:r>
          </a:p>
          <a:p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6596" y="990600"/>
            <a:ext cx="6492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Эхокардиография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99362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8056" y="533400"/>
            <a:ext cx="8382000" cy="8564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Эхокардиография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Чрезпищеводное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ЭХОКГ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420" name="Picture 5" descr="расслаивание восх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7920037" cy="440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1905000"/>
            <a:ext cx="4538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Расслаивание  восходящей аорты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9144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582341"/>
            <a:ext cx="815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визуализации сердца и сосудов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используется целый ряд других методов исследования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192088" algn="just">
              <a:spcAft>
                <a:spcPts val="0"/>
              </a:spcAft>
              <a:buFont typeface="+mj-lt"/>
              <a:buAutoNum type="arabicParenR"/>
              <a:tabLst>
                <a:tab pos="10858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катетеризация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сердца; </a:t>
            </a:r>
          </a:p>
          <a:p>
            <a:pPr marL="342900" lvl="0" indent="192088" algn="just">
              <a:spcAft>
                <a:spcPts val="0"/>
              </a:spcAft>
              <a:buFont typeface="+mj-lt"/>
              <a:buAutoNum type="arabicParenR"/>
              <a:tabLst>
                <a:tab pos="10858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ангиокардиография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(АКГ);</a:t>
            </a:r>
          </a:p>
          <a:p>
            <a:pPr marL="342900" lvl="0" indent="192088" algn="just">
              <a:spcAft>
                <a:spcPts val="0"/>
              </a:spcAft>
              <a:buFont typeface="+mj-lt"/>
              <a:buAutoNum type="arabicParenR"/>
              <a:tabLst>
                <a:tab pos="10858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сверхбыстрая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компьютерная томография (КТ);</a:t>
            </a:r>
          </a:p>
          <a:p>
            <a:pPr marL="342900" lvl="0" indent="192088" algn="just">
              <a:spcAft>
                <a:spcPts val="0"/>
              </a:spcAft>
              <a:buFont typeface="+mj-lt"/>
              <a:buAutoNum type="arabicParenR"/>
              <a:tabLst>
                <a:tab pos="10858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компьютерная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томография;</a:t>
            </a:r>
          </a:p>
          <a:p>
            <a:pPr marL="342900" lvl="0" indent="192088" algn="just">
              <a:spcAft>
                <a:spcPts val="0"/>
              </a:spcAft>
              <a:buFont typeface="+mj-lt"/>
              <a:buAutoNum type="arabicParenR"/>
              <a:tabLst>
                <a:tab pos="10858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магнитно-резонансная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томография (МРТ);</a:t>
            </a:r>
          </a:p>
          <a:p>
            <a:pPr marL="342900" lvl="0" indent="192088" algn="just">
              <a:spcAft>
                <a:spcPts val="0"/>
              </a:spcAft>
              <a:buFont typeface="+mj-lt"/>
              <a:buAutoNum type="arabicParenR"/>
              <a:tabLst>
                <a:tab pos="10858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позитронно-эмиссионная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томография (ПЭТ);</a:t>
            </a:r>
          </a:p>
          <a:p>
            <a:pPr marL="342900" lvl="0" indent="192088" algn="just">
              <a:spcAft>
                <a:spcPts val="0"/>
              </a:spcAft>
              <a:buFont typeface="+mj-lt"/>
              <a:buAutoNum type="arabicParenR"/>
              <a:tabLst>
                <a:tab pos="10858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сцинтиграфия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миокарда.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7216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1219200"/>
            <a:ext cx="8001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Катетеризация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сердца и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ангиокардиография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(АКГ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важные методы исследования ВПС, т.к.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позволяют:</a:t>
            </a: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-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точно измерить давление в полостях сердца и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сосудах;</a:t>
            </a: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-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визуализировать дистальные сегменты лёгочных артерий, ветвей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аорты;</a:t>
            </a: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-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определить уровни сброса крови.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 носят инвазивный характер.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999384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1447800"/>
            <a:ext cx="7391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Компьютерная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томография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различных модификациях представляет собой рентгенографическое исследование, синхронизированное с ЭКГ пациента и позволяющее получить хорошее изображение структурных аномалий сердца и сосудов, их дистальных сегментов.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761485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2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томография </a:t>
            </a:r>
          </a:p>
        </p:txBody>
      </p:sp>
      <p:pic>
        <p:nvPicPr>
          <p:cNvPr id="634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076" y="1289050"/>
            <a:ext cx="8215313" cy="5568950"/>
          </a:xfrm>
        </p:spPr>
      </p:pic>
    </p:spTree>
    <p:extLst>
      <p:ext uri="{BB962C8B-B14F-4D97-AF65-F5344CB8AC3E}">
        <p14:creationId xmlns:p14="http://schemas.microsoft.com/office/powerpoint/2010/main" val="2404866857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2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томография 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45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1169988"/>
            <a:ext cx="8286750" cy="5688012"/>
          </a:xfrm>
        </p:spPr>
      </p:pic>
      <p:sp>
        <p:nvSpPr>
          <p:cNvPr id="4" name="Стрелка вниз 3"/>
          <p:cNvSpPr/>
          <p:nvPr/>
        </p:nvSpPr>
        <p:spPr>
          <a:xfrm>
            <a:off x="3071813" y="1500188"/>
            <a:ext cx="642937" cy="78581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585628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200" y="1295400"/>
            <a:ext cx="8001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Магнитно-резонансная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томография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использует магнитное поле для изображения структур организма.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Это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один из наиболее точных методов оценки структуры и функции сердца, позволяющий дополнительно выявить тип ткани (например,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опухолевый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региональные поражения сердца. 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Исследование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достаточно длительное (45-90 минут), что не всегда приемлемо для маленьких пациентов.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633801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http://www.utdol.com/data/images/htn_pix/pheochro.gif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60"/>
          <a:stretch/>
        </p:blipFill>
        <p:spPr>
          <a:xfrm>
            <a:off x="304800" y="1524000"/>
            <a:ext cx="8643937" cy="4652962"/>
          </a:xfrm>
        </p:spPr>
      </p:pic>
      <p:sp>
        <p:nvSpPr>
          <p:cNvPr id="2" name="TextBox 1"/>
          <p:cNvSpPr txBox="1"/>
          <p:nvPr/>
        </p:nvSpPr>
        <p:spPr>
          <a:xfrm>
            <a:off x="304800" y="569893"/>
            <a:ext cx="85365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Магнитно-резонансная томография</a:t>
            </a:r>
          </a:p>
          <a:p>
            <a:pPr algn="ctr"/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920225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63915"/>
            <a:ext cx="8763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 диагностики  новорождённых с врождёнными  пороками  сердца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b="1" dirty="0" smtClean="0"/>
              <a:t>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ВПС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позволяют наличие у новорождённых: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 сердечной недостаточности;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 артериальной гипоксемии;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 клинических симптомов.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клинические симптомы, позволяющие ставить задачу по выявлению  ВПС у новорождённых: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1) изменение поведения новорождённого (беспокойство, отказ от еды, заторможенность);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2) центральный цианоз с рождения или возникший через  некоторое время;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3) постоянная тахикардия, не связанная с общей патологией новорождённого, ослабленный периферический пульс;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4)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тахипноэ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 том числе во сне;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5)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олигоурия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задержка жидкости.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447800"/>
            <a:ext cx="84278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У новорожденных с тяжелыми ВПС развиваются критические состояния по артериальной гипоксемии или сердечной недостаточности (или их комбинации).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Критическое состояние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характеризуется: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острым дефицитом сердечного выброса;</a:t>
            </a:r>
          </a:p>
          <a:p>
            <a:pPr lvl="1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быстрым прогрессированием сердечной недостаточности;</a:t>
            </a:r>
          </a:p>
          <a:p>
            <a:pPr lvl="1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кислородным голоданием тканей с развитием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декомпенсированного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метаболического ацидоза и нарушением функций жизненно важных органов.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6858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Критические состояния при ВПС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924800" cy="62788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Критические ВПС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40933" y="14478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Требующие неотложной операции</a:t>
            </a:r>
            <a:r>
              <a:rPr lang="ru-RU" altLang="ru-RU" sz="2400" dirty="0" smtClean="0">
                <a:solidFill>
                  <a:srgbClr val="000000"/>
                </a:solidFill>
              </a:rPr>
              <a:t>:</a:t>
            </a:r>
          </a:p>
          <a:p>
            <a:pPr marL="0" indent="0">
              <a:buNone/>
            </a:pPr>
            <a:r>
              <a:rPr lang="ru-RU" altLang="ru-RU" sz="2400" dirty="0" smtClean="0">
                <a:solidFill>
                  <a:srgbClr val="000000"/>
                </a:solidFill>
              </a:rPr>
              <a:t> </a:t>
            </a:r>
            <a:endParaRPr lang="en-US" altLang="ru-RU" sz="2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тотальный аномальный дренаж с признаками обструкции л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гочных вен; </a:t>
            </a:r>
            <a:endParaRPr lang="en-US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гипоплазия левых отделов сердца  (ГЛОС) с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интактной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межпредсердной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перегородкой;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ТМС с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интактной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межпредсердной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пергородкой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ru-RU" altLang="ru-RU" sz="2800" dirty="0" smtClean="0"/>
          </a:p>
          <a:p>
            <a:pPr marL="514350" indent="-514350">
              <a:buFont typeface="Wingdings" panose="05000000000000000000" pitchFamily="2" charset="2"/>
              <a:buNone/>
            </a:pPr>
            <a:endParaRPr lang="ru-RU" altLang="ru-RU" sz="2800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022041-1E61-4A51-AFAB-9B95ED8F02F5}" type="slidenum">
              <a:rPr lang="en-US" altLang="ru-RU">
                <a:solidFill>
                  <a:schemeClr val="accent1"/>
                </a:solidFill>
              </a:rPr>
              <a:pPr eaLnBrk="1" hangingPunct="1"/>
              <a:t>89</a:t>
            </a:fld>
            <a:endParaRPr lang="en-US" altLang="ru-RU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7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924800" cy="627888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Критические ВПС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(продолжение)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40933" y="144780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alt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Дуктус</a:t>
            </a:r>
            <a:r>
              <a:rPr lang="ru-RU" alt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зависимый системный кровоток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гипоплазия левых отделов сердца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(ГЛОС);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перерыв дуги аорты;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ru-RU" alt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коарктация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аорты; 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критический аортальный стеноз.</a:t>
            </a:r>
          </a:p>
          <a:p>
            <a:pPr marL="0" indent="0">
              <a:buNone/>
            </a:pPr>
            <a:endParaRPr lang="ru-RU" altLang="ru-RU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Дуктус</a:t>
            </a:r>
            <a:r>
              <a:rPr lang="ru-RU" altLang="ru-RU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зависимый лёгочный кровоток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атрезия клапана лёгочной артерии; </a:t>
            </a:r>
          </a:p>
          <a:p>
            <a:pPr marL="0" indent="0">
              <a:buNone/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атрезией клапана лёгочной артерии; </a:t>
            </a:r>
          </a:p>
          <a:p>
            <a:pPr marL="0" indent="0">
              <a:buNone/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трикуспидальная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атрезия; </a:t>
            </a:r>
          </a:p>
          <a:p>
            <a:pPr marL="0" indent="0">
              <a:buNone/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- аномалия </a:t>
            </a:r>
            <a:r>
              <a:rPr lang="ru-RU" alt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Эбштейна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14350" indent="-514350">
              <a:buFont typeface="Wingdings" panose="05000000000000000000" pitchFamily="2" charset="2"/>
              <a:buNone/>
            </a:pPr>
            <a:endParaRPr lang="ru-RU" altLang="ru-RU" sz="2800" dirty="0" smtClean="0">
              <a:solidFill>
                <a:srgbClr val="000000"/>
              </a:solidFill>
            </a:endParaRPr>
          </a:p>
          <a:p>
            <a:pPr marL="514350" indent="-514350">
              <a:buFont typeface="Calibri" panose="020F0502020204030204" pitchFamily="34" charset="0"/>
              <a:buAutoNum type="arabicPeriod"/>
            </a:pPr>
            <a:endParaRPr lang="ru-RU" altLang="ru-RU" sz="2800" dirty="0" smtClean="0"/>
          </a:p>
          <a:p>
            <a:pPr marL="514350" indent="-514350">
              <a:buFont typeface="Wingdings" panose="05000000000000000000" pitchFamily="2" charset="2"/>
              <a:buNone/>
            </a:pPr>
            <a:endParaRPr lang="ru-RU" altLang="ru-RU" sz="2800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022041-1E61-4A51-AFAB-9B95ED8F02F5}" type="slidenum">
              <a:rPr lang="en-US" altLang="ru-RU">
                <a:solidFill>
                  <a:schemeClr val="accent1"/>
                </a:solidFill>
              </a:rPr>
              <a:pPr eaLnBrk="1" hangingPunct="1"/>
              <a:t>90</a:t>
            </a:fld>
            <a:endParaRPr lang="en-US" altLang="ru-RU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19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427881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Частота развития критических состояний  у новорожденных с  ВПС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355055"/>
              </p:ext>
            </p:extLst>
          </p:nvPr>
        </p:nvGraphicFramePr>
        <p:xfrm>
          <a:off x="228600" y="1295400"/>
          <a:ext cx="8686800" cy="4976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2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3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5400" indent="381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Тип ВПС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20955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Частота в 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Транспозиция магистральных сосудов  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Атрезия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лёгочной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артерии с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интактной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межжелудочковой перегородкой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98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Атрезия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трикуспидального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клапана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77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Коартация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аорты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63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127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Открытый артериальный проток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Дефект межжелудочковой перегородки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Дефект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</a:rPr>
                        <a:t>межпредсердной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 перегородки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Общий артериальный ствол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97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Синдром гипоплазии левых отделов сердца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92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Двойное отхождение сосудов от правого желудочка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92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Единственный желудочек сердца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87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5400" indent="327660"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Тотальный аномальный дренаж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</a:rPr>
                        <a:t>лёгочных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вен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indent="-25400"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77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9560" y="1249680"/>
          <a:ext cx="8823960" cy="365760"/>
        </p:xfrm>
        <a:graphic>
          <a:graphicData uri="http://schemas.openxmlformats.org/drawingml/2006/table">
            <a:tbl>
              <a:tblPr/>
              <a:tblGrid>
                <a:gridCol w="8823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295400"/>
            <a:ext cx="842788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причины развития критического состояния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резкая обструкция кровотока;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неадекватный возврат крови к левому сердцу;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закрытие ОАП при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дуктус-зависимом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кровообращении;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выраженная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гиперволемия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малого круга кровообращения и объёмная перегрузка;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выраженная артериальная гипоксемия;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ишемия или гипоксия миокарда.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1307</TotalTime>
  <Words>5349</Words>
  <Application>Microsoft Office PowerPoint</Application>
  <PresentationFormat>Экран (4:3)</PresentationFormat>
  <Paragraphs>814</Paragraphs>
  <Slides>92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92</vt:i4>
      </vt:variant>
    </vt:vector>
  </HeadingPairs>
  <TitlesOfParts>
    <vt:vector size="99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Диагностика врождённых пороков сердца у детей Профессор Т.Б.Хайретдинова Уфа 2020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Прямые ЭхоКГ-маркеры патологии сердечно-сосудистой системы плода (Беспалова Е.Д.,2004) </vt:lpstr>
      <vt:lpstr>Косвенные ЭхоКГ-маркеры патологии сердечно-сосудистой системы плода (Беспалова Е.Д., 2001):</vt:lpstr>
      <vt:lpstr>Косвенные ЭхоКГ-маркеры патологии сердечно-сосудистой системы плода (Беспалова Е.Д., 2001) (продолжение):</vt:lpstr>
      <vt:lpstr>Косвенные ЭхоКГ-маркеры патологии сердечно-сосудистой системы плода  (Беспалова Е.Д., 2001) (продолжение):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исследования сердца плода (сегментарный подход в диагностике ВПС  по Van Praagh в модификации A.E. Becher)</vt:lpstr>
      <vt:lpstr> Идентификация камер сердца</vt:lpstr>
      <vt:lpstr>Определение предсердно-желудочкового соответствия</vt:lpstr>
      <vt:lpstr>Оценка функционального состояния камер сердца и клапанного аппарата сердца плода:</vt:lpstr>
      <vt:lpstr>Презентация PowerPoint</vt:lpstr>
      <vt:lpstr>Презентация PowerPoint</vt:lpstr>
      <vt:lpstr>Пренатальная диагностика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Эхокардиография            ЭХОКГ – признаки поражения межпредсердной перегородки (ДМПП), определяется регургитация крови из ЛП в ПП.</vt:lpstr>
      <vt:lpstr>Презентация PowerPoint</vt:lpstr>
      <vt:lpstr>  Эхокардиография  Чрезпищеводное ЭХОКГ   </vt:lpstr>
      <vt:lpstr>Презентация PowerPoint</vt:lpstr>
      <vt:lpstr>Презентация PowerPoint</vt:lpstr>
      <vt:lpstr>Презентация PowerPoint</vt:lpstr>
      <vt:lpstr>Компьютерная томография </vt:lpstr>
      <vt:lpstr>Компьютерная томография 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Критические ВПС</vt:lpstr>
      <vt:lpstr>Критические ВПС (продолжение)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Диагностика врождённых пороков сердца в практике врача-педиатра</dc:title>
  <dc:creator>коко</dc:creator>
  <cp:lastModifiedBy>Рада</cp:lastModifiedBy>
  <cp:revision>201</cp:revision>
  <dcterms:created xsi:type="dcterms:W3CDTF">2018-06-01T16:55:35Z</dcterms:created>
  <dcterms:modified xsi:type="dcterms:W3CDTF">2020-03-24T12:06:55Z</dcterms:modified>
</cp:coreProperties>
</file>