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4" r:id="rId2"/>
  </p:sldMasterIdLst>
  <p:notesMasterIdLst>
    <p:notesMasterId r:id="rId62"/>
  </p:notesMasterIdLst>
  <p:sldIdLst>
    <p:sldId id="256" r:id="rId3"/>
    <p:sldId id="328" r:id="rId4"/>
    <p:sldId id="1071" r:id="rId5"/>
    <p:sldId id="1125" r:id="rId6"/>
    <p:sldId id="1131" r:id="rId7"/>
    <p:sldId id="1128" r:id="rId8"/>
    <p:sldId id="1130" r:id="rId9"/>
    <p:sldId id="1072" r:id="rId10"/>
    <p:sldId id="1074" r:id="rId11"/>
    <p:sldId id="1143" r:id="rId12"/>
    <p:sldId id="1149" r:id="rId13"/>
    <p:sldId id="1129" r:id="rId14"/>
    <p:sldId id="1075" r:id="rId15"/>
    <p:sldId id="1132" r:id="rId16"/>
    <p:sldId id="829" r:id="rId17"/>
    <p:sldId id="460" r:id="rId18"/>
    <p:sldId id="461" r:id="rId19"/>
    <p:sldId id="462" r:id="rId20"/>
    <p:sldId id="463" r:id="rId21"/>
    <p:sldId id="465" r:id="rId22"/>
    <p:sldId id="527" r:id="rId23"/>
    <p:sldId id="528" r:id="rId24"/>
    <p:sldId id="466" r:id="rId25"/>
    <p:sldId id="1150" r:id="rId26"/>
    <p:sldId id="467" r:id="rId27"/>
    <p:sldId id="468" r:id="rId28"/>
    <p:sldId id="1153" r:id="rId29"/>
    <p:sldId id="531" r:id="rId30"/>
    <p:sldId id="534" r:id="rId31"/>
    <p:sldId id="533" r:id="rId32"/>
    <p:sldId id="1155" r:id="rId33"/>
    <p:sldId id="1135" r:id="rId34"/>
    <p:sldId id="849" r:id="rId35"/>
    <p:sldId id="1151" r:id="rId36"/>
    <p:sldId id="1152" r:id="rId37"/>
    <p:sldId id="858" r:id="rId38"/>
    <p:sldId id="852" r:id="rId39"/>
    <p:sldId id="859" r:id="rId40"/>
    <p:sldId id="862" r:id="rId41"/>
    <p:sldId id="860" r:id="rId42"/>
    <p:sldId id="1154" r:id="rId43"/>
    <p:sldId id="863" r:id="rId44"/>
    <p:sldId id="856" r:id="rId45"/>
    <p:sldId id="857" r:id="rId46"/>
    <p:sldId id="1256" r:id="rId47"/>
    <p:sldId id="872" r:id="rId48"/>
    <p:sldId id="873" r:id="rId49"/>
    <p:sldId id="853" r:id="rId50"/>
    <p:sldId id="834" r:id="rId51"/>
    <p:sldId id="1142" r:id="rId52"/>
    <p:sldId id="837" r:id="rId53"/>
    <p:sldId id="1138" r:id="rId54"/>
    <p:sldId id="1146" r:id="rId55"/>
    <p:sldId id="841" r:id="rId56"/>
    <p:sldId id="1156" r:id="rId57"/>
    <p:sldId id="1144" r:id="rId58"/>
    <p:sldId id="1148" r:id="rId59"/>
    <p:sldId id="507" r:id="rId60"/>
    <p:sldId id="1141" r:id="rId61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9933"/>
    <a:srgbClr val="FDD339"/>
    <a:srgbClr val="00FDFF"/>
    <a:srgbClr val="00CCFF"/>
    <a:srgbClr val="264BE6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48" autoAdjust="0"/>
    <p:restoredTop sz="93243" autoAdjust="0"/>
  </p:normalViewPr>
  <p:slideViewPr>
    <p:cSldViewPr>
      <p:cViewPr varScale="1">
        <p:scale>
          <a:sx n="54" d="100"/>
          <a:sy n="54" d="100"/>
        </p:scale>
        <p:origin x="90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dirty="0"/>
              <a:t>Эффективность </a:t>
            </a:r>
            <a:r>
              <a:rPr lang="ru-RU" sz="1800" dirty="0" err="1"/>
              <a:t>литолиза</a:t>
            </a:r>
            <a:r>
              <a:rPr lang="ru-RU" sz="1800" dirty="0"/>
              <a:t> </a:t>
            </a:r>
            <a:r>
              <a:rPr lang="ru-RU" sz="1800" dirty="0" err="1"/>
              <a:t>Урсофальком</a:t>
            </a:r>
            <a:r>
              <a:rPr lang="ru-RU" sz="1800" dirty="0"/>
              <a:t> в зависимости от размера конкрементов*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601-6441-8CC3-58F040A0038B}"/>
                </c:ext>
              </c:extLst>
            </c:dLbl>
            <c:dLbl>
              <c:idx val="1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601-6441-8CC3-58F040A003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Камни &lt; 5 мм</c:v>
                </c:pt>
                <c:pt idx="1">
                  <c:v>Камни &gt; 10 мм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0.79</c:v>
                </c:pt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01-6441-8CC3-58F040A00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1762304"/>
        <c:axId val="114462656"/>
      </c:barChart>
      <c:catAx>
        <c:axId val="121762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4462656"/>
        <c:crosses val="autoZero"/>
        <c:auto val="1"/>
        <c:lblAlgn val="ctr"/>
        <c:lblOffset val="100"/>
        <c:noMultiLvlLbl val="0"/>
      </c:catAx>
      <c:valAx>
        <c:axId val="11446265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217623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Эффективность перорального </a:t>
            </a:r>
            <a:r>
              <a:rPr lang="ru-RU" sz="1400" dirty="0" err="1"/>
              <a:t>литолиза</a:t>
            </a:r>
            <a:r>
              <a:rPr lang="ru-RU" sz="1400" dirty="0"/>
              <a:t> </a:t>
            </a:r>
          </a:p>
        </c:rich>
      </c:tx>
      <c:layout>
        <c:manualLayout>
          <c:xMode val="edge"/>
          <c:yMode val="edge"/>
          <c:x val="0.16227999801911552"/>
          <c:y val="8.4180979826834635E-3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8A3D-F948-8ACC-57CB39289C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2-3 раза в день</c:v>
                </c:pt>
                <c:pt idx="1">
                  <c:v>Однократно на ночь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0.62</c:v>
                </c:pt>
                <c:pt idx="1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3D-F948-8ACC-57CB39289C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3201152"/>
        <c:axId val="114460352"/>
      </c:barChart>
      <c:catAx>
        <c:axId val="7320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14460352"/>
        <c:crosses val="autoZero"/>
        <c:auto val="1"/>
        <c:lblAlgn val="ctr"/>
        <c:lblOffset val="100"/>
        <c:noMultiLvlLbl val="0"/>
      </c:catAx>
      <c:valAx>
        <c:axId val="1144603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3201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/>
              <a:t>Динамика по УЗИ через 4</a:t>
            </a:r>
            <a:r>
              <a:rPr lang="ru-RU" sz="2000" baseline="0" dirty="0"/>
              <a:t> </a:t>
            </a:r>
            <a:r>
              <a:rPr lang="ru-RU" sz="2000" baseline="0" dirty="0" err="1"/>
              <a:t>нед</a:t>
            </a:r>
            <a:r>
              <a:rPr lang="ru-RU" sz="2000" baseline="0" dirty="0"/>
              <a:t>.</a:t>
            </a:r>
            <a:endParaRPr lang="ru-RU" sz="2000" dirty="0"/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Переход БС из 2 ст. в 1 ст.</c:v>
                </c:pt>
              </c:strCache>
            </c:strRef>
          </c:tx>
          <c:spPr>
            <a:solidFill>
              <a:srgbClr val="CC66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Монотерапия Урсофальк</c:v>
                </c:pt>
                <c:pt idx="1">
                  <c:v>Урсофальк + Одестон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0.33</c:v>
                </c:pt>
                <c:pt idx="1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6D-2F42-944D-9E027BA5F22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Улучшение содержимого ЖП (уменьшение кол-ва взвеси, размеров и кол-ва сгустков)</c:v>
                </c:pt>
              </c:strCache>
            </c:strRef>
          </c:tx>
          <c:spPr>
            <a:solidFill>
              <a:srgbClr val="FF9933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Монотерапия Урсофальк</c:v>
                </c:pt>
                <c:pt idx="1">
                  <c:v>Урсофальк + Одестон</c:v>
                </c:pt>
              </c:strCache>
            </c:strRef>
          </c:cat>
          <c:val>
            <c:numRef>
              <c:f>Лист1!$C$2:$C$3</c:f>
              <c:numCache>
                <c:formatCode>0%</c:formatCode>
                <c:ptCount val="2"/>
                <c:pt idx="0">
                  <c:v>0.48</c:v>
                </c:pt>
                <c:pt idx="1">
                  <c:v>0.62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6D-2F42-944D-9E027BA5F2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3702912"/>
        <c:axId val="73428352"/>
      </c:barChart>
      <c:catAx>
        <c:axId val="73702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3428352"/>
        <c:crosses val="autoZero"/>
        <c:auto val="1"/>
        <c:lblAlgn val="ctr"/>
        <c:lblOffset val="100"/>
        <c:noMultiLvlLbl val="0"/>
      </c:catAx>
      <c:valAx>
        <c:axId val="7342835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7370291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ru-RU" sz="1400" dirty="0"/>
              <a:t>Количество больных с б/х ответом на лечение</a:t>
            </a:r>
            <a:r>
              <a:rPr lang="ru-RU" sz="1400" baseline="0" dirty="0"/>
              <a:t> УДХК при ПБЦ в зависимости о препарата</a:t>
            </a:r>
            <a:endParaRPr lang="ru-RU" sz="14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Урсофальк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1-A44C-6E4B-B110-FA9749A2A9B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3-A44C-6E4B-B110-FA9749A2A9B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Больные ПБЦ</c:v>
                </c:pt>
                <c:pt idx="1">
                  <c:v>Урсофальк</c:v>
                </c:pt>
                <c:pt idx="2">
                  <c:v>УДХК-1</c:v>
                </c:pt>
                <c:pt idx="3">
                  <c:v>УДХК-2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</c:v>
                </c:pt>
                <c:pt idx="1">
                  <c:v>44</c:v>
                </c:pt>
                <c:pt idx="2">
                  <c:v>36</c:v>
                </c:pt>
                <c:pt idx="3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4C-6E4B-B110-FA9749A2A9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4693504"/>
        <c:axId val="26127168"/>
      </c:barChart>
      <c:catAx>
        <c:axId val="16469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6127168"/>
        <c:crosses val="autoZero"/>
        <c:auto val="1"/>
        <c:lblAlgn val="ctr"/>
        <c:lblOffset val="100"/>
        <c:noMultiLvlLbl val="0"/>
      </c:catAx>
      <c:valAx>
        <c:axId val="261271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46935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66F41C-EC1D-44AD-A8A9-B0938737C9F5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5247C-F26B-4C98-8D01-A75343AA27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9266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65247C-F26B-4C98-8D01-A75343AA27F9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84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BBB3DE7-75AC-864B-A0BA-A82C7581956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88415" b="82374"/>
          <a:stretch/>
        </p:blipFill>
        <p:spPr bwMode="auto">
          <a:xfrm>
            <a:off x="1" y="0"/>
            <a:ext cx="1115616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6A7DADD8-E7CD-AD4D-B18A-412672B3D2A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-4451" y="1124744"/>
            <a:ext cx="9144000" cy="5733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743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A6DAB407-AFF7-4A47-8DD4-10AF80ADAF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0" y="0"/>
            <a:ext cx="9144000" cy="1149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72008"/>
            <a:ext cx="7776864" cy="98072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649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8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96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179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84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30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95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707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208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18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7CFB0D9-F889-49FA-A93C-21D7FD54BF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740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1182688" y="2017713"/>
            <a:ext cx="7772400" cy="41148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B3F87E-6DAA-4D3B-B4B6-5F0DCEE0C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931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875FED-BD61-9245-85DE-B6C39177B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D356269-91C4-7F42-A18E-B63EF0D1E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C1782E-8CB8-9C45-9EA2-832D30C6A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878F74-EA0B-AD42-964A-C8A0E9E61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5294BC-65C4-3C4F-9BB5-FD1F48A6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3654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B0035B-C22A-0D46-97C7-EBBE33DF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4F8A7B-E7E5-7046-9791-F4DD002C1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CCFA0BA-4A6D-0347-8D27-62DDD5BAE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7E1C83-2CB9-8E40-A285-E12C94D3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D8AF47-DB43-414C-9187-F8CA9A2B3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21023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49A793-F2BD-1642-AA63-F2B9EA0CC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ECED9C-A029-564C-84C2-AA9968E37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0BDCE2-ADCB-FB41-94DE-32828E4055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A30AE13-9568-E849-BDD5-A9A50BFED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29C825-32A4-0846-A1D9-65A86A8C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5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352DD2-8822-1E4F-A5B3-1BAD29CB1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DE071F-8839-E744-A077-089CD8D4F3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99034B-B503-3543-933E-4EBA83E663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8B1CB-C0E5-0748-A646-A0D127788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3B6CF4C-32EA-8047-A336-D46BB947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F8ED0D-396F-AD4F-93D1-2CF14C650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35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52B466-E488-474C-B4AF-1BB6900DE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FDD4F4-9C92-D14F-AEF8-67DD7F54C6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640F45-A29C-B54E-8D94-5CAB41F13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E7FA8EB-27A6-6C42-953D-8DE19AD2A9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4141B2A-1628-A84E-B2A6-DF0595D1C1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B4BA99-C666-5F4B-8A5D-BB66BFC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46659C6-DCFA-D943-B1F8-297FEAB39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F531B56-888A-3340-8F8A-2F5B4154A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1591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653BE6-BBB9-7D40-9157-984A83C48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343EB83-49FB-3D4D-833C-8C233932E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426CF07-8648-DE42-BC7D-3E931698B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4EAF124-53B8-6646-93C6-6A28BA1ED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9787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BF389BE-72B7-E047-BB2A-5FD33EE4A5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F262775-9430-AD4C-A4AA-53E815C94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4A9ECF5-99BB-0348-AF0E-AA62E896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3958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EC825C-9814-C04E-8656-9319A7B1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3603D2-1AF3-5B40-9183-F345DB716F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0EBE137-049B-824D-9E99-DBAAE552F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8756E9-89FE-E346-9EFA-1182D1927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4C013DD-8FEA-224B-843F-997C53050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5D87E8-A9BE-5A42-83CA-AEC802896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166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BDEA4C-6356-A240-AA88-0B5D4B9E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E4ED0B3-52FC-B248-B306-5DE6C15C09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5704C8-1D0C-F343-B431-19859DD512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F3A19C-8211-5B46-B0D7-5D3A3FA00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6D7C249-08C9-E448-AC5C-0BE0C512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1DBA1B-4D9F-0745-938B-4116C917E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099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42A885-6FAC-9740-98E7-71C99ABC0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7834C87-4CEB-E247-AAA1-5532887241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B5DAD9C-40DF-4348-AABD-D531625A8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C3038D-5B60-B143-A1E2-987CC73FF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DC56CF-5ECB-EA41-B8F3-BCFD5712E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6643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937FE48-1446-A949-AB64-D1F2566B47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5C4503B-8D59-4B4E-A157-7A2F39E38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F22F0F-F418-F24D-ADE1-87645384C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B7C68B-5AEE-4D40-AAB3-4156DE2D4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4A7D9D-FB9B-7341-8708-2403EBA52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346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D874E4AB-0A39-F94D-8E18-69595608FA8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0" y="0"/>
            <a:ext cx="9144000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7776864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6FE137-F798-4052-8912-EADD4CC03843}" type="datetimeFigureOut">
              <a:rPr lang="ru-RU" smtClean="0"/>
              <a:pPr/>
              <a:t>17.01.2019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86BA8-5756-4400-B780-F032B0DD34E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E633121-A4AB-E943-9003-110B09FBE6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3" r="5104" b="82804"/>
          <a:stretch/>
        </p:blipFill>
        <p:spPr bwMode="auto">
          <a:xfrm>
            <a:off x="12853" y="6767226"/>
            <a:ext cx="9144000" cy="118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8571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41309-0B69-E04A-93F4-9D6223F59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27163-A565-F741-AE1A-D397D898F3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31606D-2B2B-8345-A5BC-79143BD97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235347-76EA-A148-9336-BEC48B969003}" type="datetimeFigureOut">
              <a:rPr lang="ru-RU" smtClean="0"/>
              <a:t>17.01.2019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89C9C7-58E6-964C-87E4-25775C5967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A72D55-0DAB-B84F-B952-3626D33CE4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FA7F8-F896-A747-9CF7-E9811EF8B4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462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ru/imgres?imgurl=http://dic.academic.ru/pictures/enc_medicine/0265488704.jpg&amp;imgrefurl=http://dic.academic.ru/dic.nsf/enc_medicine/11718/%D0%96%D0%B5%D0%BB%D1%87%D0%BD%D0%BE%D0%BA%D0%B0%D0%BC%D0%B5%D0%BD%D0%BD%D0%B0%D1%8F&amp;usg=__UdCLBccRoLS6QVxD9SRj-jTaK28=&amp;h=600&amp;w=534&amp;sz=116&amp;hl=ru&amp;start=25&amp;sig2=LFbq-qLKuVJhMfFJIm58Ow&amp;tbnid=YWpMc_J2SLSW2M:&amp;tbnh=135&amp;tbnw=120&amp;prev=/images?q=%D0%B6%D0%B5%D0%BB%D1%87%D0%BD%D1%8B%D0%B9+%D0%BF%D1%83%D0%B7%D1%8B%D1%80%D1%8C+%D0%BA%D0%B0%D0%BC%D0%BD%D0%B8&amp;gbv=2&amp;ndsp=18&amp;hl=ru&amp;sa=N&amp;start=18&amp;newwindow=1&amp;ei=KrMbSvPNE4KPkAXJpjQ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6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ru/url?sa=i&amp;rct=j&amp;q=&amp;esrc=s&amp;source=images&amp;cd=&amp;cad=rja&amp;uact=8&amp;ved=0ahUKEwjl5oG_9LrUAhUBOJoKHR5DAvQQjRwIBw&amp;url=http://www.pupsek.com/zdorov-e-rebenka/lekarstva-i-preparaty/ursofalk-dlya-novorozhdennyh.html&amp;psig=AFQjCNEk7EMzjsjyB1fpaYqCkSpxrA97bw&amp;ust=1497446328003082" TargetMode="Externa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tiff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ru/url?sa=i&amp;rct=j&amp;q=&amp;esrc=s&amp;source=images&amp;cd=&amp;cad=rja&amp;uact=8&amp;ved=0ahUKEwjpherR27fRAhWEWSwKHfl_DOIQjRwIBw&amp;url=http://infoforum.ru/news/ministerstvo-zdravoohraneniia-rf-na-infoforyme-evraziiakrym-&amp;psig=AFQjCNFwTGD95pJGmLfGjK1Zr7CU-gWx3Q&amp;ust=1484142458090339" TargetMode="External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ctrTitle"/>
          </p:nvPr>
        </p:nvSpPr>
        <p:spPr>
          <a:xfrm>
            <a:off x="1273117" y="1920511"/>
            <a:ext cx="77724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/>
              <a:t>КОМПЛЕКСНЫЙ ПОДХОД </a:t>
            </a:r>
            <a:br>
              <a:rPr lang="ru-RU" altLang="ru-RU" b="1" dirty="0"/>
            </a:br>
            <a:r>
              <a:rPr lang="ru-RU" altLang="ru-RU" b="1" dirty="0"/>
              <a:t>К ЛЕЧЕНИЮ ЗАБОЛЕВАНИЙ ЖЕЛЧЕВЫВОДЯЩИХ ПУТЕЙ</a:t>
            </a:r>
            <a:endParaRPr lang="ru-RU" alt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27784" y="4221088"/>
            <a:ext cx="6336704" cy="1872208"/>
          </a:xfrm>
        </p:spPr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dirty="0">
                <a:solidFill>
                  <a:schemeClr val="bg1"/>
                </a:solidFill>
              </a:rPr>
              <a:t>Роль </a:t>
            </a:r>
            <a:r>
              <a:rPr lang="ru-RU" sz="3600" dirty="0" err="1">
                <a:solidFill>
                  <a:schemeClr val="bg1"/>
                </a:solidFill>
              </a:rPr>
              <a:t>урсодезоксихолевой</a:t>
            </a:r>
            <a:br>
              <a:rPr lang="ru-RU" sz="3600" dirty="0">
                <a:solidFill>
                  <a:schemeClr val="bg1"/>
                </a:solidFill>
              </a:rPr>
            </a:br>
            <a:r>
              <a:rPr lang="ru-RU" sz="3600" dirty="0">
                <a:solidFill>
                  <a:schemeClr val="bg1"/>
                </a:solidFill>
              </a:rPr>
              <a:t>кислоты (УДХК) и пути повышения эффективности терапии</a:t>
            </a:r>
          </a:p>
        </p:txBody>
      </p:sp>
      <p:pic>
        <p:nvPicPr>
          <p:cNvPr id="6" name="Picture 9" descr="http://dic.academic.ru/pictures/enc_medicine/02915129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60848"/>
            <a:ext cx="1252344" cy="1775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1" descr="http://tbn0.google.com/images?q=tbn:YWpMc_J2SLSW2M:http://dic.academic.ru/pictures/enc_medicine/0265488704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005064"/>
            <a:ext cx="2376264" cy="2673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98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6" name="Group 2"/>
          <p:cNvGrpSpPr>
            <a:grpSpLocks/>
          </p:cNvGrpSpPr>
          <p:nvPr/>
        </p:nvGrpSpPr>
        <p:grpSpPr bwMode="auto">
          <a:xfrm>
            <a:off x="250825" y="84138"/>
            <a:ext cx="8893175" cy="6475413"/>
            <a:chOff x="158" y="8"/>
            <a:chExt cx="5602" cy="4079"/>
          </a:xfrm>
        </p:grpSpPr>
        <p:grpSp>
          <p:nvGrpSpPr>
            <p:cNvPr id="5128" name="Group 9"/>
            <p:cNvGrpSpPr>
              <a:grpSpLocks/>
            </p:cNvGrpSpPr>
            <p:nvPr/>
          </p:nvGrpSpPr>
          <p:grpSpPr bwMode="auto">
            <a:xfrm>
              <a:off x="4195" y="119"/>
              <a:ext cx="1428" cy="1324"/>
              <a:chOff x="1519" y="1253"/>
              <a:chExt cx="2767" cy="2721"/>
            </a:xfrm>
          </p:grpSpPr>
          <p:sp>
            <p:nvSpPr>
              <p:cNvPr id="5144" name="Oval 10" descr="Пергамент"/>
              <p:cNvSpPr>
                <a:spLocks noChangeArrowheads="1"/>
              </p:cNvSpPr>
              <p:nvPr/>
            </p:nvSpPr>
            <p:spPr bwMode="auto">
              <a:xfrm>
                <a:off x="1519" y="1253"/>
                <a:ext cx="2767" cy="2721"/>
              </a:xfrm>
              <a:prstGeom prst="ellipse">
                <a:avLst/>
              </a:prstGeom>
              <a:blipFill dpi="0" rotWithShape="1">
                <a:blip r:embed="rId3"/>
                <a:srcRect/>
                <a:tile tx="0" ty="0" sx="100000" sy="100000" flip="none" algn="tl"/>
              </a:blip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graphicFrame>
            <p:nvGraphicFramePr>
              <p:cNvPr id="5125" name="Object 5"/>
              <p:cNvGraphicFramePr>
                <a:graphicFrameLocks noChangeAspect="1"/>
              </p:cNvGraphicFramePr>
              <p:nvPr/>
            </p:nvGraphicFramePr>
            <p:xfrm>
              <a:off x="1610" y="1298"/>
              <a:ext cx="2637" cy="259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05" name="Фотография Photo Editor" r:id="rId4" imgW="4505954" imgH="4428571" progId="MSPhotoEd.3">
                      <p:embed/>
                    </p:oleObj>
                  </mc:Choice>
                  <mc:Fallback>
                    <p:oleObj name="Фотография Photo Editor" r:id="rId4" imgW="4505954" imgH="4428571" progId="MSPhotoEd.3">
                      <p:embed/>
                      <p:pic>
                        <p:nvPicPr>
                          <p:cNvPr id="5125" name="Object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10" y="1298"/>
                            <a:ext cx="2637" cy="259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129" name="Group 12"/>
            <p:cNvGrpSpPr>
              <a:grpSpLocks/>
            </p:cNvGrpSpPr>
            <p:nvPr/>
          </p:nvGrpSpPr>
          <p:grpSpPr bwMode="auto">
            <a:xfrm>
              <a:off x="2653" y="1071"/>
              <a:ext cx="1224" cy="1270"/>
              <a:chOff x="3107" y="1230"/>
              <a:chExt cx="1996" cy="2336"/>
            </a:xfrm>
          </p:grpSpPr>
          <p:sp>
            <p:nvSpPr>
              <p:cNvPr id="5143" name="Oval 13" descr="Пергамент"/>
              <p:cNvSpPr>
                <a:spLocks noChangeArrowheads="1"/>
              </p:cNvSpPr>
              <p:nvPr/>
            </p:nvSpPr>
            <p:spPr bwMode="auto">
              <a:xfrm>
                <a:off x="3107" y="1480"/>
                <a:ext cx="1996" cy="2086"/>
              </a:xfrm>
              <a:prstGeom prst="ellipse">
                <a:avLst/>
              </a:prstGeom>
              <a:blipFill dpi="0" rotWithShape="1">
                <a:blip r:embed="rId3"/>
                <a:srcRect/>
                <a:tile tx="0" ty="0" sx="100000" sy="100000" flip="none" algn="tl"/>
              </a:blip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graphicFrame>
            <p:nvGraphicFramePr>
              <p:cNvPr id="5124" name="Object 4"/>
              <p:cNvGraphicFramePr>
                <a:graphicFrameLocks noChangeAspect="1"/>
              </p:cNvGraphicFramePr>
              <p:nvPr/>
            </p:nvGraphicFramePr>
            <p:xfrm>
              <a:off x="3516" y="1230"/>
              <a:ext cx="1329" cy="19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06" name="Фотография Photo Editor" r:id="rId6" imgW="1991003" imgH="2866667" progId="MSPhotoEd.3">
                      <p:embed/>
                    </p:oleObj>
                  </mc:Choice>
                  <mc:Fallback>
                    <p:oleObj name="Фотография Photo Editor" r:id="rId6" imgW="1991003" imgH="2866667" progId="MSPhotoEd.3">
                      <p:embed/>
                      <p:pic>
                        <p:nvPicPr>
                          <p:cNvPr id="5124" name="Object 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16" y="1230"/>
                            <a:ext cx="1329" cy="198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130" name="Group 15"/>
            <p:cNvGrpSpPr>
              <a:grpSpLocks/>
            </p:cNvGrpSpPr>
            <p:nvPr/>
          </p:nvGrpSpPr>
          <p:grpSpPr bwMode="auto">
            <a:xfrm>
              <a:off x="1292" y="2082"/>
              <a:ext cx="998" cy="1030"/>
              <a:chOff x="3470" y="2411"/>
              <a:chExt cx="1315" cy="1473"/>
            </a:xfrm>
          </p:grpSpPr>
          <p:sp>
            <p:nvSpPr>
              <p:cNvPr id="5142" name="Oval 16" descr="Пергамент"/>
              <p:cNvSpPr>
                <a:spLocks noChangeArrowheads="1"/>
              </p:cNvSpPr>
              <p:nvPr/>
            </p:nvSpPr>
            <p:spPr bwMode="auto">
              <a:xfrm>
                <a:off x="3470" y="2523"/>
                <a:ext cx="1315" cy="1361"/>
              </a:xfrm>
              <a:prstGeom prst="ellipse">
                <a:avLst/>
              </a:prstGeom>
              <a:blipFill dpi="0" rotWithShape="1">
                <a:blip r:embed="rId3"/>
                <a:srcRect/>
                <a:tile tx="0" ty="0" sx="100000" sy="100000" flip="none" algn="tl"/>
              </a:blip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graphicFrame>
            <p:nvGraphicFramePr>
              <p:cNvPr id="5123" name="Object 3"/>
              <p:cNvGraphicFramePr>
                <a:graphicFrameLocks noChangeAspect="1"/>
              </p:cNvGraphicFramePr>
              <p:nvPr/>
            </p:nvGraphicFramePr>
            <p:xfrm>
              <a:off x="3635" y="2411"/>
              <a:ext cx="835" cy="137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07" name="Фотография Photo Editor" r:id="rId8" imgW="1571844" imgH="2486372" progId="MSPhotoEd.3">
                      <p:embed/>
                    </p:oleObj>
                  </mc:Choice>
                  <mc:Fallback>
                    <p:oleObj name="Фотография Photo Editor" r:id="rId8" imgW="1571844" imgH="2486372" progId="MSPhotoEd.3">
                      <p:embed/>
                      <p:pic>
                        <p:nvPicPr>
                          <p:cNvPr id="5123" name="Object 3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35" y="2411"/>
                            <a:ext cx="835" cy="137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5131" name="Group 18"/>
            <p:cNvGrpSpPr>
              <a:grpSpLocks/>
            </p:cNvGrpSpPr>
            <p:nvPr/>
          </p:nvGrpSpPr>
          <p:grpSpPr bwMode="auto">
            <a:xfrm>
              <a:off x="158" y="3067"/>
              <a:ext cx="862" cy="907"/>
              <a:chOff x="3606" y="2614"/>
              <a:chExt cx="1089" cy="1179"/>
            </a:xfrm>
          </p:grpSpPr>
          <p:sp>
            <p:nvSpPr>
              <p:cNvPr id="5141" name="Oval 19" descr="Пергамент"/>
              <p:cNvSpPr>
                <a:spLocks noChangeArrowheads="1"/>
              </p:cNvSpPr>
              <p:nvPr/>
            </p:nvSpPr>
            <p:spPr bwMode="auto">
              <a:xfrm>
                <a:off x="3606" y="2614"/>
                <a:ext cx="1089" cy="1179"/>
              </a:xfrm>
              <a:prstGeom prst="ellipse">
                <a:avLst/>
              </a:prstGeom>
              <a:blipFill dpi="0" rotWithShape="1">
                <a:blip r:embed="rId3"/>
                <a:srcRect/>
                <a:tile tx="0" ty="0" sx="100000" sy="100000" flip="none" algn="tl"/>
              </a:blipFill>
              <a:ln w="9525">
                <a:round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CC"/>
                </a:extrusionClr>
              </a:sp3d>
            </p:spPr>
            <p:txBody>
              <a:bodyPr wrap="none" anchor="ctr">
                <a:flatTx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ru-RU" altLang="ru-RU">
                  <a:latin typeface="Calibri" pitchFamily="34" charset="0"/>
                </a:endParaRPr>
              </a:p>
            </p:txBody>
          </p:sp>
          <p:graphicFrame>
            <p:nvGraphicFramePr>
              <p:cNvPr id="5122" name="Object 2"/>
              <p:cNvGraphicFramePr>
                <a:graphicFrameLocks noChangeAspect="1"/>
              </p:cNvGraphicFramePr>
              <p:nvPr/>
            </p:nvGraphicFramePr>
            <p:xfrm>
              <a:off x="3897" y="2709"/>
              <a:ext cx="462" cy="101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08" name="Фотография Photo Editor" r:id="rId10" imgW="733333" imgH="1609524" progId="MSPhotoEd.3">
                      <p:embed/>
                    </p:oleObj>
                  </mc:Choice>
                  <mc:Fallback>
                    <p:oleObj name="Фотография Photo Editor" r:id="rId10" imgW="733333" imgH="1609524" progId="MSPhotoEd.3">
                      <p:embed/>
                      <p:pic>
                        <p:nvPicPr>
                          <p:cNvPr id="5122" name="Object 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897" y="2709"/>
                            <a:ext cx="462" cy="101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5132" name="Text Box 21"/>
            <p:cNvSpPr txBox="1">
              <a:spLocks noChangeArrowheads="1"/>
            </p:cNvSpPr>
            <p:nvPr/>
          </p:nvSpPr>
          <p:spPr bwMode="auto">
            <a:xfrm>
              <a:off x="1091" y="8"/>
              <a:ext cx="303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 sz="2400" b="1" i="1" dirty="0">
                  <a:solidFill>
                    <a:srgbClr val="990000"/>
                  </a:solidFill>
                  <a:latin typeface="Calibri" pitchFamily="34" charset="0"/>
                </a:rPr>
                <a:t>Нарушения реологии желчи по частоте не уступают атеросклерозу</a:t>
              </a:r>
            </a:p>
          </p:txBody>
        </p:sp>
        <p:sp>
          <p:nvSpPr>
            <p:cNvPr id="5133" name="Rectangle 22"/>
            <p:cNvSpPr>
              <a:spLocks noChangeArrowheads="1"/>
            </p:cNvSpPr>
            <p:nvPr/>
          </p:nvSpPr>
          <p:spPr bwMode="auto">
            <a:xfrm>
              <a:off x="2880" y="2647"/>
              <a:ext cx="2880" cy="14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ru-RU" altLang="ru-RU" sz="2000">
                  <a:latin typeface="Calibri" pitchFamily="34" charset="0"/>
                </a:rPr>
                <a:t>Каждая 5 женщина </a:t>
              </a:r>
            </a:p>
            <a:p>
              <a:pPr algn="ctr" eaLnBrk="1" hangingPunct="1"/>
              <a:r>
                <a:rPr lang="ru-RU" altLang="ru-RU" sz="2000">
                  <a:latin typeface="Calibri" pitchFamily="34" charset="0"/>
                </a:rPr>
                <a:t>и каждый 15 мужчина в возрасте старше 20 лет страдают функциональными билиарными расстройствами (</a:t>
              </a:r>
              <a:r>
                <a:rPr lang="ru-RU" altLang="ru-RU" sz="2400" b="1">
                  <a:solidFill>
                    <a:srgbClr val="FF0000"/>
                  </a:solidFill>
                  <a:latin typeface="Calibri" pitchFamily="34" charset="0"/>
                </a:rPr>
                <a:t>ФБР</a:t>
              </a:r>
              <a:r>
                <a:rPr lang="ru-RU" altLang="ru-RU" sz="2000">
                  <a:latin typeface="Calibri" pitchFamily="34" charset="0"/>
                </a:rPr>
                <a:t>), холециститом, ЖКБ или перенесли холецистэктомию </a:t>
              </a:r>
            </a:p>
          </p:txBody>
        </p:sp>
        <p:sp>
          <p:nvSpPr>
            <p:cNvPr id="5134" name="AutoShape 23"/>
            <p:cNvSpPr>
              <a:spLocks noChangeArrowheads="1"/>
            </p:cNvSpPr>
            <p:nvPr/>
          </p:nvSpPr>
          <p:spPr bwMode="auto">
            <a:xfrm rot="-2083497">
              <a:off x="1020" y="2976"/>
              <a:ext cx="363" cy="227"/>
            </a:xfrm>
            <a:prstGeom prst="rightArrow">
              <a:avLst>
                <a:gd name="adj1" fmla="val 50000"/>
                <a:gd name="adj2" fmla="val 39978"/>
              </a:avLst>
            </a:prstGeom>
            <a:solidFill>
              <a:srgbClr val="008080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135" name="AutoShape 24"/>
            <p:cNvSpPr>
              <a:spLocks noChangeArrowheads="1"/>
            </p:cNvSpPr>
            <p:nvPr/>
          </p:nvSpPr>
          <p:spPr bwMode="auto">
            <a:xfrm rot="-2083497">
              <a:off x="2336" y="2069"/>
              <a:ext cx="363" cy="227"/>
            </a:xfrm>
            <a:prstGeom prst="rightArrow">
              <a:avLst>
                <a:gd name="adj1" fmla="val 50000"/>
                <a:gd name="adj2" fmla="val 39978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136" name="AutoShape 25"/>
            <p:cNvSpPr>
              <a:spLocks noChangeArrowheads="1"/>
            </p:cNvSpPr>
            <p:nvPr/>
          </p:nvSpPr>
          <p:spPr bwMode="auto">
            <a:xfrm rot="-2083497">
              <a:off x="3833" y="1071"/>
              <a:ext cx="363" cy="227"/>
            </a:xfrm>
            <a:prstGeom prst="rightArrow">
              <a:avLst>
                <a:gd name="adj1" fmla="val 50000"/>
                <a:gd name="adj2" fmla="val 39978"/>
              </a:avLst>
            </a:prstGeom>
            <a:solidFill>
              <a:schemeClr val="hlink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/>
              <a:endParaRPr lang="ru-RU" altLang="ru-RU">
                <a:latin typeface="Calibri" pitchFamily="34" charset="0"/>
              </a:endParaRPr>
            </a:p>
          </p:txBody>
        </p:sp>
        <p:sp>
          <p:nvSpPr>
            <p:cNvPr id="5137" name="Text Box 26"/>
            <p:cNvSpPr txBox="1">
              <a:spLocks noChangeArrowheads="1"/>
            </p:cNvSpPr>
            <p:nvPr/>
          </p:nvSpPr>
          <p:spPr bwMode="auto">
            <a:xfrm>
              <a:off x="657" y="3748"/>
              <a:ext cx="1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>
                  <a:latin typeface="Times New Roman" pitchFamily="18" charset="0"/>
                </a:rPr>
                <a:t>до 20 лет</a:t>
              </a:r>
            </a:p>
          </p:txBody>
        </p:sp>
        <p:sp>
          <p:nvSpPr>
            <p:cNvPr id="5138" name="Text Box 27"/>
            <p:cNvSpPr txBox="1">
              <a:spLocks noChangeArrowheads="1"/>
            </p:cNvSpPr>
            <p:nvPr/>
          </p:nvSpPr>
          <p:spPr bwMode="auto">
            <a:xfrm>
              <a:off x="1701" y="3158"/>
              <a:ext cx="1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>
                  <a:latin typeface="Times New Roman" pitchFamily="18" charset="0"/>
                </a:rPr>
                <a:t>от 20 до 45 лет</a:t>
              </a:r>
            </a:p>
          </p:txBody>
        </p:sp>
        <p:sp>
          <p:nvSpPr>
            <p:cNvPr id="5139" name="Text Box 28"/>
            <p:cNvSpPr txBox="1">
              <a:spLocks noChangeArrowheads="1"/>
            </p:cNvSpPr>
            <p:nvPr/>
          </p:nvSpPr>
          <p:spPr bwMode="auto">
            <a:xfrm>
              <a:off x="3515" y="2251"/>
              <a:ext cx="1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>
                  <a:latin typeface="Times New Roman" pitchFamily="18" charset="0"/>
                </a:rPr>
                <a:t>от 45 до 60 лет</a:t>
              </a:r>
            </a:p>
          </p:txBody>
        </p:sp>
        <p:sp>
          <p:nvSpPr>
            <p:cNvPr id="5140" name="Text Box 29"/>
            <p:cNvSpPr txBox="1">
              <a:spLocks noChangeArrowheads="1"/>
            </p:cNvSpPr>
            <p:nvPr/>
          </p:nvSpPr>
          <p:spPr bwMode="auto">
            <a:xfrm>
              <a:off x="4332" y="1480"/>
              <a:ext cx="122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ru-RU" altLang="ru-RU">
                  <a:latin typeface="Times New Roman" pitchFamily="18" charset="0"/>
                </a:rPr>
                <a:t>старше 60 лет</a:t>
              </a:r>
            </a:p>
          </p:txBody>
        </p:sp>
      </p:grpSp>
      <p:sp>
        <p:nvSpPr>
          <p:cNvPr id="5127" name="Rectangle 58"/>
          <p:cNvSpPr>
            <a:spLocks noChangeArrowheads="1"/>
          </p:cNvSpPr>
          <p:nvPr/>
        </p:nvSpPr>
        <p:spPr bwMode="auto">
          <a:xfrm>
            <a:off x="-143694" y="1357313"/>
            <a:ext cx="4211638" cy="223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br>
              <a:rPr lang="ru-RU" altLang="ru-RU" sz="2400" dirty="0">
                <a:solidFill>
                  <a:schemeClr val="tx2"/>
                </a:solidFill>
                <a:latin typeface="Calibri" pitchFamily="34" charset="0"/>
              </a:rPr>
            </a:br>
            <a:r>
              <a:rPr lang="ru-RU" altLang="ru-RU" sz="2400" dirty="0">
                <a:solidFill>
                  <a:schemeClr val="tx2"/>
                </a:solidFill>
                <a:latin typeface="Calibri" pitchFamily="34" charset="0"/>
              </a:rPr>
              <a:t>Частота заболеваний </a:t>
            </a:r>
            <a:r>
              <a:rPr lang="ru-RU" altLang="ru-RU" sz="2400" dirty="0" err="1">
                <a:solidFill>
                  <a:schemeClr val="tx2"/>
                </a:solidFill>
                <a:latin typeface="Calibri" pitchFamily="34" charset="0"/>
              </a:rPr>
              <a:t>билиарной</a:t>
            </a:r>
            <a:r>
              <a:rPr lang="ru-RU" altLang="ru-RU" sz="2400" dirty="0">
                <a:solidFill>
                  <a:schemeClr val="tx2"/>
                </a:solidFill>
                <a:latin typeface="Calibri" pitchFamily="34" charset="0"/>
              </a:rPr>
              <a:t> системы составляет 10-15% населения в экономически развитых странах</a:t>
            </a:r>
          </a:p>
        </p:txBody>
      </p:sp>
    </p:spTree>
    <p:extLst>
      <p:ext uri="{BB962C8B-B14F-4D97-AF65-F5344CB8AC3E}">
        <p14:creationId xmlns:p14="http://schemas.microsoft.com/office/powerpoint/2010/main" val="127966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9" t="15395" r="43712" b="5841"/>
          <a:stretch/>
        </p:blipFill>
        <p:spPr bwMode="auto">
          <a:xfrm>
            <a:off x="2427734" y="89544"/>
            <a:ext cx="4270075" cy="5161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Прямоугольник 3"/>
          <p:cNvSpPr/>
          <p:nvPr/>
        </p:nvSpPr>
        <p:spPr>
          <a:xfrm>
            <a:off x="251520" y="5445224"/>
            <a:ext cx="849694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Ивашкин В.Т., </a:t>
            </a:r>
            <a:r>
              <a:rPr lang="ru-RU" sz="1400" dirty="0" err="1"/>
              <a:t>Маев</a:t>
            </a:r>
            <a:r>
              <a:rPr lang="ru-RU" sz="1400" dirty="0"/>
              <a:t> И.В., </a:t>
            </a:r>
            <a:r>
              <a:rPr lang="ru-RU" sz="1400" dirty="0" err="1"/>
              <a:t>Шульпекова</a:t>
            </a:r>
            <a:r>
              <a:rPr lang="ru-RU" sz="1400" dirty="0"/>
              <a:t> Ю.О., </a:t>
            </a:r>
            <a:r>
              <a:rPr lang="ru-RU" sz="1400" dirty="0" err="1"/>
              <a:t>Баранская</a:t>
            </a:r>
            <a:r>
              <a:rPr lang="ru-RU" sz="1400" dirty="0"/>
              <a:t> Е.К., Охлобыстин А.В., Трухманов А.С., Лапина Т.Л., Шептулин А.А.</a:t>
            </a:r>
          </a:p>
          <a:p>
            <a:pPr algn="just"/>
            <a:r>
              <a:rPr lang="ru-RU" sz="1400" b="1" dirty="0"/>
              <a:t>Клинические рекомендации Российской гастроэнтерологической ассоциации по диагностике и лечению дискинезии желчевыводящих путей. </a:t>
            </a:r>
          </a:p>
          <a:p>
            <a:pPr algn="just"/>
            <a:r>
              <a:rPr lang="ru-RU" sz="1400" dirty="0"/>
              <a:t>Рос </a:t>
            </a:r>
            <a:r>
              <a:rPr lang="ru-RU" sz="1400" dirty="0" err="1"/>
              <a:t>журн</a:t>
            </a:r>
            <a:r>
              <a:rPr lang="ru-RU" sz="1400" dirty="0"/>
              <a:t> </a:t>
            </a:r>
            <a:r>
              <a:rPr lang="ru-RU" sz="1400" dirty="0" err="1"/>
              <a:t>гастроэнтерол</a:t>
            </a:r>
            <a:r>
              <a:rPr lang="ru-RU" sz="1400" dirty="0"/>
              <a:t> </a:t>
            </a:r>
            <a:r>
              <a:rPr lang="ru-RU" sz="1400" dirty="0" err="1"/>
              <a:t>гепатол</a:t>
            </a:r>
            <a:r>
              <a:rPr lang="ru-RU" sz="1400" dirty="0"/>
              <a:t> </a:t>
            </a:r>
            <a:r>
              <a:rPr lang="ru-RU" sz="1400" dirty="0" err="1"/>
              <a:t>колопроктол</a:t>
            </a:r>
            <a:r>
              <a:rPr lang="ru-RU" sz="1400" dirty="0"/>
              <a:t> 2018; 28(3):63-80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72008"/>
            <a:ext cx="1060493" cy="1021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124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2931" y="131886"/>
            <a:ext cx="6912768" cy="980728"/>
          </a:xfrm>
        </p:spPr>
        <p:txBody>
          <a:bodyPr>
            <a:noAutofit/>
          </a:bodyPr>
          <a:lstStyle/>
          <a:p>
            <a:r>
              <a:rPr lang="ru-RU" sz="3200" b="1" dirty="0"/>
              <a:t>Дискинезии желчного пузыря (ЖП)</a:t>
            </a:r>
            <a:br>
              <a:rPr lang="ru-RU" sz="3200" b="1" dirty="0"/>
            </a:br>
            <a:r>
              <a:rPr lang="ru-RU" sz="3200" b="1" dirty="0"/>
              <a:t>и сфинктера </a:t>
            </a:r>
            <a:r>
              <a:rPr lang="ru-RU" sz="3200" b="1" dirty="0" err="1"/>
              <a:t>Одди</a:t>
            </a:r>
            <a:r>
              <a:rPr lang="ru-RU" sz="3200" b="1" dirty="0"/>
              <a:t> (СО)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496944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Дискинезии (синонимы: дисфункции, функциональные расстройства) — заболевания функциональной природы, обусловленные </a:t>
            </a:r>
            <a:r>
              <a:rPr lang="ru-RU" sz="2400" b="1" dirty="0"/>
              <a:t>нарушениями моторики </a:t>
            </a:r>
            <a:r>
              <a:rPr lang="ru-RU" sz="2400" dirty="0"/>
              <a:t>(развитие преходящей функциональной обструкции) и </a:t>
            </a:r>
            <a:r>
              <a:rPr lang="ru-RU" sz="2400" b="1" dirty="0"/>
              <a:t>повышением висцеральной чувствительности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Выделяют </a:t>
            </a:r>
            <a:r>
              <a:rPr lang="ru-RU" sz="2400" b="1" dirty="0"/>
              <a:t>дискинезию желчного пузыря </a:t>
            </a:r>
            <a:r>
              <a:rPr lang="ru-RU" sz="2400" dirty="0"/>
              <a:t>и </a:t>
            </a:r>
            <a:r>
              <a:rPr lang="ru-RU" sz="2400" b="1" dirty="0"/>
              <a:t>дискинезию сфинктера </a:t>
            </a:r>
            <a:r>
              <a:rPr lang="ru-RU" sz="2400" b="1" dirty="0" err="1"/>
              <a:t>Одди</a:t>
            </a:r>
            <a:endParaRPr lang="ru-RU" sz="2400" b="1" dirty="0"/>
          </a:p>
          <a:p>
            <a:pPr algn="just"/>
            <a:endParaRPr lang="ru-RU" sz="2400" dirty="0"/>
          </a:p>
          <a:p>
            <a:pPr algn="just"/>
            <a:r>
              <a:rPr lang="ru-RU" sz="2400" b="1" dirty="0"/>
              <a:t>Диагноз дискинезии СО считается правомерным устанавливать пациентам, перенесшим </a:t>
            </a:r>
            <a:r>
              <a:rPr lang="ru-RU" sz="2400" b="1" dirty="0" err="1"/>
              <a:t>холецистэктомию</a:t>
            </a:r>
            <a:r>
              <a:rPr lang="ru-RU" sz="2400" b="1" dirty="0"/>
              <a:t> (ХЭ</a:t>
            </a:r>
            <a:r>
              <a:rPr lang="ru-RU" sz="2400" dirty="0"/>
              <a:t>). Возможность развития дисфункции СО при сохраненном ЖП остается предметом дискуссий</a:t>
            </a:r>
          </a:p>
          <a:p>
            <a:pPr algn="just"/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050" y="6213212"/>
            <a:ext cx="89614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*</a:t>
            </a:r>
            <a:r>
              <a:rPr lang="ru-RU" sz="1100" dirty="0"/>
              <a:t>Ивашкин В.Т., </a:t>
            </a:r>
            <a:r>
              <a:rPr lang="ru-RU" sz="1100" dirty="0" err="1"/>
              <a:t>Маев</a:t>
            </a:r>
            <a:r>
              <a:rPr lang="ru-RU" sz="1100" dirty="0"/>
              <a:t> И.В., </a:t>
            </a:r>
            <a:r>
              <a:rPr lang="ru-RU" sz="1100" dirty="0" err="1"/>
              <a:t>Шульпекова</a:t>
            </a:r>
            <a:r>
              <a:rPr lang="ru-RU" sz="1100" dirty="0"/>
              <a:t> Ю.О., </a:t>
            </a:r>
            <a:r>
              <a:rPr lang="ru-RU" sz="1100" dirty="0" err="1"/>
              <a:t>Баранская</a:t>
            </a:r>
            <a:r>
              <a:rPr lang="ru-RU" sz="1100" dirty="0"/>
              <a:t> Е.К., Охлобыстин А.В., Трухманов А.С., Лапина Т.Л., Шептулин А.А. Клинические рекомендации Российской гастроэнтерологической ассоциации по диагностике и лечению дискинезии желчевыводящих путей.  Рос </a:t>
            </a:r>
            <a:r>
              <a:rPr lang="ru-RU" sz="1100" dirty="0" err="1"/>
              <a:t>журн</a:t>
            </a:r>
            <a:r>
              <a:rPr lang="ru-RU" sz="1100" dirty="0"/>
              <a:t> </a:t>
            </a:r>
            <a:r>
              <a:rPr lang="ru-RU" sz="1100" dirty="0" err="1"/>
              <a:t>гастроэнтерол</a:t>
            </a:r>
            <a:r>
              <a:rPr lang="ru-RU" sz="1100" dirty="0"/>
              <a:t> </a:t>
            </a:r>
            <a:r>
              <a:rPr lang="ru-RU" sz="1100" dirty="0" err="1"/>
              <a:t>гепатол</a:t>
            </a:r>
            <a:r>
              <a:rPr lang="ru-RU" sz="1100" dirty="0"/>
              <a:t> </a:t>
            </a:r>
            <a:r>
              <a:rPr lang="ru-RU" sz="1100" dirty="0" err="1"/>
              <a:t>колопроктол</a:t>
            </a:r>
            <a:r>
              <a:rPr lang="ru-RU" sz="1100" dirty="0"/>
              <a:t> 2018; 28(3): 63-80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7159" y="116632"/>
            <a:ext cx="1049337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78105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76864" cy="980728"/>
          </a:xfrm>
        </p:spPr>
        <p:txBody>
          <a:bodyPr>
            <a:noAutofit/>
          </a:bodyPr>
          <a:lstStyle/>
          <a:p>
            <a:r>
              <a:rPr lang="ru-RU" sz="3200" b="1" dirty="0"/>
              <a:t>Патогенез дискинезии желчного пузыря </a:t>
            </a:r>
            <a:br>
              <a:rPr lang="ru-RU" sz="3200" b="1" dirty="0"/>
            </a:br>
            <a:r>
              <a:rPr lang="ru-RU" sz="3200" b="1" dirty="0"/>
              <a:t>и желчевыводящих путей*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6213212"/>
            <a:ext cx="89614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*</a:t>
            </a:r>
            <a:r>
              <a:rPr lang="ru-RU" sz="1100" dirty="0"/>
              <a:t>Ивашкин В.Т., </a:t>
            </a:r>
            <a:r>
              <a:rPr lang="ru-RU" sz="1100" dirty="0" err="1"/>
              <a:t>Маев</a:t>
            </a:r>
            <a:r>
              <a:rPr lang="ru-RU" sz="1100" dirty="0"/>
              <a:t> И.В., </a:t>
            </a:r>
            <a:r>
              <a:rPr lang="ru-RU" sz="1100" dirty="0" err="1"/>
              <a:t>Шульпекова</a:t>
            </a:r>
            <a:r>
              <a:rPr lang="ru-RU" sz="1100" dirty="0"/>
              <a:t> Ю.О., </a:t>
            </a:r>
            <a:r>
              <a:rPr lang="ru-RU" sz="1100" dirty="0" err="1"/>
              <a:t>Баранская</a:t>
            </a:r>
            <a:r>
              <a:rPr lang="ru-RU" sz="1100" dirty="0"/>
              <a:t> Е.К., Охлобыстин А.В., Трухманов А.С., Лапина Т.Л., Шептулин А.А. Клинические рекомендации Российской гастроэнтерологической ассоциации по диагностике и лечению дискинезии желчевыводящих путей.  Рос </a:t>
            </a:r>
            <a:r>
              <a:rPr lang="ru-RU" sz="1100" dirty="0" err="1"/>
              <a:t>журн</a:t>
            </a:r>
            <a:r>
              <a:rPr lang="ru-RU" sz="1100" dirty="0"/>
              <a:t> </a:t>
            </a:r>
            <a:r>
              <a:rPr lang="ru-RU" sz="1100" dirty="0" err="1"/>
              <a:t>гастроэнтерол</a:t>
            </a:r>
            <a:r>
              <a:rPr lang="ru-RU" sz="1100" dirty="0"/>
              <a:t> </a:t>
            </a:r>
            <a:r>
              <a:rPr lang="ru-RU" sz="1100" dirty="0" err="1"/>
              <a:t>гепатол</a:t>
            </a:r>
            <a:r>
              <a:rPr lang="ru-RU" sz="1100" dirty="0"/>
              <a:t> </a:t>
            </a:r>
            <a:r>
              <a:rPr lang="ru-RU" sz="1100" dirty="0" err="1"/>
              <a:t>колопроктол</a:t>
            </a:r>
            <a:r>
              <a:rPr lang="ru-RU" sz="1100" dirty="0"/>
              <a:t> 2018; 28(3): 63-80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07504" y="1268760"/>
            <a:ext cx="8881070" cy="4320480"/>
          </a:xfrm>
        </p:spPr>
        <p:txBody>
          <a:bodyPr>
            <a:noAutofit/>
          </a:bodyPr>
          <a:lstStyle/>
          <a:p>
            <a:pPr algn="just"/>
            <a:r>
              <a:rPr lang="ru-RU" sz="1500" dirty="0"/>
              <a:t>Развитие </a:t>
            </a:r>
            <a:r>
              <a:rPr lang="ru-RU" sz="1500" b="1" dirty="0"/>
              <a:t>преходящей функциональной обструкции (спазма) в области шейки ЖП </a:t>
            </a:r>
            <a:r>
              <a:rPr lang="ru-RU" sz="1500" dirty="0"/>
              <a:t>при его дискинезии, вследствие чего объем сокращения ЖП оказывается  недостаточным, изменяется также динамика сокращения; уже при небольшом повышении давления в шейке могут возникать болевые ощущения</a:t>
            </a:r>
          </a:p>
          <a:p>
            <a:pPr algn="just"/>
            <a:endParaRPr lang="ru-RU" sz="1500" dirty="0"/>
          </a:p>
          <a:p>
            <a:pPr algn="just"/>
            <a:r>
              <a:rPr lang="ru-RU" sz="1500" dirty="0"/>
              <a:t>Развитие дискинезии СО у пациентов, перенесших ХЭ, вероятно, связано с </a:t>
            </a:r>
            <a:r>
              <a:rPr lang="ru-RU" sz="1500" b="1" dirty="0"/>
              <a:t>повышением объемной нагрузки на общий желчный проток </a:t>
            </a:r>
            <a:r>
              <a:rPr lang="ru-RU" sz="1500" dirty="0"/>
              <a:t>(депонирование желчи) и </a:t>
            </a:r>
            <a:r>
              <a:rPr lang="ru-RU" sz="1500" b="1" dirty="0"/>
              <a:t>СО.</a:t>
            </a:r>
            <a:r>
              <a:rPr lang="ru-RU" sz="1500" dirty="0"/>
              <a:t> Также показано, что в течение ближайшего периода после операции </a:t>
            </a:r>
            <a:r>
              <a:rPr lang="ru-RU" sz="1500" b="1" dirty="0"/>
              <a:t>расслабляющее действие </a:t>
            </a:r>
            <a:r>
              <a:rPr lang="ru-RU" sz="1500" b="1" dirty="0" err="1"/>
              <a:t>холецистокинина</a:t>
            </a:r>
            <a:r>
              <a:rPr lang="ru-RU" sz="1500" b="1" dirty="0"/>
              <a:t> на СО подавлено</a:t>
            </a:r>
          </a:p>
          <a:p>
            <a:pPr algn="just"/>
            <a:endParaRPr lang="ru-RU" sz="1500" dirty="0"/>
          </a:p>
          <a:p>
            <a:pPr algn="just"/>
            <a:r>
              <a:rPr lang="ru-RU" sz="1500" b="1" dirty="0"/>
              <a:t>Повышение </a:t>
            </a:r>
            <a:r>
              <a:rPr lang="ru-RU" sz="1500" b="1" dirty="0" err="1"/>
              <a:t>литогенности</a:t>
            </a:r>
            <a:r>
              <a:rPr lang="ru-RU" sz="1500" b="1" dirty="0"/>
              <a:t> желчи нарушает сократимость мышечных волокон </a:t>
            </a:r>
            <a:r>
              <a:rPr lang="ru-RU" sz="1500" dirty="0"/>
              <a:t>и </a:t>
            </a:r>
            <a:r>
              <a:rPr lang="ru-RU" sz="1500" b="1" dirty="0"/>
              <a:t>восприятие сигнала от </a:t>
            </a:r>
            <a:r>
              <a:rPr lang="ru-RU" sz="1500" b="1" dirty="0" err="1"/>
              <a:t>холецистокининового</a:t>
            </a:r>
            <a:r>
              <a:rPr lang="ru-RU" sz="1500" b="1" dirty="0"/>
              <a:t> рецептора </a:t>
            </a:r>
            <a:r>
              <a:rPr lang="ru-RU" sz="1500" dirty="0"/>
              <a:t>(особенно при уменьшенном содержании гидрофильных жирных кислот)</a:t>
            </a:r>
          </a:p>
          <a:p>
            <a:pPr algn="just"/>
            <a:endParaRPr lang="ru-RU" sz="1500" dirty="0"/>
          </a:p>
          <a:p>
            <a:pPr algn="just"/>
            <a:r>
              <a:rPr lang="ru-RU" sz="1500" dirty="0"/>
              <a:t>Прохождение кристаллов желчи и микролитов может вызвать повторную </a:t>
            </a:r>
            <a:r>
              <a:rPr lang="ru-RU" sz="1500" b="1" dirty="0" err="1"/>
              <a:t>травматизацию</a:t>
            </a:r>
            <a:r>
              <a:rPr lang="ru-RU" sz="1500" b="1" dirty="0"/>
              <a:t> сфинктеров</a:t>
            </a:r>
            <a:r>
              <a:rPr lang="ru-RU" sz="1500" dirty="0"/>
              <a:t>, </a:t>
            </a:r>
            <a:r>
              <a:rPr lang="ru-RU" sz="1500" b="1" dirty="0"/>
              <a:t>длительный рефлекторный спазм </a:t>
            </a:r>
            <a:r>
              <a:rPr lang="ru-RU" sz="1500" dirty="0"/>
              <a:t>и </a:t>
            </a:r>
            <a:r>
              <a:rPr lang="ru-RU" sz="1500" b="1" dirty="0"/>
              <a:t>развитие хронического воспаления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500" b="1" dirty="0"/>
              <a:t>Субклиническое воспаление в мышечном и эпителиальном слоях желчных путей </a:t>
            </a:r>
            <a:r>
              <a:rPr lang="ru-RU" sz="1500" dirty="0"/>
              <a:t>сопровождается повышенной экспрессией </a:t>
            </a:r>
            <a:r>
              <a:rPr lang="ru-RU" sz="1500" dirty="0" err="1"/>
              <a:t>циклооксигеназы</a:t>
            </a:r>
            <a:r>
              <a:rPr lang="ru-RU" sz="1500" dirty="0"/>
              <a:t>, NO-</a:t>
            </a:r>
            <a:r>
              <a:rPr lang="ru-RU" sz="1500" dirty="0" err="1"/>
              <a:t>синтазы</a:t>
            </a:r>
            <a:r>
              <a:rPr lang="ru-RU" sz="1500" dirty="0"/>
              <a:t> и активацией перекисного окисления. В этих условиях нарушается реакция </a:t>
            </a:r>
            <a:r>
              <a:rPr lang="ru-RU" sz="1500" dirty="0" err="1"/>
              <a:t>миоцитов</a:t>
            </a:r>
            <a:r>
              <a:rPr lang="ru-RU" sz="1500" dirty="0"/>
              <a:t> на </a:t>
            </a:r>
            <a:r>
              <a:rPr lang="ru-RU" sz="1500" dirty="0" err="1"/>
              <a:t>холецистокинин</a:t>
            </a:r>
            <a:r>
              <a:rPr lang="ru-RU" sz="1500" dirty="0"/>
              <a:t> и, возможно, на другие регуляторы</a:t>
            </a:r>
          </a:p>
          <a:p>
            <a:pPr algn="just"/>
            <a:endParaRPr lang="ru-RU" sz="1500" b="1" dirty="0"/>
          </a:p>
          <a:p>
            <a:pPr algn="just"/>
            <a:endParaRPr lang="ru-RU" sz="1500" dirty="0"/>
          </a:p>
          <a:p>
            <a:pPr algn="just"/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78329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2307" y="116632"/>
            <a:ext cx="7776864" cy="980728"/>
          </a:xfrm>
        </p:spPr>
        <p:txBody>
          <a:bodyPr>
            <a:noAutofit/>
          </a:bodyPr>
          <a:lstStyle/>
          <a:p>
            <a:r>
              <a:rPr lang="ru-RU" sz="3600" b="1" dirty="0"/>
              <a:t>Эпидемиология </a:t>
            </a:r>
            <a:r>
              <a:rPr lang="ru-RU" sz="3600" b="1" dirty="0" err="1"/>
              <a:t>дискинезий</a:t>
            </a:r>
            <a:r>
              <a:rPr lang="ru-RU" sz="3600" b="1" dirty="0"/>
              <a:t> ЖП </a:t>
            </a:r>
            <a:br>
              <a:rPr lang="ru-RU" sz="3600" b="1" dirty="0"/>
            </a:br>
            <a:r>
              <a:rPr lang="ru-RU" sz="3600" b="1" dirty="0"/>
              <a:t>и сфинктера </a:t>
            </a:r>
            <a:r>
              <a:rPr lang="ru-RU" sz="3600" b="1" dirty="0" err="1"/>
              <a:t>Одди</a:t>
            </a:r>
            <a:r>
              <a:rPr lang="ru-RU" sz="3600" b="1" dirty="0"/>
              <a:t> в РФ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976" y="1340768"/>
            <a:ext cx="8496944" cy="4525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000" dirty="0"/>
              <a:t>Частота диагностики </a:t>
            </a:r>
            <a:r>
              <a:rPr lang="ru-RU" sz="2000" dirty="0" err="1"/>
              <a:t>дискинезий</a:t>
            </a:r>
            <a:r>
              <a:rPr lang="ru-RU" sz="2000" dirty="0"/>
              <a:t> примерно в 2 раза превышает таковую ЖКБ, то их распространенность среди взрослого населения России можно приблизительно оценить как 1 000 на 100 000 населения. Однако, согласно данным, приведенным в отдельных публикациях, распространенность </a:t>
            </a:r>
            <a:r>
              <a:rPr lang="ru-RU" sz="2000" dirty="0" err="1"/>
              <a:t>билиарных</a:t>
            </a:r>
            <a:r>
              <a:rPr lang="ru-RU" sz="2000" dirty="0"/>
              <a:t> </a:t>
            </a:r>
            <a:r>
              <a:rPr lang="ru-RU" sz="2000" dirty="0" err="1"/>
              <a:t>дискинезий</a:t>
            </a:r>
            <a:r>
              <a:rPr lang="ru-RU" sz="2000" dirty="0"/>
              <a:t> может достигать 10–15%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Нарушения функции СО, свойственные пациентам, у которых удален ЖП, выявляют после ХЭ по поводу ЖКБ на основании результатов </a:t>
            </a:r>
            <a:r>
              <a:rPr lang="ru-RU" sz="2000" dirty="0" err="1"/>
              <a:t>манометрии</a:t>
            </a:r>
            <a:r>
              <a:rPr lang="ru-RU" sz="2000" dirty="0"/>
              <a:t> у трети обследуемых, однако клинически они проявляются у 1–5%. Исходя из средней частоты проведения ХЭ 1 на 500–700 человек в год, частота развития дисфункции СО ориентировочно может составлять 7–10 на 100 000 населения в год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Дискинезии желчных путей диагностируют чаще у женщин. Более высокую заболеваемость женщин можно объяснить влиянием эстрогенов на литогенный потенциал желчи и моторику желчных путей</a:t>
            </a:r>
          </a:p>
          <a:p>
            <a:pPr algn="just"/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725" y="6021288"/>
            <a:ext cx="89614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*</a:t>
            </a:r>
            <a:r>
              <a:rPr lang="ru-RU" sz="1100" dirty="0"/>
              <a:t>Ивашкин В.Т., </a:t>
            </a:r>
            <a:r>
              <a:rPr lang="ru-RU" sz="1100" dirty="0" err="1"/>
              <a:t>Маев</a:t>
            </a:r>
            <a:r>
              <a:rPr lang="ru-RU" sz="1100" dirty="0"/>
              <a:t> И.В., </a:t>
            </a:r>
            <a:r>
              <a:rPr lang="ru-RU" sz="1100" dirty="0" err="1"/>
              <a:t>Шульпекова</a:t>
            </a:r>
            <a:r>
              <a:rPr lang="ru-RU" sz="1100" dirty="0"/>
              <a:t> Ю.О., </a:t>
            </a:r>
            <a:r>
              <a:rPr lang="ru-RU" sz="1100" dirty="0" err="1"/>
              <a:t>Баранская</a:t>
            </a:r>
            <a:r>
              <a:rPr lang="ru-RU" sz="1100" dirty="0"/>
              <a:t> Е.К., Охлобыстин А.В., Трухманов А.С., Лапина Т.Л., Шептулин А.А. Клинические рекомендации Российской гастроэнтерологической ассоциации по диагностике и лечению дискинезии желчевыводящих путей.  Рос </a:t>
            </a:r>
            <a:r>
              <a:rPr lang="ru-RU" sz="1100" dirty="0" err="1"/>
              <a:t>журн</a:t>
            </a:r>
            <a:r>
              <a:rPr lang="ru-RU" sz="1100" dirty="0"/>
              <a:t> </a:t>
            </a:r>
            <a:r>
              <a:rPr lang="ru-RU" sz="1100" dirty="0" err="1"/>
              <a:t>гастроэнтерол</a:t>
            </a:r>
            <a:r>
              <a:rPr lang="ru-RU" sz="1100" dirty="0"/>
              <a:t> </a:t>
            </a:r>
            <a:r>
              <a:rPr lang="ru-RU" sz="1100" dirty="0" err="1"/>
              <a:t>гепатол</a:t>
            </a:r>
            <a:r>
              <a:rPr lang="ru-RU" sz="1100" dirty="0"/>
              <a:t> </a:t>
            </a:r>
            <a:r>
              <a:rPr lang="ru-RU" sz="1100" dirty="0" err="1"/>
              <a:t>колопроктол</a:t>
            </a:r>
            <a:r>
              <a:rPr lang="ru-RU" sz="1100" dirty="0"/>
              <a:t> 2018; 28(3): 63-80</a:t>
            </a:r>
          </a:p>
        </p:txBody>
      </p:sp>
    </p:spTree>
    <p:extLst>
      <p:ext uri="{BB962C8B-B14F-4D97-AF65-F5344CB8AC3E}">
        <p14:creationId xmlns:p14="http://schemas.microsoft.com/office/powerpoint/2010/main" val="2855925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7776864" cy="792088"/>
          </a:xfrm>
        </p:spPr>
        <p:txBody>
          <a:bodyPr>
            <a:normAutofit/>
          </a:bodyPr>
          <a:lstStyle/>
          <a:p>
            <a:r>
              <a:rPr lang="ru-RU" sz="4000" b="1" dirty="0"/>
              <a:t>Клиническая картина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098416" cy="430993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b="1" dirty="0"/>
              <a:t>Основным и обязательным проявлением дискинезии ЖП и желчных путей </a:t>
            </a:r>
            <a:r>
              <a:rPr lang="ru-RU" sz="1800" dirty="0"/>
              <a:t>служат </a:t>
            </a:r>
            <a:r>
              <a:rPr lang="ru-RU" sz="1800" b="1" dirty="0"/>
              <a:t>приступы</a:t>
            </a:r>
            <a:r>
              <a:rPr lang="ru-RU" sz="1800" dirty="0"/>
              <a:t> </a:t>
            </a:r>
            <a:r>
              <a:rPr lang="ru-RU" sz="1800" b="1" dirty="0" err="1"/>
              <a:t>билиарной</a:t>
            </a:r>
            <a:r>
              <a:rPr lang="ru-RU" sz="1800" b="1" dirty="0"/>
              <a:t> боли</a:t>
            </a:r>
            <a:r>
              <a:rPr lang="ru-RU" sz="1800" dirty="0"/>
              <a:t>, которую необходимо дифференцировать от проявлений заболеваний расположенных рядом органов</a:t>
            </a:r>
          </a:p>
          <a:p>
            <a:pPr marL="0" indent="0" algn="just">
              <a:buNone/>
            </a:pPr>
            <a:endParaRPr lang="ru-RU" sz="1800" dirty="0"/>
          </a:p>
          <a:p>
            <a:pPr marL="0" indent="0" algn="just">
              <a:buNone/>
            </a:pPr>
            <a:r>
              <a:rPr lang="ru-RU" sz="1800" dirty="0"/>
              <a:t>Характерные </a:t>
            </a:r>
            <a:r>
              <a:rPr lang="ru-RU" sz="1800" b="1" dirty="0"/>
              <a:t>признаки </a:t>
            </a:r>
            <a:r>
              <a:rPr lang="ru-RU" sz="1800" b="1" dirty="0" err="1"/>
              <a:t>билиарной</a:t>
            </a:r>
            <a:r>
              <a:rPr lang="ru-RU" sz="1800" b="1" dirty="0"/>
              <a:t> боли </a:t>
            </a:r>
            <a:r>
              <a:rPr lang="ru-RU" sz="1800" dirty="0"/>
              <a:t>(</a:t>
            </a:r>
            <a:r>
              <a:rPr lang="ru-RU" sz="1800" u="sng" dirty="0"/>
              <a:t>должны определяться все признаки</a:t>
            </a:r>
            <a:r>
              <a:rPr lang="ru-RU" sz="1800" dirty="0"/>
              <a:t>):</a:t>
            </a:r>
          </a:p>
          <a:p>
            <a:pPr marL="0" indent="0" algn="just">
              <a:buNone/>
            </a:pPr>
            <a:r>
              <a:rPr lang="ru-RU" sz="1800" dirty="0"/>
              <a:t>• локализация в </a:t>
            </a:r>
            <a:r>
              <a:rPr lang="ru-RU" sz="1800" dirty="0" err="1"/>
              <a:t>эпигастральной</a:t>
            </a:r>
            <a:r>
              <a:rPr lang="ru-RU" sz="1800" dirty="0"/>
              <a:t> области/правом подреберье; возможна иррадиация в нижние грудные позвонки, правую подлопаточную область</a:t>
            </a:r>
          </a:p>
          <a:p>
            <a:pPr marL="0" indent="0" algn="just">
              <a:buNone/>
            </a:pPr>
            <a:r>
              <a:rPr lang="ru-RU" sz="1800" dirty="0"/>
              <a:t>• длительность 30 мин и более, стойкая (быстро нарастает, достигая плато) </a:t>
            </a:r>
          </a:p>
          <a:p>
            <a:pPr marL="0" indent="0" algn="just">
              <a:buNone/>
            </a:pPr>
            <a:r>
              <a:rPr lang="ru-RU" sz="1800" dirty="0"/>
              <a:t>• рецидивирует с разными интервалами (не ежедневно), может возникать в ночное время (заставляет пробуждаться от сна)</a:t>
            </a:r>
          </a:p>
          <a:p>
            <a:pPr marL="0" indent="0" algn="just">
              <a:buNone/>
            </a:pPr>
            <a:r>
              <a:rPr lang="ru-RU" sz="1800" dirty="0"/>
              <a:t>• тягостная, приводит к снижению активности пациента, нередко требуется незамедлительное обращение за медицинской помощью</a:t>
            </a:r>
          </a:p>
          <a:p>
            <a:pPr marL="0" indent="0" algn="just">
              <a:buNone/>
            </a:pPr>
            <a:r>
              <a:rPr lang="ru-RU" sz="1800" dirty="0"/>
              <a:t>• не имеет явной связи с приемом антацидов/</a:t>
            </a:r>
            <a:r>
              <a:rPr lang="ru-RU" sz="1800" dirty="0" err="1"/>
              <a:t>антисекреторных</a:t>
            </a:r>
            <a:r>
              <a:rPr lang="ru-RU" sz="1800" dirty="0"/>
              <a:t> средств</a:t>
            </a:r>
          </a:p>
          <a:p>
            <a:pPr marL="0" indent="0" algn="just">
              <a:buNone/>
            </a:pPr>
            <a:r>
              <a:rPr lang="ru-RU" sz="1800" dirty="0"/>
              <a:t>• не имеет явной связи с дефекацией и отхождением газов</a:t>
            </a:r>
          </a:p>
          <a:p>
            <a:pPr marL="0" indent="0" algn="just">
              <a:buNone/>
            </a:pPr>
            <a:r>
              <a:rPr lang="ru-RU" sz="1800" dirty="0"/>
              <a:t>• не имеет явной связи с изменением положения тела</a:t>
            </a:r>
          </a:p>
          <a:p>
            <a:pPr marL="0" indent="0" algn="just">
              <a:buNone/>
            </a:pPr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9777" y="6165304"/>
            <a:ext cx="896144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00" dirty="0"/>
              <a:t>*</a:t>
            </a:r>
            <a:r>
              <a:rPr lang="ru-RU" sz="1000" dirty="0"/>
              <a:t>Ивашкин В.Т., </a:t>
            </a:r>
            <a:r>
              <a:rPr lang="ru-RU" sz="1000" dirty="0" err="1"/>
              <a:t>Маев</a:t>
            </a:r>
            <a:r>
              <a:rPr lang="ru-RU" sz="1000" dirty="0"/>
              <a:t> И.В., </a:t>
            </a:r>
            <a:r>
              <a:rPr lang="ru-RU" sz="1000" dirty="0" err="1"/>
              <a:t>Шульпекова</a:t>
            </a:r>
            <a:r>
              <a:rPr lang="ru-RU" sz="1000" dirty="0"/>
              <a:t> Ю.О., </a:t>
            </a:r>
            <a:r>
              <a:rPr lang="ru-RU" sz="1000" dirty="0" err="1"/>
              <a:t>Баранская</a:t>
            </a:r>
            <a:r>
              <a:rPr lang="ru-RU" sz="1000" dirty="0"/>
              <a:t> Е.К., Охлобыстин А.В., Трухманов А.С., Лапина Т.Л., Шептулин А.А. Клинические рекомендации Российской гастроэнтерологической ассоциации по диагностике и лечению дискинезии желчевыводящих путей.  Рос </a:t>
            </a:r>
            <a:r>
              <a:rPr lang="ru-RU" sz="1000" dirty="0" err="1"/>
              <a:t>журн</a:t>
            </a:r>
            <a:r>
              <a:rPr lang="ru-RU" sz="1000" dirty="0"/>
              <a:t> </a:t>
            </a:r>
            <a:r>
              <a:rPr lang="ru-RU" sz="1000" dirty="0" err="1"/>
              <a:t>гастроэнтерол</a:t>
            </a:r>
            <a:r>
              <a:rPr lang="ru-RU" sz="1000" dirty="0"/>
              <a:t> </a:t>
            </a:r>
            <a:r>
              <a:rPr lang="ru-RU" sz="1000" dirty="0" err="1"/>
              <a:t>гепатол</a:t>
            </a:r>
            <a:r>
              <a:rPr lang="ru-RU" sz="1000" dirty="0"/>
              <a:t> </a:t>
            </a:r>
            <a:r>
              <a:rPr lang="ru-RU" sz="1000" dirty="0" err="1"/>
              <a:t>колопроктол</a:t>
            </a:r>
            <a:r>
              <a:rPr lang="ru-RU" sz="1000" dirty="0"/>
              <a:t> 2018; 28(3): 63-80</a:t>
            </a:r>
          </a:p>
        </p:txBody>
      </p:sp>
    </p:spTree>
    <p:extLst>
      <p:ext uri="{BB962C8B-B14F-4D97-AF65-F5344CB8AC3E}">
        <p14:creationId xmlns:p14="http://schemas.microsoft.com/office/powerpoint/2010/main" val="3795322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6" t="14020" r="37020" b="9003"/>
          <a:stretch/>
        </p:blipFill>
        <p:spPr bwMode="auto">
          <a:xfrm>
            <a:off x="1171574" y="476672"/>
            <a:ext cx="6696075" cy="5579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47420" y="1196752"/>
            <a:ext cx="3408956" cy="180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94256" y="5805264"/>
            <a:ext cx="8842240" cy="738664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Уровень B (средний) — умеренная доказательная база, и дальнейшие исследования могут повлиять на убеждение в верности существующего положения; уровень 2 — вывод основан на результатах </a:t>
            </a:r>
            <a:r>
              <a:rPr lang="ru-RU" sz="1400" b="1" dirty="0" err="1">
                <a:solidFill>
                  <a:schemeClr val="bg1"/>
                </a:solidFill>
              </a:rPr>
              <a:t>когортных</a:t>
            </a:r>
            <a:r>
              <a:rPr lang="ru-RU" sz="1400" b="1" dirty="0">
                <a:solidFill>
                  <a:schemeClr val="bg1"/>
                </a:solidFill>
              </a:rPr>
              <a:t> исследований, а также исследований «случай–контроль»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13507"/>
            <a:ext cx="1049337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7692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776864" cy="980728"/>
          </a:xfrm>
        </p:spPr>
        <p:txBody>
          <a:bodyPr>
            <a:noAutofit/>
          </a:bodyPr>
          <a:lstStyle/>
          <a:p>
            <a:r>
              <a:rPr lang="ru-RU" sz="3600" b="1" dirty="0"/>
              <a:t>Механизм действия </a:t>
            </a:r>
            <a:r>
              <a:rPr lang="ru-RU" sz="3600" b="1" dirty="0" err="1"/>
              <a:t>Урсофалька</a:t>
            </a:r>
            <a:r>
              <a:rPr lang="ru-RU" sz="3600" b="1" dirty="0"/>
              <a:t> </a:t>
            </a:r>
            <a:br>
              <a:rPr lang="ru-RU" sz="3600" b="1" dirty="0"/>
            </a:br>
            <a:r>
              <a:rPr lang="ru-RU" sz="3600" b="1" dirty="0"/>
              <a:t>при </a:t>
            </a:r>
            <a:r>
              <a:rPr lang="ru-RU" sz="3600" b="1" dirty="0" err="1"/>
              <a:t>дискинезиях</a:t>
            </a:r>
            <a:r>
              <a:rPr lang="ru-RU" sz="3600" b="1" dirty="0"/>
              <a:t> ЖВП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483768" y="1733847"/>
            <a:ext cx="3744416" cy="86409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chemeClr val="tx1"/>
                </a:solidFill>
              </a:rPr>
              <a:t>Урсофальк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7504" y="3471916"/>
            <a:ext cx="2592288" cy="13163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Снижение </a:t>
            </a:r>
          </a:p>
          <a:p>
            <a:pPr algn="ctr"/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литогенности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желчи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807804" y="3457853"/>
            <a:ext cx="3096344" cy="155532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Противовоспалительное действие на слизистую и мышечный слой желчных путей</a:t>
            </a:r>
            <a:r>
              <a:rPr 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(снижение активности циклооксигеназы‑2 </a:t>
            </a:r>
          </a:p>
          <a:p>
            <a:pPr algn="ctr"/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</a:t>
            </a:r>
            <a:r>
              <a:rPr lang="ru-RU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перекисногоокисления</a:t>
            </a:r>
            <a:r>
              <a:rPr lang="ru-RU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084168" y="3426987"/>
            <a:ext cx="2592288" cy="138833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Восстановление чувствительности желчного пузыря к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холецистокинину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4067944" y="2766071"/>
            <a:ext cx="576064" cy="5040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 rot="2508533">
            <a:off x="1930369" y="2699468"/>
            <a:ext cx="576064" cy="50405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 rot="17957381">
            <a:off x="5983026" y="2688494"/>
            <a:ext cx="551822" cy="504056"/>
          </a:xfrm>
          <a:prstGeom prst="downArrow">
            <a:avLst>
              <a:gd name="adj1" fmla="val 50000"/>
              <a:gd name="adj2" fmla="val 46849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809675" y="5157192"/>
            <a:ext cx="7344816" cy="50405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66167" y="5791516"/>
            <a:ext cx="763183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Нормализации нарушенной моторики и секреции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110" y="1302617"/>
            <a:ext cx="1382346" cy="1931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029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2008"/>
            <a:ext cx="8856984" cy="980728"/>
          </a:xfrm>
        </p:spPr>
        <p:txBody>
          <a:bodyPr>
            <a:noAutofit/>
          </a:bodyPr>
          <a:lstStyle/>
          <a:p>
            <a:r>
              <a:rPr lang="ru-RU" sz="2800" b="1" dirty="0"/>
              <a:t>УДХК оказывает выраженный </a:t>
            </a:r>
            <a:br>
              <a:rPr lang="ru-RU" sz="2800" b="1" dirty="0"/>
            </a:br>
            <a:r>
              <a:rPr lang="ru-RU" sz="2800" b="1" dirty="0"/>
              <a:t>противовоспалительный </a:t>
            </a:r>
            <a:br>
              <a:rPr lang="ru-RU" sz="2800" b="1" dirty="0"/>
            </a:br>
            <a:r>
              <a:rPr lang="ru-RU" sz="2800" b="1" dirty="0"/>
              <a:t>эффект у пациентов с ЖКБ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542796"/>
            <a:ext cx="7056784" cy="4406484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2000" b="1" u="sng" dirty="0"/>
              <a:t>Дизайн исследования:</a:t>
            </a:r>
          </a:p>
          <a:p>
            <a:pPr algn="just"/>
            <a:r>
              <a:rPr lang="ru-RU" sz="2000" dirty="0"/>
              <a:t>Пациенты с ЖКБ в течение  30 дней перед </a:t>
            </a:r>
            <a:r>
              <a:rPr lang="ru-RU" sz="2000" dirty="0" err="1"/>
              <a:t>холецистэктомией</a:t>
            </a:r>
            <a:r>
              <a:rPr lang="ru-RU" sz="2000" dirty="0"/>
              <a:t> получали 10 мг/кг </a:t>
            </a:r>
            <a:r>
              <a:rPr lang="ru-RU" sz="2000" dirty="0" err="1"/>
              <a:t>Урсофалька</a:t>
            </a:r>
            <a:r>
              <a:rPr lang="ru-RU" sz="2000" dirty="0"/>
              <a:t> или плацебо</a:t>
            </a:r>
          </a:p>
          <a:p>
            <a:pPr algn="just"/>
            <a:r>
              <a:rPr lang="ru-RU" sz="2000" dirty="0"/>
              <a:t>Контрольная группа – пациенты без ЖКБ с неопластическими процессами в желчном пузыре </a:t>
            </a:r>
          </a:p>
          <a:p>
            <a:pPr algn="just"/>
            <a:r>
              <a:rPr lang="ru-RU" sz="2000" dirty="0"/>
              <a:t>Исследовали моноциты/макрофаги (</a:t>
            </a:r>
            <a:r>
              <a:rPr lang="en-US" sz="2000" dirty="0"/>
              <a:t>CD 68)</a:t>
            </a:r>
            <a:r>
              <a:rPr lang="ru-RU" sz="2000" dirty="0"/>
              <a:t>, гранулоциты, тучные клетки, ЦОГ-2 с помощью </a:t>
            </a:r>
            <a:r>
              <a:rPr lang="ru-RU" sz="2000" dirty="0" err="1"/>
              <a:t>иммуногистохимического</a:t>
            </a:r>
            <a:r>
              <a:rPr lang="ru-RU" sz="2000" dirty="0"/>
              <a:t> метода ткани желчного пузыря</a:t>
            </a:r>
          </a:p>
          <a:p>
            <a:pPr marL="0" indent="0" algn="just">
              <a:buNone/>
            </a:pPr>
            <a:r>
              <a:rPr lang="ru-RU" sz="2000" b="1" u="sng" dirty="0"/>
              <a:t>Результаты:</a:t>
            </a:r>
          </a:p>
          <a:p>
            <a:pPr algn="just"/>
            <a:r>
              <a:rPr lang="ru-RU" sz="2000" dirty="0"/>
              <a:t>Наличие факторов воспаления  в мышечном слое желчного пузыря достоверно значительно выше у пациентов с ЖКБ по сравнению с группой контроля</a:t>
            </a:r>
          </a:p>
          <a:p>
            <a:pPr algn="just"/>
            <a:r>
              <a:rPr lang="ru-RU" sz="2000" dirty="0">
                <a:solidFill>
                  <a:srgbClr val="FF0000"/>
                </a:solidFill>
              </a:rPr>
              <a:t>Лечение </a:t>
            </a:r>
            <a:r>
              <a:rPr lang="ru-RU" sz="2000" dirty="0" err="1">
                <a:solidFill>
                  <a:srgbClr val="FF0000"/>
                </a:solidFill>
              </a:rPr>
              <a:t>Урсофальком</a:t>
            </a:r>
            <a:r>
              <a:rPr lang="ru-RU" sz="2000" dirty="0">
                <a:solidFill>
                  <a:srgbClr val="FF0000"/>
                </a:solidFill>
              </a:rPr>
              <a:t> способствовало снижению инфильтрации </a:t>
            </a:r>
            <a:r>
              <a:rPr lang="ru-RU" sz="2000" dirty="0" err="1">
                <a:solidFill>
                  <a:srgbClr val="FF0000"/>
                </a:solidFill>
              </a:rPr>
              <a:t>провоспалительными</a:t>
            </a:r>
            <a:r>
              <a:rPr lang="ru-RU" sz="2000" dirty="0">
                <a:solidFill>
                  <a:srgbClr val="FF0000"/>
                </a:solidFill>
              </a:rPr>
              <a:t> агентами по сравнению с плацебо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512" y="6237312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S. CAROTTI,</a:t>
            </a:r>
            <a:r>
              <a:rPr lang="ru-RU" sz="1200" dirty="0"/>
              <a:t> </a:t>
            </a:r>
            <a:r>
              <a:rPr lang="en-US" sz="1200" dirty="0"/>
              <a:t>et al.  Effect of </a:t>
            </a:r>
            <a:r>
              <a:rPr lang="en-US" sz="1200" dirty="0" err="1"/>
              <a:t>ursodeoxycholic</a:t>
            </a:r>
            <a:r>
              <a:rPr lang="en-US" sz="1200" dirty="0"/>
              <a:t> acid on inflammatory infiltrate</a:t>
            </a:r>
            <a:r>
              <a:rPr lang="ru-RU" sz="1200" dirty="0"/>
              <a:t> </a:t>
            </a:r>
            <a:r>
              <a:rPr lang="en-US" sz="1200" dirty="0"/>
              <a:t>in gallbladder muscle of cholesterol gallstone patients</a:t>
            </a:r>
            <a:r>
              <a:rPr lang="ru-RU" sz="1200" dirty="0"/>
              <a:t>. </a:t>
            </a:r>
            <a:r>
              <a:rPr lang="en-US" sz="1200" dirty="0" err="1"/>
              <a:t>Neurogastroenterol</a:t>
            </a:r>
            <a:r>
              <a:rPr lang="en-US" sz="1200" dirty="0"/>
              <a:t> </a:t>
            </a:r>
            <a:r>
              <a:rPr lang="en-US" sz="1200" dirty="0" err="1"/>
              <a:t>Motil</a:t>
            </a:r>
            <a:r>
              <a:rPr lang="en-US" sz="1200" dirty="0"/>
              <a:t> (2010) 22</a:t>
            </a:r>
            <a:endParaRPr lang="ru-RU" sz="12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309" y="1700808"/>
            <a:ext cx="1800200" cy="179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4309" y="4005064"/>
            <a:ext cx="1727479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2066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64" y="1201443"/>
            <a:ext cx="7188628" cy="5107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873" y="76978"/>
            <a:ext cx="8817430" cy="980728"/>
          </a:xfrm>
        </p:spPr>
        <p:txBody>
          <a:bodyPr>
            <a:noAutofit/>
          </a:bodyPr>
          <a:lstStyle/>
          <a:p>
            <a:r>
              <a:rPr lang="ru-RU" sz="2400" b="1" dirty="0"/>
              <a:t>Алгоритм ведения пациентов с дискинезией желчного пузыря и желчных путей: комбинация спазмолитика и УДХК при неэффективности </a:t>
            </a:r>
            <a:r>
              <a:rPr lang="ru-RU" sz="2400" b="1" dirty="0" err="1"/>
              <a:t>монотерапии</a:t>
            </a:r>
            <a:r>
              <a:rPr lang="ru-RU" sz="2400" b="1" dirty="0"/>
              <a:t> спазмолитиком</a:t>
            </a:r>
            <a:r>
              <a:rPr lang="en-US" sz="2400" b="1" dirty="0"/>
              <a:t>*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050" y="6213212"/>
            <a:ext cx="89614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*</a:t>
            </a:r>
            <a:r>
              <a:rPr lang="ru-RU" sz="1100" dirty="0"/>
              <a:t>Ивашкин В.Т., </a:t>
            </a:r>
            <a:r>
              <a:rPr lang="ru-RU" sz="1100" dirty="0" err="1"/>
              <a:t>Маев</a:t>
            </a:r>
            <a:r>
              <a:rPr lang="ru-RU" sz="1100" dirty="0"/>
              <a:t> И.В., </a:t>
            </a:r>
            <a:r>
              <a:rPr lang="ru-RU" sz="1100" dirty="0" err="1"/>
              <a:t>Шульпекова</a:t>
            </a:r>
            <a:r>
              <a:rPr lang="ru-RU" sz="1100" dirty="0"/>
              <a:t> Ю.О., </a:t>
            </a:r>
            <a:r>
              <a:rPr lang="ru-RU" sz="1100" dirty="0" err="1"/>
              <a:t>Баранская</a:t>
            </a:r>
            <a:r>
              <a:rPr lang="ru-RU" sz="1100" dirty="0"/>
              <a:t> Е.К., Охлобыстин А.В., Трухманов А.С., Лапина Т.Л., Шептулин А.А. Клинические рекомендации Российской гастроэнтерологической ассоциации по диагностике и лечению дискинезии желчевыводящих путей.  Рос </a:t>
            </a:r>
            <a:r>
              <a:rPr lang="ru-RU" sz="1100" dirty="0" err="1"/>
              <a:t>журн</a:t>
            </a:r>
            <a:r>
              <a:rPr lang="ru-RU" sz="1100" dirty="0"/>
              <a:t> </a:t>
            </a:r>
            <a:r>
              <a:rPr lang="ru-RU" sz="1100" dirty="0" err="1"/>
              <a:t>гастроэнтерол</a:t>
            </a:r>
            <a:r>
              <a:rPr lang="ru-RU" sz="1100" dirty="0"/>
              <a:t> </a:t>
            </a:r>
            <a:r>
              <a:rPr lang="ru-RU" sz="1100" dirty="0" err="1"/>
              <a:t>гепатол</a:t>
            </a:r>
            <a:r>
              <a:rPr lang="ru-RU" sz="1100" dirty="0"/>
              <a:t> </a:t>
            </a:r>
            <a:r>
              <a:rPr lang="ru-RU" sz="1100" dirty="0" err="1"/>
              <a:t>колопроктол</a:t>
            </a:r>
            <a:r>
              <a:rPr lang="ru-RU" sz="1100" dirty="0"/>
              <a:t> 2018; 28(3): 63-80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19672" y="5589240"/>
            <a:ext cx="24482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932040" y="5589240"/>
            <a:ext cx="24482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15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76864" cy="980728"/>
          </a:xfrm>
        </p:spPr>
        <p:txBody>
          <a:bodyPr>
            <a:noAutofit/>
          </a:bodyPr>
          <a:lstStyle/>
          <a:p>
            <a:r>
              <a:rPr lang="ru-RU" sz="3200" b="1" dirty="0" err="1"/>
              <a:t>Билиарный</a:t>
            </a:r>
            <a:r>
              <a:rPr lang="ru-RU" sz="3200" b="1" dirty="0"/>
              <a:t> </a:t>
            </a:r>
            <a:r>
              <a:rPr lang="ru-RU" sz="3200" b="1" dirty="0" err="1"/>
              <a:t>сладж</a:t>
            </a:r>
            <a:r>
              <a:rPr lang="ru-RU" sz="3200" b="1" dirty="0"/>
              <a:t> может встречаться на любой стадии заболеваний ЖВП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19283"/>
            <a:ext cx="800041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971600" y="4005064"/>
            <a:ext cx="7128792" cy="1008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91330" y="5184802"/>
            <a:ext cx="8689332" cy="92333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pPr algn="just"/>
            <a:r>
              <a:rPr lang="en-US" b="1" dirty="0">
                <a:solidFill>
                  <a:schemeClr val="bg1"/>
                </a:solidFill>
              </a:rPr>
              <a:t>“</a:t>
            </a:r>
            <a:r>
              <a:rPr lang="ru-RU" b="1" dirty="0">
                <a:solidFill>
                  <a:schemeClr val="bg1"/>
                </a:solidFill>
              </a:rPr>
              <a:t>Поскольку в происхождении дискинезии важную роль играет образование литогенной желчи, есть мнение, что это состояние может предрасполагать к развитию желчнокаменной болезни (ЖКБ) и </a:t>
            </a:r>
            <a:r>
              <a:rPr lang="ru-RU" b="1" dirty="0" err="1">
                <a:solidFill>
                  <a:schemeClr val="bg1"/>
                </a:solidFill>
              </a:rPr>
              <a:t>билиарного</a:t>
            </a:r>
            <a:r>
              <a:rPr lang="ru-RU" b="1" dirty="0">
                <a:solidFill>
                  <a:schemeClr val="bg1"/>
                </a:solidFill>
              </a:rPr>
              <a:t> панкреатита</a:t>
            </a:r>
            <a:r>
              <a:rPr lang="en-US" b="1" dirty="0">
                <a:solidFill>
                  <a:schemeClr val="bg1"/>
                </a:solidFill>
              </a:rPr>
              <a:t>”*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6213212"/>
            <a:ext cx="89614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dirty="0"/>
              <a:t>*</a:t>
            </a:r>
            <a:r>
              <a:rPr lang="ru-RU" sz="1100" dirty="0"/>
              <a:t>Ивашкин В.Т., </a:t>
            </a:r>
            <a:r>
              <a:rPr lang="ru-RU" sz="1100" dirty="0" err="1"/>
              <a:t>Маев</a:t>
            </a:r>
            <a:r>
              <a:rPr lang="ru-RU" sz="1100" dirty="0"/>
              <a:t> И.В., </a:t>
            </a:r>
            <a:r>
              <a:rPr lang="ru-RU" sz="1100" dirty="0" err="1"/>
              <a:t>Шульпекова</a:t>
            </a:r>
            <a:r>
              <a:rPr lang="ru-RU" sz="1100" dirty="0"/>
              <a:t> Ю.О., </a:t>
            </a:r>
            <a:r>
              <a:rPr lang="ru-RU" sz="1100" dirty="0" err="1"/>
              <a:t>Баранская</a:t>
            </a:r>
            <a:r>
              <a:rPr lang="ru-RU" sz="1100" dirty="0"/>
              <a:t> Е.К., Охлобыстин А.В., Трухманов А.С., Лапина Т.Л., Шептулин А.А. Клинические рекомендации Российской гастроэнтерологической ассоциации по диагностике и лечению дискинезии желчевыводящих путей.  Рос </a:t>
            </a:r>
            <a:r>
              <a:rPr lang="ru-RU" sz="1100" dirty="0" err="1"/>
              <a:t>журн</a:t>
            </a:r>
            <a:r>
              <a:rPr lang="ru-RU" sz="1100" dirty="0"/>
              <a:t> </a:t>
            </a:r>
            <a:r>
              <a:rPr lang="ru-RU" sz="1100" dirty="0" err="1"/>
              <a:t>гастроэнтерол</a:t>
            </a:r>
            <a:r>
              <a:rPr lang="ru-RU" sz="1100" dirty="0"/>
              <a:t> </a:t>
            </a:r>
            <a:r>
              <a:rPr lang="ru-RU" sz="1100" dirty="0" err="1"/>
              <a:t>гепатол</a:t>
            </a:r>
            <a:r>
              <a:rPr lang="ru-RU" sz="1100" dirty="0"/>
              <a:t> </a:t>
            </a:r>
            <a:r>
              <a:rPr lang="ru-RU" sz="1100" dirty="0" err="1"/>
              <a:t>колопроктол</a:t>
            </a:r>
            <a:r>
              <a:rPr lang="ru-RU" sz="1100" dirty="0"/>
              <a:t> 2018; 28(3): 63-80</a:t>
            </a:r>
          </a:p>
        </p:txBody>
      </p:sp>
    </p:spTree>
    <p:extLst>
      <p:ext uri="{BB962C8B-B14F-4D97-AF65-F5344CB8AC3E}">
        <p14:creationId xmlns:p14="http://schemas.microsoft.com/office/powerpoint/2010/main" val="2882538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75041"/>
            <a:ext cx="7776864" cy="980728"/>
          </a:xfrm>
        </p:spPr>
        <p:txBody>
          <a:bodyPr>
            <a:noAutofit/>
          </a:bodyPr>
          <a:lstStyle/>
          <a:p>
            <a:r>
              <a:rPr lang="ru-RU" sz="3000" b="1" dirty="0"/>
              <a:t>Цель терапии </a:t>
            </a:r>
            <a:r>
              <a:rPr lang="ru-RU" sz="3000" b="1" dirty="0" err="1"/>
              <a:t>Урсофальком</a:t>
            </a:r>
            <a:r>
              <a:rPr lang="ru-RU" sz="3000" b="1" dirty="0"/>
              <a:t> при </a:t>
            </a:r>
            <a:r>
              <a:rPr lang="ru-RU" sz="3000" b="1" dirty="0" err="1"/>
              <a:t>дискинезиях</a:t>
            </a:r>
            <a:r>
              <a:rPr lang="ru-RU" sz="3000" b="1" dirty="0"/>
              <a:t> ЖП и желчевыводящих путей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3" y="1428117"/>
            <a:ext cx="8217333" cy="437714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В комбинированной терапии со спазмолитиками для повышения эффективности терапии за счет:</a:t>
            </a:r>
          </a:p>
          <a:p>
            <a:pPr lvl="1" algn="just"/>
            <a:r>
              <a:rPr lang="ru-RU" sz="2000" dirty="0"/>
              <a:t>Снижения </a:t>
            </a:r>
            <a:r>
              <a:rPr lang="ru-RU" sz="2000" dirty="0" err="1"/>
              <a:t>литогенности</a:t>
            </a:r>
            <a:r>
              <a:rPr lang="ru-RU" sz="2000" dirty="0"/>
              <a:t> желчи – восстановление сократимости </a:t>
            </a:r>
            <a:r>
              <a:rPr lang="ru-RU" sz="2000" dirty="0" err="1"/>
              <a:t>миоцитов</a:t>
            </a:r>
            <a:r>
              <a:rPr lang="ru-RU" sz="2000" dirty="0"/>
              <a:t> и их чувствительности к нервным и гуморальным сигналам </a:t>
            </a:r>
          </a:p>
          <a:p>
            <a:pPr lvl="1" algn="just"/>
            <a:r>
              <a:rPr lang="ru-RU" sz="2000" dirty="0"/>
              <a:t>Противовоспалительного действия на слизистую и мышечный слой желчных путей –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восстановление сократимости и чувствительности к нервным и гуморальным сигналам </a:t>
            </a:r>
            <a:endParaRPr lang="ru-RU" sz="2000" dirty="0"/>
          </a:p>
          <a:p>
            <a:pPr lvl="1" algn="just"/>
            <a:r>
              <a:rPr lang="ru-RU" sz="2000" dirty="0"/>
              <a:t>Восстановления чувствительности желчного пузыря к </a:t>
            </a:r>
            <a:r>
              <a:rPr lang="ru-RU" sz="2000" dirty="0" err="1"/>
              <a:t>холецистокинину</a:t>
            </a:r>
            <a:endParaRPr lang="ru-RU" sz="2000" dirty="0"/>
          </a:p>
          <a:p>
            <a:pPr lvl="1" algn="just"/>
            <a:endParaRPr lang="ru-RU" sz="2000" dirty="0"/>
          </a:p>
          <a:p>
            <a:pPr algn="just"/>
            <a:r>
              <a:rPr lang="ru-RU" sz="2400" dirty="0"/>
              <a:t>Профилактика образования </a:t>
            </a:r>
            <a:r>
              <a:rPr lang="ru-RU" sz="2400" dirty="0" err="1"/>
              <a:t>сладжа</a:t>
            </a:r>
            <a:r>
              <a:rPr lang="ru-RU" sz="2400" dirty="0"/>
              <a:t> (</a:t>
            </a:r>
            <a:r>
              <a:rPr lang="ru-RU" sz="2400" i="1" dirty="0" err="1"/>
              <a:t>сладж</a:t>
            </a:r>
            <a:r>
              <a:rPr lang="ru-RU" sz="2400" i="1" dirty="0"/>
              <a:t> усугубляет дискинезию, поскольку затормаживает своевременное опорожнение желчного пузыря и уменьшает фракцию выброса желчи*</a:t>
            </a:r>
            <a:r>
              <a:rPr lang="ru-RU" sz="2400" dirty="0"/>
              <a:t>)  и ЖКБ</a:t>
            </a:r>
          </a:p>
          <a:p>
            <a:pPr lvl="1" algn="just"/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03659" y="6279703"/>
            <a:ext cx="89328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* </a:t>
            </a:r>
            <a:r>
              <a:rPr lang="en-US" sz="1200" dirty="0"/>
              <a:t>Sharma BC, </a:t>
            </a:r>
            <a:r>
              <a:rPr lang="en-US" sz="1200" dirty="0" err="1"/>
              <a:t>Agarwal</a:t>
            </a:r>
            <a:r>
              <a:rPr lang="en-US" sz="1200" dirty="0"/>
              <a:t> DK, </a:t>
            </a:r>
            <a:r>
              <a:rPr lang="en-US" sz="1200" dirty="0" err="1"/>
              <a:t>Dhiman</a:t>
            </a:r>
            <a:r>
              <a:rPr lang="en-US" sz="1200" dirty="0"/>
              <a:t> RK, et al. Bile </a:t>
            </a:r>
            <a:r>
              <a:rPr lang="en-US" sz="1200" dirty="0" err="1"/>
              <a:t>lithogenicity</a:t>
            </a:r>
            <a:r>
              <a:rPr lang="ru-RU" sz="1200" dirty="0"/>
              <a:t> </a:t>
            </a:r>
            <a:r>
              <a:rPr lang="en-US" sz="1200" dirty="0"/>
              <a:t>and gallbladder emptying in patients with</a:t>
            </a:r>
            <a:r>
              <a:rPr lang="ru-RU" sz="1200" dirty="0"/>
              <a:t> </a:t>
            </a:r>
            <a:r>
              <a:rPr lang="en-US" sz="1200" dirty="0" err="1"/>
              <a:t>microlithiasis</a:t>
            </a:r>
            <a:r>
              <a:rPr lang="en-US" sz="1200" dirty="0"/>
              <a:t>: effect of bile acid therapy. Gastroenterology</a:t>
            </a:r>
            <a:r>
              <a:rPr lang="ru-RU" sz="1200" dirty="0"/>
              <a:t>. </a:t>
            </a:r>
            <a:r>
              <a:rPr lang="en-US" sz="1200" dirty="0"/>
              <a:t>1998</a:t>
            </a:r>
            <a:r>
              <a:rPr lang="ru-RU" sz="1200" dirty="0"/>
              <a:t>. </a:t>
            </a:r>
            <a:r>
              <a:rPr lang="en-US" sz="1200" dirty="0"/>
              <a:t>115:124–128.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7102765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776864" cy="980728"/>
          </a:xfrm>
        </p:spPr>
        <p:txBody>
          <a:bodyPr>
            <a:noAutofit/>
          </a:bodyPr>
          <a:lstStyle/>
          <a:p>
            <a:r>
              <a:rPr lang="ru-RU" sz="3600" b="1" dirty="0"/>
              <a:t>Схема приема </a:t>
            </a:r>
            <a:r>
              <a:rPr lang="ru-RU" sz="3600" b="1" dirty="0" err="1"/>
              <a:t>Уросфалька</a:t>
            </a:r>
            <a:r>
              <a:rPr lang="ru-RU" sz="3600" b="1" dirty="0"/>
              <a:t> </a:t>
            </a:r>
            <a:br>
              <a:rPr lang="ru-RU" sz="3600" b="1" dirty="0"/>
            </a:br>
            <a:r>
              <a:rPr lang="ru-RU" sz="3600" b="1" dirty="0"/>
              <a:t>при </a:t>
            </a:r>
            <a:r>
              <a:rPr lang="ru-RU" sz="3600" b="1" dirty="0" err="1"/>
              <a:t>дискинезиях</a:t>
            </a:r>
            <a:r>
              <a:rPr lang="ru-RU" sz="3600" b="1" dirty="0"/>
              <a:t> ЖВП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8280920" cy="34849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dirty="0" err="1"/>
              <a:t>Урсофальк</a:t>
            </a:r>
            <a:r>
              <a:rPr lang="ru-RU" sz="2400" dirty="0"/>
              <a:t> назначают в комбинации со спазмолитиком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 err="1"/>
              <a:t>Урсофальк</a:t>
            </a:r>
            <a:r>
              <a:rPr lang="ru-RU" sz="2400" dirty="0"/>
              <a:t> назначают в виде курсового лечения в дозе 10 мг на 1 кг массы тела в 2 приема после еды в течение от 2 недель до 2 месяцев (=</a:t>
            </a:r>
            <a:r>
              <a:rPr lang="ru-RU" sz="2400" b="1" dirty="0"/>
              <a:t>2 капсулы после обеда и 1-2 капсулы после ужина</a:t>
            </a:r>
            <a:r>
              <a:rPr lang="ru-RU" sz="2400" dirty="0"/>
              <a:t>)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Курсы можно повторять, что определяется решением врача</a:t>
            </a:r>
          </a:p>
        </p:txBody>
      </p:sp>
    </p:spTree>
    <p:extLst>
      <p:ext uri="{BB962C8B-B14F-4D97-AF65-F5344CB8AC3E}">
        <p14:creationId xmlns:p14="http://schemas.microsoft.com/office/powerpoint/2010/main" val="42684388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06435"/>
            <a:ext cx="7715200" cy="634082"/>
          </a:xfrm>
        </p:spPr>
        <p:txBody>
          <a:bodyPr>
            <a:noAutofit/>
          </a:bodyPr>
          <a:lstStyle/>
          <a:p>
            <a:r>
              <a:rPr lang="ru-RU" sz="3200" b="1" dirty="0"/>
              <a:t>Классификация ЖКБ по А.А. Ильченко*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5536" y="6381328"/>
            <a:ext cx="7568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</a:t>
            </a:r>
            <a:r>
              <a:rPr lang="en-US" sz="1400" dirty="0" err="1"/>
              <a:t>Ильченко</a:t>
            </a:r>
            <a:r>
              <a:rPr lang="en-US" sz="1400" dirty="0"/>
              <a:t> А</a:t>
            </a:r>
            <a:r>
              <a:rPr lang="ru-RU" sz="1400" dirty="0"/>
              <a:t>. </a:t>
            </a:r>
            <a:r>
              <a:rPr lang="en-US" sz="1400" dirty="0"/>
              <a:t>А</a:t>
            </a:r>
            <a:r>
              <a:rPr lang="ru-RU" sz="1400" dirty="0"/>
              <a:t>. </a:t>
            </a:r>
            <a:r>
              <a:rPr lang="en-US" sz="1400" dirty="0" err="1"/>
              <a:t>Классификация</a:t>
            </a:r>
            <a:r>
              <a:rPr lang="en-US" sz="1400" dirty="0"/>
              <a:t> </a:t>
            </a:r>
            <a:r>
              <a:rPr lang="en-US" sz="1400" dirty="0" err="1"/>
              <a:t>желчнокаменной</a:t>
            </a:r>
            <a:r>
              <a:rPr lang="en-US" sz="1400" dirty="0"/>
              <a:t> </a:t>
            </a:r>
            <a:r>
              <a:rPr lang="en-US" sz="1400" dirty="0" err="1"/>
              <a:t>болезни</a:t>
            </a:r>
            <a:r>
              <a:rPr lang="ru-RU" sz="1400" dirty="0"/>
              <a:t>  // </a:t>
            </a:r>
            <a:r>
              <a:rPr lang="en-US" sz="1400" dirty="0" err="1"/>
              <a:t>Тер</a:t>
            </a:r>
            <a:r>
              <a:rPr lang="ru-RU" sz="1400" dirty="0"/>
              <a:t>. </a:t>
            </a:r>
            <a:r>
              <a:rPr lang="en-US" sz="1400" dirty="0" err="1"/>
              <a:t>арх</a:t>
            </a:r>
            <a:r>
              <a:rPr lang="ru-RU" sz="1400" dirty="0"/>
              <a:t>. </a:t>
            </a:r>
            <a:r>
              <a:rPr lang="en-US" sz="1400" dirty="0"/>
              <a:t>–</a:t>
            </a:r>
            <a:r>
              <a:rPr lang="ru-RU" sz="1400" dirty="0"/>
              <a:t> 2004. </a:t>
            </a:r>
            <a:r>
              <a:rPr lang="en-US" sz="1400" dirty="0"/>
              <a:t>– №</a:t>
            </a:r>
            <a:r>
              <a:rPr lang="ru-RU" sz="1400" dirty="0"/>
              <a:t> 2. </a:t>
            </a:r>
            <a:r>
              <a:rPr lang="en-US" sz="1400" dirty="0"/>
              <a:t>– С</a:t>
            </a:r>
            <a:r>
              <a:rPr lang="ru-RU" sz="1400" dirty="0"/>
              <a:t>. 75</a:t>
            </a:r>
            <a:r>
              <a:rPr lang="en-US" sz="1400" dirty="0"/>
              <a:t>–</a:t>
            </a:r>
            <a:r>
              <a:rPr lang="ru-RU" sz="1400" dirty="0"/>
              <a:t>79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880863"/>
            <a:ext cx="7781925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9632" y="2636912"/>
            <a:ext cx="504056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Билиарный</a:t>
            </a:r>
            <a:r>
              <a:rPr lang="ru-RU" sz="2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2400" b="1" cap="none" spc="0" dirty="0" err="1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сладж</a:t>
            </a:r>
            <a:r>
              <a:rPr lang="ru-RU" sz="2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</a:t>
            </a:r>
            <a:br>
              <a:rPr lang="ru-RU" sz="2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2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первая стадия ЖКБ</a:t>
            </a:r>
            <a:r>
              <a:rPr lang="en-US" sz="2400" b="1" cap="none" spc="0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</a:t>
            </a:r>
          </a:p>
          <a:p>
            <a:pPr algn="ctr"/>
            <a:r>
              <a:rPr lang="ru-RU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 согласно последним данным литогенная желчь образуется уже на стадии дискинезии ЖВП!</a:t>
            </a:r>
            <a:endParaRPr lang="en-US" sz="24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endParaRPr lang="ru-RU" sz="24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80509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1000125" y="214313"/>
            <a:ext cx="7570788" cy="838423"/>
          </a:xfrm>
        </p:spPr>
        <p:txBody>
          <a:bodyPr/>
          <a:lstStyle/>
          <a:p>
            <a:pPr eaLnBrk="1" hangingPunct="1"/>
            <a:r>
              <a:rPr lang="ru-RU" altLang="ru-RU" b="1" dirty="0" err="1"/>
              <a:t>Билиарный</a:t>
            </a:r>
            <a:r>
              <a:rPr lang="ru-RU" altLang="ru-RU" b="1" dirty="0"/>
              <a:t> </a:t>
            </a:r>
            <a:r>
              <a:rPr lang="ru-RU" altLang="ru-RU" b="1" dirty="0" err="1"/>
              <a:t>сладж</a:t>
            </a:r>
            <a:endParaRPr lang="ru-RU" alt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484784"/>
            <a:ext cx="8136904" cy="5040560"/>
          </a:xfrm>
        </p:spPr>
        <p:txBody>
          <a:bodyPr>
            <a:normAutofit/>
          </a:bodyPr>
          <a:lstStyle/>
          <a:p>
            <a:pPr indent="0" eaLnBrk="1" hangingPunct="1">
              <a:buFont typeface="Wingdings" pitchFamily="2" charset="2"/>
              <a:buNone/>
              <a:defRPr/>
            </a:pPr>
            <a:r>
              <a:rPr lang="ru-RU" sz="2000" dirty="0"/>
              <a:t>В последней классификации ЖКБ (III съезд Научного общества гастроэнтерологов России, 2002) </a:t>
            </a:r>
            <a:r>
              <a:rPr lang="ru-RU" sz="2000" dirty="0" err="1"/>
              <a:t>биларный</a:t>
            </a:r>
            <a:r>
              <a:rPr lang="ru-RU" sz="2000" dirty="0"/>
              <a:t> </a:t>
            </a:r>
            <a:r>
              <a:rPr lang="ru-RU" sz="2000" dirty="0" err="1"/>
              <a:t>сладж</a:t>
            </a:r>
            <a:r>
              <a:rPr lang="ru-RU" sz="2000" dirty="0"/>
              <a:t> </a:t>
            </a:r>
            <a:r>
              <a:rPr lang="ru-RU" sz="2000" b="1" dirty="0">
                <a:solidFill>
                  <a:srgbClr val="0066FF"/>
                </a:solidFill>
              </a:rPr>
              <a:t>отнесен к I стадии ЖКБ </a:t>
            </a:r>
          </a:p>
          <a:p>
            <a:pPr indent="0" eaLnBrk="1" hangingPunct="1">
              <a:buFont typeface="Wingdings" pitchFamily="2" charset="2"/>
              <a:buNone/>
              <a:defRPr/>
            </a:pPr>
            <a:r>
              <a:rPr lang="ru-RU" sz="2000" dirty="0">
                <a:solidFill>
                  <a:srgbClr val="3333FF"/>
                </a:solidFill>
              </a:rPr>
              <a:t>Распространенность: </a:t>
            </a:r>
          </a:p>
          <a:p>
            <a:pPr eaLnBrk="1" hangingPunct="1">
              <a:defRPr/>
            </a:pPr>
            <a:r>
              <a:rPr lang="ru-RU" sz="2000" dirty="0"/>
              <a:t>среди практически здорового населения - не превышает 5–10%</a:t>
            </a:r>
          </a:p>
          <a:p>
            <a:pPr eaLnBrk="1" hangingPunct="1">
              <a:defRPr/>
            </a:pPr>
            <a:r>
              <a:rPr lang="ru-RU" sz="2000" dirty="0"/>
              <a:t>при патологии </a:t>
            </a:r>
            <a:r>
              <a:rPr lang="ru-RU" sz="2000" dirty="0" err="1"/>
              <a:t>билиарного</a:t>
            </a:r>
            <a:r>
              <a:rPr lang="ru-RU" sz="2000" dirty="0"/>
              <a:t> тракта - 24–74%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z="2000" dirty="0">
                <a:solidFill>
                  <a:srgbClr val="3333FF"/>
                </a:solidFill>
              </a:rPr>
              <a:t>Классификация:</a:t>
            </a:r>
          </a:p>
          <a:p>
            <a:pPr eaLnBrk="1" hangingPunct="1">
              <a:defRPr/>
            </a:pPr>
            <a:r>
              <a:rPr lang="ru-RU" sz="2000" b="1" i="1" dirty="0"/>
              <a:t> По </a:t>
            </a:r>
            <a:r>
              <a:rPr lang="ru-RU" sz="2000" b="1" i="1" dirty="0" err="1"/>
              <a:t>УЗИ-форме</a:t>
            </a:r>
            <a:r>
              <a:rPr lang="ru-RU" sz="2000" b="1" i="1" dirty="0"/>
              <a:t>:</a:t>
            </a:r>
            <a:r>
              <a:rPr lang="ru-RU" sz="2000" dirty="0"/>
              <a:t> </a:t>
            </a:r>
            <a:r>
              <a:rPr lang="ru-RU" sz="2000" dirty="0" err="1"/>
              <a:t>эховзвесь</a:t>
            </a:r>
            <a:r>
              <a:rPr lang="ru-RU" sz="2000" dirty="0"/>
              <a:t> — начальные проявления БС; </a:t>
            </a:r>
            <a:r>
              <a:rPr lang="ru-RU" sz="2000" dirty="0" err="1"/>
              <a:t>БС-сгустки</a:t>
            </a:r>
            <a:r>
              <a:rPr lang="ru-RU" sz="2000" dirty="0"/>
              <a:t>; особые формы БС (</a:t>
            </a:r>
            <a:r>
              <a:rPr lang="ru-RU" sz="2000" dirty="0" err="1"/>
              <a:t>микрохолелитиаз</a:t>
            </a:r>
            <a:r>
              <a:rPr lang="ru-RU" sz="2000" dirty="0"/>
              <a:t>, холестериновые полипы ЖП, </a:t>
            </a:r>
            <a:r>
              <a:rPr lang="ru-RU" sz="2000" dirty="0" err="1"/>
              <a:t>замазкообразная</a:t>
            </a:r>
            <a:r>
              <a:rPr lang="ru-RU" sz="2000" dirty="0"/>
              <a:t> желчь при «отключенном» ЖП). </a:t>
            </a:r>
          </a:p>
          <a:p>
            <a:pPr eaLnBrk="1" hangingPunct="1">
              <a:defRPr/>
            </a:pPr>
            <a:r>
              <a:rPr lang="ru-RU" sz="2000" b="1" i="1" dirty="0"/>
              <a:t>По состоянию СФЖП:</a:t>
            </a:r>
            <a:r>
              <a:rPr lang="ru-RU" sz="2000" dirty="0"/>
              <a:t> с сохраненной СФЖП; со сниженной СФЖП; отключенный ЖП. </a:t>
            </a:r>
          </a:p>
          <a:p>
            <a:pPr eaLnBrk="1" hangingPunct="1">
              <a:defRPr/>
            </a:pPr>
            <a:r>
              <a:rPr lang="ru-RU" sz="2000" b="1" i="1" dirty="0"/>
              <a:t>По сочетанию с </a:t>
            </a:r>
            <a:r>
              <a:rPr lang="ru-RU" sz="2000" b="1" i="1" dirty="0" err="1"/>
              <a:t>холелитиазом</a:t>
            </a:r>
            <a:r>
              <a:rPr lang="ru-RU" sz="2000" b="1" i="1" dirty="0"/>
              <a:t>:</a:t>
            </a:r>
            <a:r>
              <a:rPr lang="ru-RU" sz="2000" dirty="0"/>
              <a:t> без конкрементов в ЖП; с конкрементами в ЖП. </a:t>
            </a:r>
          </a:p>
        </p:txBody>
      </p:sp>
    </p:spTree>
    <p:extLst>
      <p:ext uri="{BB962C8B-B14F-4D97-AF65-F5344CB8AC3E}">
        <p14:creationId xmlns:p14="http://schemas.microsoft.com/office/powerpoint/2010/main" val="28671707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1071563" y="142875"/>
            <a:ext cx="7570787" cy="1143000"/>
          </a:xfrm>
        </p:spPr>
        <p:txBody>
          <a:bodyPr/>
          <a:lstStyle/>
          <a:p>
            <a:pPr eaLnBrk="1" hangingPunct="1"/>
            <a:r>
              <a:rPr lang="ru-RU" altLang="ru-RU" b="1"/>
              <a:t>Билиарный сладж</a:t>
            </a:r>
          </a:p>
        </p:txBody>
      </p:sp>
      <p:pic>
        <p:nvPicPr>
          <p:cNvPr id="2253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1785938"/>
            <a:ext cx="3929062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http://www.rlsnet.ru/Liver/Images/31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1785938"/>
            <a:ext cx="4545013" cy="313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071538" y="5072074"/>
            <a:ext cx="3786613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3200" b="1" dirty="0" err="1">
                <a:ln w="11430"/>
                <a:solidFill>
                  <a:srgbClr val="0066FF"/>
                </a:solidFill>
                <a:latin typeface="Arial" charset="0"/>
                <a:cs typeface="+mn-cs"/>
              </a:rPr>
              <a:t>Замазкообразная</a:t>
            </a:r>
            <a:endParaRPr lang="ru-RU" sz="3200" b="1" dirty="0">
              <a:ln w="11430"/>
              <a:solidFill>
                <a:srgbClr val="0066FF"/>
              </a:solidFill>
              <a:latin typeface="Arial" charset="0"/>
              <a:cs typeface="+mn-cs"/>
            </a:endParaRPr>
          </a:p>
          <a:p>
            <a:pPr algn="ctr" eaLnBrk="0" hangingPunct="0">
              <a:defRPr/>
            </a:pPr>
            <a:r>
              <a:rPr lang="ru-RU" sz="3200" b="1" dirty="0">
                <a:ln w="11430"/>
                <a:solidFill>
                  <a:srgbClr val="0066FF"/>
                </a:solidFill>
                <a:latin typeface="Arial" charset="0"/>
                <a:cs typeface="+mn-cs"/>
              </a:rPr>
              <a:t>желчь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906069" y="5072074"/>
            <a:ext cx="4261488" cy="1077218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ru-RU" sz="3200" b="1" dirty="0" err="1">
                <a:ln w="11430"/>
                <a:solidFill>
                  <a:srgbClr val="0066FF"/>
                </a:solidFill>
                <a:latin typeface="Arial" charset="0"/>
                <a:cs typeface="+mn-cs"/>
              </a:rPr>
              <a:t>Сладж</a:t>
            </a:r>
            <a:r>
              <a:rPr lang="ru-RU" sz="3200" b="1" dirty="0">
                <a:ln w="11430"/>
                <a:solidFill>
                  <a:srgbClr val="0066FF"/>
                </a:solidFill>
                <a:latin typeface="Arial" charset="0"/>
                <a:cs typeface="+mn-cs"/>
              </a:rPr>
              <a:t> в сочетании</a:t>
            </a:r>
          </a:p>
          <a:p>
            <a:pPr algn="ctr" eaLnBrk="0" hangingPunct="0">
              <a:defRPr/>
            </a:pPr>
            <a:r>
              <a:rPr lang="ru-RU" sz="3200" b="1" dirty="0">
                <a:ln w="11430"/>
                <a:solidFill>
                  <a:srgbClr val="0066FF"/>
                </a:solidFill>
                <a:latin typeface="Arial" charset="0"/>
                <a:cs typeface="+mn-cs"/>
              </a:rPr>
              <a:t>с </a:t>
            </a:r>
            <a:r>
              <a:rPr lang="ru-RU" sz="3200" b="1" dirty="0" err="1">
                <a:ln w="11430"/>
                <a:solidFill>
                  <a:srgbClr val="0066FF"/>
                </a:solidFill>
                <a:latin typeface="Arial" charset="0"/>
                <a:cs typeface="+mn-cs"/>
              </a:rPr>
              <a:t>конкреметом</a:t>
            </a:r>
            <a:endParaRPr lang="ru-RU" sz="3200" b="1" dirty="0">
              <a:ln w="11430"/>
              <a:solidFill>
                <a:srgbClr val="0066FF"/>
              </a:solidFill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869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3289"/>
            <a:ext cx="659063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/>
              <a:t>Желчнокаменная болезнь (ЖКБ)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12776"/>
            <a:ext cx="8352928" cy="496855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ru-RU" sz="2800" dirty="0"/>
              <a:t>10-15% населения страдают ЖКБ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/>
              <a:t>Частота ЖКБ увеличивается с возрастом (у 30-40% в возрасте старше 60 лет)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dirty="0"/>
          </a:p>
          <a:p>
            <a:pPr eaLnBrk="1" hangingPunct="1">
              <a:lnSpc>
                <a:spcPct val="80000"/>
              </a:lnSpc>
            </a:pPr>
            <a:r>
              <a:rPr lang="ru-RU" altLang="ru-RU" sz="2800" dirty="0"/>
              <a:t>Факторы риска камнеобразования</a:t>
            </a:r>
            <a:br>
              <a:rPr lang="ru-RU" altLang="ru-RU" sz="2800" dirty="0"/>
            </a:br>
            <a:r>
              <a:rPr lang="ru-RU" altLang="ru-RU" sz="2000" dirty="0"/>
              <a:t>- женский пол</a:t>
            </a:r>
            <a:br>
              <a:rPr lang="ru-RU" altLang="ru-RU" sz="2000" dirty="0"/>
            </a:br>
            <a:r>
              <a:rPr lang="ru-RU" altLang="ru-RU" sz="2000" dirty="0"/>
              <a:t>- применение пероральных контрацептивов</a:t>
            </a:r>
            <a:br>
              <a:rPr lang="ru-RU" altLang="ru-RU" sz="2000" dirty="0"/>
            </a:br>
            <a:r>
              <a:rPr lang="ru-RU" altLang="ru-RU" sz="2000" dirty="0"/>
              <a:t>- возраст </a:t>
            </a:r>
            <a:r>
              <a:rPr lang="en-US" altLang="ru-RU" sz="2000" dirty="0"/>
              <a:t>&gt;</a:t>
            </a:r>
            <a:r>
              <a:rPr lang="ru-RU" altLang="ru-RU" sz="2000" dirty="0"/>
              <a:t> 40 лет</a:t>
            </a:r>
            <a:br>
              <a:rPr lang="ru-RU" altLang="ru-RU" sz="2000" dirty="0"/>
            </a:br>
            <a:r>
              <a:rPr lang="ru-RU" altLang="ru-RU" sz="2000" dirty="0"/>
              <a:t>- наследственность</a:t>
            </a:r>
            <a:br>
              <a:rPr lang="ru-RU" altLang="ru-RU" sz="2000" dirty="0"/>
            </a:br>
            <a:r>
              <a:rPr lang="ru-RU" altLang="ru-RU" sz="2000" dirty="0"/>
              <a:t>- ожирение</a:t>
            </a:r>
            <a:br>
              <a:rPr lang="ru-RU" altLang="ru-RU" sz="2000" dirty="0"/>
            </a:br>
            <a:r>
              <a:rPr lang="ru-RU" altLang="ru-RU" sz="2000" dirty="0"/>
              <a:t>- жирная пища с низким содержанием пищевых волокон</a:t>
            </a:r>
            <a:br>
              <a:rPr lang="ru-RU" altLang="ru-RU" sz="2000" dirty="0"/>
            </a:br>
            <a:r>
              <a:rPr lang="ru-RU" altLang="ru-RU" sz="2000" dirty="0"/>
              <a:t>- </a:t>
            </a:r>
            <a:r>
              <a:rPr lang="ru-RU" altLang="ru-RU" sz="2000" dirty="0" err="1"/>
              <a:t>гипертриглицеридемия</a:t>
            </a:r>
            <a:br>
              <a:rPr lang="ru-RU" altLang="ru-RU" sz="2000" dirty="0"/>
            </a:br>
            <a:r>
              <a:rPr lang="ru-RU" altLang="ru-RU" sz="2000" dirty="0"/>
              <a:t>- быстрая потеря веса</a:t>
            </a:r>
            <a:br>
              <a:rPr lang="ru-RU" altLang="ru-RU" sz="2000" dirty="0"/>
            </a:br>
            <a:r>
              <a:rPr lang="ru-RU" altLang="ru-RU" sz="2000" dirty="0"/>
              <a:t>- применение гипохолестеринемических препаратов</a:t>
            </a:r>
            <a:br>
              <a:rPr lang="ru-RU" altLang="ru-RU" sz="2000" dirty="0"/>
            </a:br>
            <a:r>
              <a:rPr lang="ru-RU" altLang="ru-RU" sz="2000" dirty="0"/>
              <a:t>- сахарный диабет</a:t>
            </a:r>
            <a:br>
              <a:rPr lang="ru-RU" altLang="ru-RU" sz="2000" dirty="0"/>
            </a:br>
            <a:r>
              <a:rPr lang="ru-RU" altLang="ru-RU" sz="2000" dirty="0"/>
              <a:t>- гипокинезия желчного пузыря</a:t>
            </a:r>
          </a:p>
        </p:txBody>
      </p:sp>
    </p:spTree>
    <p:extLst>
      <p:ext uri="{BB962C8B-B14F-4D97-AF65-F5344CB8AC3E}">
        <p14:creationId xmlns:p14="http://schemas.microsoft.com/office/powerpoint/2010/main" val="4257890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971600" y="101600"/>
            <a:ext cx="7776864" cy="98072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b="1" dirty="0"/>
              <a:t>Риск развития ЖКБ правило 5 «</a:t>
            </a:r>
            <a:r>
              <a:rPr lang="en-US" altLang="ru-RU" b="1" dirty="0"/>
              <a:t>F</a:t>
            </a:r>
            <a:r>
              <a:rPr lang="ru-RU" altLang="ru-RU" b="1" dirty="0"/>
              <a:t>»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idx="1"/>
          </p:nvPr>
        </p:nvSpPr>
        <p:spPr>
          <a:xfrm>
            <a:off x="323528" y="1916832"/>
            <a:ext cx="4748535" cy="4464918"/>
          </a:xfrm>
        </p:spPr>
        <p:txBody>
          <a:bodyPr/>
          <a:lstStyle/>
          <a:p>
            <a:pPr eaLnBrk="1" hangingPunct="1"/>
            <a:r>
              <a:rPr lang="en-US" altLang="ru-RU" dirty="0"/>
              <a:t>Female </a:t>
            </a:r>
            <a:r>
              <a:rPr lang="ru-RU" altLang="ru-RU" dirty="0"/>
              <a:t>(женщина)</a:t>
            </a:r>
          </a:p>
          <a:p>
            <a:pPr eaLnBrk="1" hangingPunct="1"/>
            <a:r>
              <a:rPr lang="en-US" altLang="ru-RU" dirty="0"/>
              <a:t>Fertile </a:t>
            </a:r>
            <a:r>
              <a:rPr lang="ru-RU" altLang="ru-RU" dirty="0"/>
              <a:t>(рожавшая)</a:t>
            </a:r>
          </a:p>
          <a:p>
            <a:pPr eaLnBrk="1" hangingPunct="1"/>
            <a:r>
              <a:rPr lang="en-US" altLang="ru-RU" dirty="0"/>
              <a:t>Fair</a:t>
            </a:r>
            <a:r>
              <a:rPr lang="ru-RU" altLang="ru-RU" dirty="0"/>
              <a:t> (</a:t>
            </a:r>
            <a:r>
              <a:rPr lang="ru-RU" altLang="ru-RU" dirty="0" err="1"/>
              <a:t>светоловолосая</a:t>
            </a:r>
            <a:r>
              <a:rPr lang="ru-RU" altLang="ru-RU" dirty="0"/>
              <a:t>)</a:t>
            </a:r>
            <a:endParaRPr lang="en-US" altLang="ru-RU" dirty="0"/>
          </a:p>
          <a:p>
            <a:pPr eaLnBrk="1" hangingPunct="1"/>
            <a:r>
              <a:rPr lang="en-US" altLang="ru-RU" dirty="0"/>
              <a:t>Fat </a:t>
            </a:r>
            <a:r>
              <a:rPr lang="ru-RU" altLang="ru-RU" dirty="0"/>
              <a:t>(полная)</a:t>
            </a:r>
          </a:p>
          <a:p>
            <a:pPr eaLnBrk="1" hangingPunct="1"/>
            <a:r>
              <a:rPr lang="en-US" altLang="ru-RU" dirty="0"/>
              <a:t>Forty (</a:t>
            </a:r>
            <a:r>
              <a:rPr lang="ru-RU" altLang="ru-RU" dirty="0"/>
              <a:t>сорокалетняя</a:t>
            </a:r>
            <a:r>
              <a:rPr lang="en-US" altLang="ru-RU" dirty="0"/>
              <a:t>)</a:t>
            </a:r>
            <a:endParaRPr lang="ru-RU" altLang="ru-RU" dirty="0"/>
          </a:p>
        </p:txBody>
      </p:sp>
      <p:pic>
        <p:nvPicPr>
          <p:cNvPr id="24580" name="Picture 2" descr="http://img0.liveinternet.ru/images/attach/b/3/27/468/27468805_8Boris_Kustodiev_kupchiha_pjushaja_cha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571625"/>
            <a:ext cx="4071937" cy="334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00628" y="5143512"/>
            <a:ext cx="4143372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eaLnBrk="0" hangingPunct="0">
              <a:defRPr/>
            </a:pPr>
            <a:r>
              <a:rPr lang="en-US" sz="2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+mn-cs"/>
              </a:rPr>
              <a:t>‘Fat, fair, fertile, females in their </a:t>
            </a:r>
            <a:r>
              <a:rPr lang="en-US" sz="24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+mn-cs"/>
              </a:rPr>
              <a:t>fourties</a:t>
            </a:r>
            <a:r>
              <a:rPr lang="en-US" sz="2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charset="0"/>
                <a:cs typeface="+mn-cs"/>
              </a:rPr>
              <a:t>’</a:t>
            </a:r>
            <a:endParaRPr lang="ru-RU" sz="24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8976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47664" y="-6118"/>
            <a:ext cx="6423819" cy="120287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dirty="0"/>
              <a:t>Предрасполагающие факторы </a:t>
            </a:r>
            <a:br>
              <a:rPr lang="ru-RU" altLang="ru-RU" sz="3200" b="1" dirty="0"/>
            </a:br>
            <a:r>
              <a:rPr lang="ru-RU" altLang="ru-RU" sz="3200" b="1" dirty="0"/>
              <a:t>для формирования конкрементов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340768"/>
            <a:ext cx="8208912" cy="4638675"/>
          </a:xfrm>
        </p:spPr>
        <p:txBody>
          <a:bodyPr>
            <a:normAutofit lnSpcReduction="10000"/>
          </a:bodyPr>
          <a:lstStyle/>
          <a:p>
            <a:pPr algn="just" eaLnBrk="1" hangingPunct="1"/>
            <a:r>
              <a:rPr lang="ru-RU" altLang="ru-RU" sz="2400" dirty="0"/>
              <a:t>Застой желчи в желчном пузыре</a:t>
            </a:r>
          </a:p>
          <a:p>
            <a:pPr algn="just" eaLnBrk="1" hangingPunct="1"/>
            <a:endParaRPr lang="ru-RU" altLang="ru-RU" sz="2400" dirty="0"/>
          </a:p>
          <a:p>
            <a:pPr algn="just" eaLnBrk="1" hangingPunct="1"/>
            <a:r>
              <a:rPr lang="ru-RU" altLang="ru-RU" sz="2400" dirty="0"/>
              <a:t>Сдавления и перегибы желчевыводящих протоков</a:t>
            </a:r>
          </a:p>
          <a:p>
            <a:pPr algn="just" eaLnBrk="1" hangingPunct="1"/>
            <a:endParaRPr lang="ru-RU" altLang="ru-RU" sz="2400" dirty="0"/>
          </a:p>
          <a:p>
            <a:pPr algn="just" eaLnBrk="1" hangingPunct="1"/>
            <a:r>
              <a:rPr lang="ru-RU" altLang="ru-RU" sz="2400" dirty="0"/>
              <a:t>Дискинезия желчного пузыря и желчевыводящих путей под влиянием различных эмоциональных стрессов, эндокринных и вегетативных расстройств, рефлексов из патологически измененных органов пищеварительной системы</a:t>
            </a:r>
          </a:p>
          <a:p>
            <a:pPr algn="just" eaLnBrk="1" hangingPunct="1"/>
            <a:endParaRPr lang="ru-RU" altLang="ru-RU" sz="2400" dirty="0"/>
          </a:p>
          <a:p>
            <a:pPr algn="just" eaLnBrk="1" hangingPunct="1"/>
            <a:r>
              <a:rPr lang="ru-RU" altLang="ru-RU" sz="2400" dirty="0"/>
              <a:t>Избыточное накопление в желчи токсичной дезоксихолевой кислоты </a:t>
            </a:r>
          </a:p>
          <a:p>
            <a:pPr algn="just" eaLnBrk="1" hangingPunct="1">
              <a:buFont typeface="Wingdings" pitchFamily="2" charset="2"/>
              <a:buNone/>
            </a:pPr>
            <a:endParaRPr lang="ru-RU" altLang="ru-RU" sz="2400" u="sng" dirty="0"/>
          </a:p>
        </p:txBody>
      </p:sp>
    </p:spTree>
    <p:extLst>
      <p:ext uri="{BB962C8B-B14F-4D97-AF65-F5344CB8AC3E}">
        <p14:creationId xmlns:p14="http://schemas.microsoft.com/office/powerpoint/2010/main" val="13560273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pic>
        <p:nvPicPr>
          <p:cNvPr id="1116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54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9546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Заголовок 1"/>
          <p:cNvSpPr>
            <a:spLocks noGrp="1"/>
          </p:cNvSpPr>
          <p:nvPr>
            <p:ph type="title"/>
          </p:nvPr>
        </p:nvSpPr>
        <p:spPr>
          <a:xfrm>
            <a:off x="395288" y="116632"/>
            <a:ext cx="8641208" cy="980728"/>
          </a:xfrm>
        </p:spPr>
        <p:txBody>
          <a:bodyPr>
            <a:normAutofit fontScale="90000"/>
          </a:bodyPr>
          <a:lstStyle/>
          <a:p>
            <a:r>
              <a:rPr lang="ru-RU" altLang="ru-RU" sz="3200" b="1" dirty="0"/>
              <a:t>Насыщение желчи холестерином </a:t>
            </a:r>
            <a:br>
              <a:rPr lang="ru-RU" altLang="ru-RU" sz="3200" b="1" dirty="0"/>
            </a:br>
            <a:r>
              <a:rPr lang="ru-RU" altLang="ru-RU" sz="3200" b="1" dirty="0"/>
              <a:t>и образование конкрементов</a:t>
            </a:r>
          </a:p>
        </p:txBody>
      </p:sp>
      <p:pic>
        <p:nvPicPr>
          <p:cNvPr id="112643" name="Содержимое 5" descr="камень образование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6825" y="1270000"/>
            <a:ext cx="3275013" cy="5588000"/>
          </a:xfrm>
        </p:spPr>
      </p:pic>
      <p:pic>
        <p:nvPicPr>
          <p:cNvPr id="112644" name="Содержимое 4" descr="ЖЕЛЧЬ - Треугольные координаты, отражающие растворимость холестерина."/>
          <p:cNvPicPr>
            <a:picLocks noGr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213" y="2133600"/>
            <a:ext cx="3816350" cy="3240088"/>
          </a:xfrm>
        </p:spPr>
      </p:pic>
      <p:pic>
        <p:nvPicPr>
          <p:cNvPr id="11264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5589588"/>
            <a:ext cx="43243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6" name="TextBox 9"/>
          <p:cNvSpPr txBox="1">
            <a:spLocks noChangeArrowheads="1"/>
          </p:cNvSpPr>
          <p:nvPr/>
        </p:nvSpPr>
        <p:spPr bwMode="auto">
          <a:xfrm>
            <a:off x="971550" y="1700213"/>
            <a:ext cx="3095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/>
              <a:t>Треугольник Смолла</a:t>
            </a:r>
          </a:p>
        </p:txBody>
      </p:sp>
    </p:spTree>
    <p:extLst>
      <p:ext uri="{BB962C8B-B14F-4D97-AF65-F5344CB8AC3E}">
        <p14:creationId xmlns:p14="http://schemas.microsoft.com/office/powerpoint/2010/main" val="40444277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547664" y="332656"/>
            <a:ext cx="6739086" cy="500062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4000" b="1" dirty="0" err="1"/>
              <a:t>Холелитиаз</a:t>
            </a:r>
            <a:r>
              <a:rPr lang="ru-RU" altLang="ru-RU" sz="4000" b="1" dirty="0"/>
              <a:t> и растворение желчных камней </a:t>
            </a:r>
          </a:p>
        </p:txBody>
      </p:sp>
      <p:sp>
        <p:nvSpPr>
          <p:cNvPr id="27651" name="Содержимое 4"/>
          <p:cNvSpPr>
            <a:spLocks noGrp="1"/>
          </p:cNvSpPr>
          <p:nvPr>
            <p:ph idx="4294967295"/>
          </p:nvPr>
        </p:nvSpPr>
        <p:spPr>
          <a:xfrm>
            <a:off x="428624" y="1428750"/>
            <a:ext cx="8061325" cy="4952578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100" b="1" dirty="0"/>
              <a:t>Терапия</a:t>
            </a:r>
            <a:endParaRPr lang="en-US" altLang="ru-RU" sz="2100" b="1" dirty="0"/>
          </a:p>
          <a:p>
            <a:pPr lvl="1" algn="just" eaLnBrk="1" hangingPunct="1">
              <a:lnSpc>
                <a:spcPct val="90000"/>
              </a:lnSpc>
            </a:pPr>
            <a:r>
              <a:rPr lang="ru-RU" altLang="ru-RU" sz="1800" dirty="0"/>
              <a:t>Пероральное растворение камней</a:t>
            </a:r>
            <a:endParaRPr lang="en-US" altLang="ru-RU" sz="1800" dirty="0"/>
          </a:p>
          <a:p>
            <a:pPr lvl="1" algn="just" eaLnBrk="1" hangingPunct="1">
              <a:lnSpc>
                <a:spcPct val="90000"/>
              </a:lnSpc>
            </a:pPr>
            <a:r>
              <a:rPr lang="ru-RU" altLang="ru-RU" sz="1800" dirty="0" err="1"/>
              <a:t>Холецистэктомия</a:t>
            </a:r>
            <a:r>
              <a:rPr lang="en-US" altLang="ru-RU" sz="1800" dirty="0"/>
              <a:t> 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ru-RU" altLang="ru-RU" sz="1800" dirty="0" err="1"/>
              <a:t>Литотрипсия</a:t>
            </a:r>
            <a:r>
              <a:rPr lang="ru-RU" altLang="ru-RU" sz="1800" dirty="0"/>
              <a:t> (редко)</a:t>
            </a:r>
            <a:r>
              <a:rPr lang="en-US" altLang="ru-RU" sz="1800" dirty="0"/>
              <a:t> </a:t>
            </a:r>
          </a:p>
          <a:p>
            <a:pPr algn="just" eaLnBrk="1" hangingPunct="1">
              <a:lnSpc>
                <a:spcPct val="90000"/>
              </a:lnSpc>
            </a:pPr>
            <a:endParaRPr lang="ru-RU" altLang="ru-RU" sz="2100" b="1" dirty="0"/>
          </a:p>
          <a:p>
            <a:pPr algn="just" eaLnBrk="1" hangingPunct="1">
              <a:lnSpc>
                <a:spcPct val="90000"/>
              </a:lnSpc>
            </a:pPr>
            <a:r>
              <a:rPr lang="ru-RU" altLang="ru-RU" sz="2100" b="1" dirty="0"/>
              <a:t>Доминирует хирургический подход</a:t>
            </a:r>
            <a:endParaRPr lang="en-US" altLang="ru-RU" sz="2100" b="1" dirty="0"/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b="1" dirty="0" err="1"/>
              <a:t>Лапароскопическая</a:t>
            </a:r>
            <a:r>
              <a:rPr lang="ru-RU" altLang="ru-RU" sz="1800" b="1" dirty="0"/>
              <a:t> </a:t>
            </a:r>
            <a:r>
              <a:rPr lang="ru-RU" altLang="ru-RU" sz="1800" b="1" dirty="0" err="1"/>
              <a:t>холецистэктомия</a:t>
            </a:r>
            <a:r>
              <a:rPr lang="ru-RU" altLang="ru-RU" sz="1800" b="1" dirty="0"/>
              <a:t> </a:t>
            </a:r>
            <a:r>
              <a:rPr lang="ru-RU" altLang="ru-RU" sz="1800" dirty="0"/>
              <a:t>показана при ЖКБ с наличием симптомов</a:t>
            </a:r>
            <a:endParaRPr lang="en-US" altLang="ru-RU" sz="1800" dirty="0"/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dirty="0" err="1"/>
              <a:t>Литолитическая</a:t>
            </a:r>
            <a:r>
              <a:rPr lang="ru-RU" altLang="ru-RU" sz="1800" dirty="0"/>
              <a:t> терапия требует длительного приема УДХК </a:t>
            </a:r>
            <a:r>
              <a:rPr lang="en-US" altLang="ru-RU" sz="1800" dirty="0"/>
              <a:t> (6 </a:t>
            </a:r>
            <a:r>
              <a:rPr lang="ru-RU" altLang="ru-RU" sz="1800" dirty="0" err="1"/>
              <a:t>мес</a:t>
            </a:r>
            <a:r>
              <a:rPr lang="en-US" altLang="ru-RU" sz="1800" dirty="0"/>
              <a:t> – 2 </a:t>
            </a:r>
            <a:r>
              <a:rPr lang="ru-RU" altLang="ru-RU" sz="1800" dirty="0"/>
              <a:t>года</a:t>
            </a:r>
            <a:r>
              <a:rPr lang="en-US" altLang="ru-RU" sz="1800" dirty="0"/>
              <a:t> )</a:t>
            </a:r>
            <a:r>
              <a:rPr lang="en-US" altLang="ru-RU" sz="1900" dirty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dirty="0"/>
              <a:t>Частичное растворение у</a:t>
            </a:r>
            <a:r>
              <a:rPr lang="en-US" altLang="ru-RU" sz="1800" dirty="0"/>
              <a:t> 40</a:t>
            </a:r>
            <a:r>
              <a:rPr lang="ru-RU" altLang="ru-RU" sz="1800" dirty="0"/>
              <a:t>-</a:t>
            </a:r>
            <a:r>
              <a:rPr lang="en-US" altLang="ru-RU" sz="1800" dirty="0"/>
              <a:t>60% </a:t>
            </a:r>
            <a:r>
              <a:rPr lang="ru-RU" altLang="ru-RU" sz="1800" dirty="0"/>
              <a:t>больных, полное – у 33-50%</a:t>
            </a:r>
            <a:endParaRPr lang="en-US" altLang="ru-RU" sz="1800" dirty="0"/>
          </a:p>
          <a:p>
            <a:pPr lvl="1" eaLnBrk="1" hangingPunct="1">
              <a:lnSpc>
                <a:spcPct val="90000"/>
              </a:lnSpc>
            </a:pPr>
            <a:r>
              <a:rPr lang="ru-RU" altLang="ru-RU" sz="1800" b="1" dirty="0"/>
              <a:t>Но у 50% больных в течение 5 лет возникает рецидив камнеобразования</a:t>
            </a:r>
            <a:r>
              <a:rPr lang="en-US" altLang="ru-RU" sz="1800" b="1" dirty="0"/>
              <a:t> </a:t>
            </a:r>
            <a:r>
              <a:rPr lang="en-US" altLang="ru-RU" sz="1800" b="1" dirty="0">
                <a:solidFill>
                  <a:srgbClr val="0066FF"/>
                </a:solidFill>
              </a:rPr>
              <a:t>– </a:t>
            </a:r>
            <a:r>
              <a:rPr lang="ru-RU" altLang="ru-RU" sz="1800" b="1" dirty="0">
                <a:solidFill>
                  <a:srgbClr val="0066FF"/>
                </a:solidFill>
              </a:rPr>
              <a:t>требуется поддерживающая терапия УДХК в меньших дозах</a:t>
            </a:r>
            <a:endParaRPr lang="en-US" altLang="ru-RU" sz="1800" b="1" dirty="0">
              <a:solidFill>
                <a:srgbClr val="0066FF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endParaRPr lang="ru-RU" altLang="ru-RU" sz="2100" dirty="0"/>
          </a:p>
        </p:txBody>
      </p:sp>
      <p:pic>
        <p:nvPicPr>
          <p:cNvPr id="27652" name="Picture 4" descr="http://im8-tub.yandex.net/i?id=6998389&amp;tov=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1428750"/>
            <a:ext cx="1000125" cy="151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2" descr="http://www.solvay-pharma.ru/doctors/img/maev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428750"/>
            <a:ext cx="14763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1746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altLang="ru-RU" sz="3600" b="1" dirty="0"/>
              <a:t>Естественное течение </a:t>
            </a:r>
            <a:r>
              <a:rPr lang="ru-RU" altLang="ru-RU" sz="3600" b="1" dirty="0" err="1"/>
              <a:t>билиарных</a:t>
            </a:r>
            <a:r>
              <a:rPr lang="ru-RU" altLang="ru-RU" sz="3600" b="1" dirty="0"/>
              <a:t> расстройств</a:t>
            </a:r>
          </a:p>
        </p:txBody>
      </p:sp>
      <p:pic>
        <p:nvPicPr>
          <p:cNvPr id="188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02" y="1613359"/>
            <a:ext cx="923550" cy="1038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1613359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ФУНКЦИОНАЛЬНАЯ БИЛИАРНАЯ ПАТОЛОГИЯ</a:t>
            </a:r>
          </a:p>
        </p:txBody>
      </p:sp>
      <p:cxnSp>
        <p:nvCxnSpPr>
          <p:cNvPr id="5" name="Прямая со стрелкой 4"/>
          <p:cNvCxnSpPr>
            <a:stCxn id="188418" idx="2"/>
          </p:cNvCxnSpPr>
          <p:nvPr/>
        </p:nvCxnSpPr>
        <p:spPr>
          <a:xfrm>
            <a:off x="755977" y="2652353"/>
            <a:ext cx="0" cy="4166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4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02" y="3082414"/>
            <a:ext cx="923550" cy="100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516088" y="3263902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ХР. БЕСКАМЕННЫЙ</a:t>
            </a:r>
          </a:p>
          <a:p>
            <a:r>
              <a:rPr lang="ru-RU" dirty="0"/>
              <a:t>ХОЛЕЦИСТИТ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3203848" y="2536690"/>
            <a:ext cx="1800200" cy="203462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4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76" y="5589240"/>
            <a:ext cx="995576" cy="108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370644" y="4571311"/>
            <a:ext cx="2448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БИЛИАРНЫЙ СЛАДЖ / ЖКБ</a:t>
            </a:r>
          </a:p>
          <a:p>
            <a:endParaRPr lang="ru-RU" dirty="0"/>
          </a:p>
          <a:p>
            <a:r>
              <a:rPr lang="ru-RU" b="1" dirty="0">
                <a:solidFill>
                  <a:srgbClr val="0066FF"/>
                </a:solidFill>
              </a:rPr>
              <a:t>На этом этапе еще возможен пероральный </a:t>
            </a:r>
            <a:r>
              <a:rPr lang="ru-RU" b="1" dirty="0" err="1">
                <a:solidFill>
                  <a:srgbClr val="0066FF"/>
                </a:solidFill>
              </a:rPr>
              <a:t>литолиз</a:t>
            </a:r>
            <a:r>
              <a:rPr lang="ru-RU" b="1" dirty="0">
                <a:solidFill>
                  <a:srgbClr val="0066FF"/>
                </a:solidFill>
              </a:rPr>
              <a:t> УДХК</a:t>
            </a:r>
          </a:p>
        </p:txBody>
      </p:sp>
      <p:pic>
        <p:nvPicPr>
          <p:cNvPr id="1884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56" y="4462230"/>
            <a:ext cx="1018016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800" y="1469452"/>
            <a:ext cx="1216284" cy="121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6314173" y="1943328"/>
            <a:ext cx="2699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ХОЛЕЦИСТЭКТОМИЯ</a:t>
            </a:r>
          </a:p>
        </p:txBody>
      </p:sp>
      <p:cxnSp>
        <p:nvCxnSpPr>
          <p:cNvPr id="23" name="Прямая со стрелкой 22"/>
          <p:cNvCxnSpPr>
            <a:stCxn id="21" idx="2"/>
          </p:cNvCxnSpPr>
          <p:nvPr/>
        </p:nvCxnSpPr>
        <p:spPr>
          <a:xfrm>
            <a:off x="5679942" y="2685736"/>
            <a:ext cx="0" cy="106869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42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792" y="3819189"/>
            <a:ext cx="87630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6321965" y="3819189"/>
            <a:ext cx="26997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ПОСТХОЛЕЦИСТ-ЭКТОМИЧЕСКИЙ </a:t>
            </a:r>
            <a:br>
              <a:rPr lang="ru-RU" dirty="0"/>
            </a:br>
            <a:r>
              <a:rPr lang="ru-RU" dirty="0"/>
              <a:t>СИНДРОМ</a:t>
            </a:r>
          </a:p>
          <a:p>
            <a:endParaRPr lang="ru-RU" dirty="0"/>
          </a:p>
          <a:p>
            <a:r>
              <a:rPr lang="ru-RU" b="1" dirty="0">
                <a:solidFill>
                  <a:srgbClr val="FF0000"/>
                </a:solidFill>
              </a:rPr>
              <a:t>На этом этапе у 40-50% больных требуется длительное лечение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755977" y="4101422"/>
            <a:ext cx="0" cy="41660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365516" y="2499965"/>
            <a:ext cx="3244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66FF"/>
                </a:solidFill>
              </a:rPr>
              <a:t>Спазмолитики</a:t>
            </a:r>
            <a:r>
              <a:rPr lang="en-US" b="1" dirty="0">
                <a:solidFill>
                  <a:srgbClr val="0066FF"/>
                </a:solidFill>
              </a:rPr>
              <a:t>/</a:t>
            </a:r>
            <a:r>
              <a:rPr lang="ru-RU" b="1" dirty="0" err="1">
                <a:solidFill>
                  <a:srgbClr val="0066FF"/>
                </a:solidFill>
              </a:rPr>
              <a:t>Холеретики</a:t>
            </a:r>
            <a:r>
              <a:rPr lang="ru-RU" b="1" dirty="0">
                <a:solidFill>
                  <a:srgbClr val="0066FF"/>
                </a:solidFill>
              </a:rPr>
              <a:t> / </a:t>
            </a:r>
            <a:r>
              <a:rPr lang="ru-RU" b="1" dirty="0" err="1">
                <a:solidFill>
                  <a:srgbClr val="0066FF"/>
                </a:solidFill>
              </a:rPr>
              <a:t>холекинетики</a:t>
            </a:r>
            <a:r>
              <a:rPr lang="en-US" b="1" dirty="0">
                <a:solidFill>
                  <a:srgbClr val="0066FF"/>
                </a:solidFill>
              </a:rPr>
              <a:t>/ </a:t>
            </a:r>
            <a:r>
              <a:rPr lang="ru-RU" b="1" dirty="0">
                <a:solidFill>
                  <a:srgbClr val="FF0000"/>
                </a:solidFill>
              </a:rPr>
              <a:t>УДХК</a:t>
            </a:r>
          </a:p>
          <a:p>
            <a:endParaRPr lang="ru-RU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298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009547" y="116632"/>
            <a:ext cx="7776864" cy="980728"/>
          </a:xfrm>
        </p:spPr>
        <p:txBody>
          <a:bodyPr>
            <a:normAutofit/>
          </a:bodyPr>
          <a:lstStyle/>
          <a:p>
            <a:r>
              <a:rPr lang="ru-RU" altLang="ru-RU" sz="3600" b="1" dirty="0"/>
              <a:t>Постхолецистэктомический синдром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63272" cy="4525963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</a:pPr>
            <a:r>
              <a:rPr lang="ru-RU" altLang="ru-RU" sz="2800" dirty="0"/>
              <a:t>Ежегодно в мире на желчных путях производится около 2,5 миллионов плановых и экстренных операций</a:t>
            </a:r>
          </a:p>
          <a:p>
            <a:pPr algn="just" eaLnBrk="1" hangingPunct="1">
              <a:lnSpc>
                <a:spcPct val="80000"/>
              </a:lnSpc>
            </a:pPr>
            <a:endParaRPr lang="ru-RU" altLang="ru-RU" sz="2800" dirty="0"/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800" dirty="0"/>
              <a:t>    </a:t>
            </a:r>
            <a:r>
              <a:rPr lang="ru-RU" altLang="ru-RU" sz="2800" dirty="0">
                <a:solidFill>
                  <a:srgbClr val="3333FF"/>
                </a:solidFill>
              </a:rPr>
              <a:t>Постхолецистэктомический синдром - собирательное понятие, объединяющее многие патологические состояния, которые могут отмечаться в различные сроки после </a:t>
            </a:r>
            <a:r>
              <a:rPr lang="ru-RU" altLang="ru-RU" sz="2800" dirty="0" err="1">
                <a:solidFill>
                  <a:srgbClr val="3333FF"/>
                </a:solidFill>
              </a:rPr>
              <a:t>холецистэктомии</a:t>
            </a:r>
            <a:endParaRPr lang="ru-RU" altLang="ru-RU" sz="2800" dirty="0">
              <a:solidFill>
                <a:srgbClr val="3333FF"/>
              </a:solidFill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2800" dirty="0">
              <a:solidFill>
                <a:schemeClr val="tx2"/>
              </a:solidFill>
            </a:endParaRPr>
          </a:p>
          <a:p>
            <a:pPr algn="just" eaLnBrk="1" hangingPunct="1">
              <a:lnSpc>
                <a:spcPct val="80000"/>
              </a:lnSpc>
            </a:pPr>
            <a:r>
              <a:rPr lang="ru-RU" altLang="ru-RU" sz="2800" dirty="0"/>
              <a:t>По данным различных авторов ПХС отмечается 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ru-RU" altLang="ru-RU" sz="2800" dirty="0"/>
              <a:t>                                           </a:t>
            </a:r>
            <a:r>
              <a:rPr lang="ru-RU" altLang="ru-RU" sz="2800" dirty="0">
                <a:solidFill>
                  <a:srgbClr val="FF0000"/>
                </a:solidFill>
              </a:rPr>
              <a:t>от 5 до 40%</a:t>
            </a:r>
            <a:r>
              <a:rPr lang="en-US" altLang="ru-RU" sz="2800" dirty="0">
                <a:solidFill>
                  <a:srgbClr val="FF0000"/>
                </a:solidFill>
              </a:rPr>
              <a:t> </a:t>
            </a:r>
            <a:r>
              <a:rPr lang="ru-RU" altLang="ru-RU" sz="2800" dirty="0"/>
              <a:t>пациентов</a:t>
            </a:r>
          </a:p>
        </p:txBody>
      </p:sp>
    </p:spTree>
    <p:extLst>
      <p:ext uri="{BB962C8B-B14F-4D97-AF65-F5344CB8AC3E}">
        <p14:creationId xmlns:p14="http://schemas.microsoft.com/office/powerpoint/2010/main" val="3694989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416" y="-27384"/>
            <a:ext cx="752604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dirty="0"/>
              <a:t>Патологические состояния, выявляемые после </a:t>
            </a:r>
            <a:r>
              <a:rPr lang="ru-RU" altLang="ru-RU" sz="3200" b="1" dirty="0" err="1"/>
              <a:t>холецистэктомии</a:t>
            </a:r>
            <a:endParaRPr lang="ru-RU" altLang="ru-RU" sz="3200" b="1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342" y="1772816"/>
            <a:ext cx="8280920" cy="3571875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90000"/>
              </a:lnSpc>
              <a:spcBef>
                <a:spcPct val="100000"/>
              </a:spcBef>
            </a:pPr>
            <a:r>
              <a:rPr lang="ru-RU" altLang="ru-RU" sz="2800" dirty="0"/>
              <a:t>Наличие дисфункции сфинктера </a:t>
            </a:r>
            <a:r>
              <a:rPr lang="ru-RU" altLang="ru-RU" sz="2800" dirty="0" err="1"/>
              <a:t>Одди</a:t>
            </a:r>
            <a:r>
              <a:rPr lang="ru-RU" altLang="ru-RU" sz="2800" dirty="0"/>
              <a:t> при отсутствии структурных изменений </a:t>
            </a:r>
            <a:r>
              <a:rPr lang="ru-RU" altLang="ru-RU" sz="2800" dirty="0" err="1"/>
              <a:t>билиарной</a:t>
            </a:r>
            <a:r>
              <a:rPr lang="ru-RU" altLang="ru-RU" sz="2800" dirty="0"/>
              <a:t> системы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</a:pPr>
            <a:r>
              <a:rPr lang="ru-RU" altLang="ru-RU" sz="2800" dirty="0" err="1"/>
              <a:t>Билиарная</a:t>
            </a:r>
            <a:r>
              <a:rPr lang="ru-RU" altLang="ru-RU" sz="2800" dirty="0"/>
              <a:t> гипертензия с </a:t>
            </a:r>
            <a:r>
              <a:rPr lang="ru-RU" altLang="ru-RU" sz="2800" dirty="0" err="1"/>
              <a:t>холестазом</a:t>
            </a:r>
            <a:r>
              <a:rPr lang="ru-RU" altLang="ru-RU" sz="2800" dirty="0"/>
              <a:t> и наличием воспаления</a:t>
            </a:r>
          </a:p>
          <a:p>
            <a:pPr algn="just" eaLnBrk="1" hangingPunct="1">
              <a:lnSpc>
                <a:spcPct val="90000"/>
              </a:lnSpc>
              <a:spcBef>
                <a:spcPct val="100000"/>
              </a:spcBef>
            </a:pPr>
            <a:r>
              <a:rPr lang="ru-RU" altLang="ru-RU" sz="2800" dirty="0"/>
              <a:t>Сопутствующие заболевания желудочно-кишечного тракта</a:t>
            </a:r>
          </a:p>
          <a:p>
            <a:pPr eaLnBrk="1" hangingPunct="1">
              <a:lnSpc>
                <a:spcPct val="90000"/>
              </a:lnSpc>
            </a:pP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944179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/>
          </p:cNvSpPr>
          <p:nvPr>
            <p:ph type="title" idx="4294967295"/>
          </p:nvPr>
        </p:nvSpPr>
        <p:spPr>
          <a:xfrm>
            <a:off x="599522" y="332656"/>
            <a:ext cx="7920880" cy="576809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3200" b="1" dirty="0"/>
              <a:t>Принципы лечения больных, </a:t>
            </a:r>
            <a:br>
              <a:rPr lang="ru-RU" altLang="ru-RU" sz="3200" b="1" dirty="0"/>
            </a:br>
            <a:r>
              <a:rPr lang="ru-RU" altLang="ru-RU" sz="3200" b="1" dirty="0"/>
              <a:t>перенесших </a:t>
            </a:r>
            <a:r>
              <a:rPr lang="ru-RU" altLang="ru-RU" sz="3200" b="1" dirty="0" err="1"/>
              <a:t>холецистэктомию</a:t>
            </a:r>
            <a:r>
              <a:rPr lang="ru-RU" altLang="ru-RU" sz="4800" dirty="0"/>
              <a:t> </a:t>
            </a:r>
          </a:p>
        </p:txBody>
      </p:sp>
      <p:sp>
        <p:nvSpPr>
          <p:cNvPr id="126979" name="Rectangle 3"/>
          <p:cNvSpPr>
            <a:spLocks noGrp="1"/>
          </p:cNvSpPr>
          <p:nvPr>
            <p:ph type="body" idx="4294967295"/>
          </p:nvPr>
        </p:nvSpPr>
        <p:spPr>
          <a:xfrm>
            <a:off x="107504" y="1196752"/>
            <a:ext cx="8567258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ru-RU" altLang="ru-RU" sz="2000" b="1" i="1" dirty="0"/>
              <a:t>Цель лечения :</a:t>
            </a:r>
            <a:r>
              <a:rPr lang="ru-RU" altLang="ru-RU" sz="2000" b="1" dirty="0"/>
              <a:t> </a:t>
            </a:r>
            <a:r>
              <a:rPr lang="ru-RU" altLang="ru-RU" sz="2400" dirty="0"/>
              <a:t>восстановить нормальное поступление желчи и панкреатического секрета в двенадцатиперстную кишку</a:t>
            </a:r>
          </a:p>
          <a:p>
            <a:pPr eaLnBrk="1" hangingPunct="1">
              <a:lnSpc>
                <a:spcPct val="90000"/>
              </a:lnSpc>
            </a:pPr>
            <a:endParaRPr lang="ru-RU" altLang="ru-RU" sz="2400" dirty="0"/>
          </a:p>
          <a:p>
            <a:pPr eaLnBrk="1" hangingPunct="1">
              <a:lnSpc>
                <a:spcPct val="90000"/>
              </a:lnSpc>
            </a:pPr>
            <a:r>
              <a:rPr lang="ru-RU" altLang="ru-RU" sz="2000" b="1" i="1" dirty="0"/>
              <a:t>Задачи лечения:</a:t>
            </a:r>
            <a:r>
              <a:rPr lang="ru-RU" altLang="ru-RU" sz="2000" b="1" dirty="0"/>
              <a:t>                                                                  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2000" b="1" dirty="0"/>
              <a:t>      </a:t>
            </a:r>
            <a:r>
              <a:rPr lang="ru-RU" altLang="ru-RU" sz="2400" dirty="0"/>
              <a:t>- восстановить проходимость сфинктера </a:t>
            </a:r>
            <a:r>
              <a:rPr lang="ru-RU" altLang="ru-RU" sz="2400" dirty="0" err="1"/>
              <a:t>Одди</a:t>
            </a:r>
            <a:r>
              <a:rPr lang="ru-RU" altLang="ru-RU" sz="2400" dirty="0"/>
              <a:t>  (</a:t>
            </a:r>
            <a:r>
              <a:rPr lang="ru-RU" altLang="ru-RU" sz="2400" dirty="0" err="1"/>
              <a:t>миолитики</a:t>
            </a:r>
            <a:r>
              <a:rPr lang="ru-RU" altLang="ru-RU" sz="2400" dirty="0"/>
              <a:t>)                                                                                                                                                                  – нормализовать моторику кишки (</a:t>
            </a:r>
            <a:r>
              <a:rPr lang="ru-RU" altLang="ru-RU" sz="2400" dirty="0" err="1"/>
              <a:t>миолитики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прокинетики</a:t>
            </a:r>
            <a:r>
              <a:rPr lang="ru-RU" altLang="ru-RU" sz="2400" dirty="0"/>
              <a:t>)                                                                                      </a:t>
            </a:r>
            <a:r>
              <a:rPr lang="ru-RU" altLang="ru-RU" sz="2400" dirty="0">
                <a:solidFill>
                  <a:srgbClr val="0066FF"/>
                </a:solidFill>
              </a:rPr>
              <a:t>– восполнить дефицит желчных кислот (</a:t>
            </a:r>
            <a:r>
              <a:rPr lang="ru-RU" altLang="ru-RU" sz="2400" dirty="0" err="1">
                <a:solidFill>
                  <a:srgbClr val="0066FF"/>
                </a:solidFill>
              </a:rPr>
              <a:t>Урсофальк</a:t>
            </a:r>
            <a:r>
              <a:rPr lang="ru-RU" altLang="ru-RU" sz="2400" dirty="0">
                <a:solidFill>
                  <a:srgbClr val="0066FF"/>
                </a:solidFill>
              </a:rPr>
              <a:t>)  </a:t>
            </a:r>
            <a:r>
              <a:rPr lang="ru-RU" altLang="ru-RU" sz="2400" dirty="0"/>
              <a:t>                                                                                                                                                  – нормализовать процессы пищеварения (ферменты)                               – восстановить нормальный состав микрофлоры в тонкой и толстой кишке (антибиотики, </a:t>
            </a:r>
            <a:r>
              <a:rPr lang="ru-RU" altLang="ru-RU" sz="2400" dirty="0" err="1"/>
              <a:t>пребиотики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пробиотики</a:t>
            </a:r>
            <a:r>
              <a:rPr lang="ru-RU" altLang="ru-RU" sz="2400" dirty="0"/>
              <a:t>)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ru-RU" altLang="ru-RU" sz="2400" dirty="0">
                <a:solidFill>
                  <a:srgbClr val="0066FF"/>
                </a:solidFill>
              </a:rPr>
              <a:t>	- устранение последствий желчного </a:t>
            </a:r>
            <a:r>
              <a:rPr lang="ru-RU" altLang="ru-RU" sz="2400" dirty="0" err="1">
                <a:solidFill>
                  <a:srgbClr val="0066FF"/>
                </a:solidFill>
              </a:rPr>
              <a:t>дуодено-гастрального</a:t>
            </a:r>
            <a:r>
              <a:rPr lang="ru-RU" altLang="ru-RU" sz="2400" dirty="0">
                <a:solidFill>
                  <a:srgbClr val="0066FF"/>
                </a:solidFill>
              </a:rPr>
              <a:t> рефлюкса (</a:t>
            </a:r>
            <a:r>
              <a:rPr lang="ru-RU" altLang="ru-RU" sz="2400" b="1" dirty="0" err="1">
                <a:solidFill>
                  <a:srgbClr val="0066FF"/>
                </a:solidFill>
              </a:rPr>
              <a:t>Урсофальк</a:t>
            </a:r>
            <a:r>
              <a:rPr lang="ru-RU" altLang="ru-RU" sz="2400" dirty="0">
                <a:solidFill>
                  <a:srgbClr val="0066FF"/>
                </a:solidFill>
              </a:rPr>
              <a:t>, антациды, </a:t>
            </a:r>
            <a:r>
              <a:rPr lang="ru-RU" altLang="ru-RU" sz="2400" dirty="0" err="1">
                <a:solidFill>
                  <a:srgbClr val="0066FF"/>
                </a:solidFill>
              </a:rPr>
              <a:t>мукопротекторы</a:t>
            </a:r>
            <a:r>
              <a:rPr lang="ru-RU" altLang="ru-RU" sz="2400" dirty="0">
                <a:solidFill>
                  <a:srgbClr val="0066FF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None/>
            </a:pPr>
            <a:endParaRPr lang="ru-RU" altLang="ru-RU" sz="2400" dirty="0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50192C1E-1AFE-0E4E-9530-E0BC35030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864" y="5445224"/>
            <a:ext cx="8229600" cy="1290695"/>
          </a:xfr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rgbClr val="FF0000"/>
                </a:solidFill>
              </a:rPr>
              <a:t>После </a:t>
            </a:r>
            <a:r>
              <a:rPr lang="ru-RU" sz="2400" b="1" dirty="0" err="1">
                <a:solidFill>
                  <a:srgbClr val="FF0000"/>
                </a:solidFill>
              </a:rPr>
              <a:t>холецистэктомии</a:t>
            </a:r>
            <a:r>
              <a:rPr lang="ru-RU" sz="2400" b="1" dirty="0">
                <a:solidFill>
                  <a:srgbClr val="FF0000"/>
                </a:solidFill>
              </a:rPr>
              <a:t> 40-50% пациентам потребуется длительное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ru-RU" sz="2400" b="1" dirty="0">
                <a:solidFill>
                  <a:srgbClr val="FF0000"/>
                </a:solidFill>
              </a:rPr>
              <a:t>или постоянное  лечение комбинацией препаратов!</a:t>
            </a:r>
          </a:p>
        </p:txBody>
      </p:sp>
    </p:spTree>
    <p:extLst>
      <p:ext uri="{BB962C8B-B14F-4D97-AF65-F5344CB8AC3E}">
        <p14:creationId xmlns:p14="http://schemas.microsoft.com/office/powerpoint/2010/main" val="4246605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574005" y="1300608"/>
            <a:ext cx="7843837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endParaRPr lang="tr-TR" sz="2600" i="1" dirty="0">
              <a:latin typeface="Verdana" pitchFamily="34" charset="0"/>
              <a:cs typeface="Arial" charset="0"/>
            </a:endParaRPr>
          </a:p>
          <a:p>
            <a:pPr eaLnBrk="0" hangingPunct="0">
              <a:defRPr/>
            </a:pPr>
            <a:r>
              <a:rPr lang="ru-RU" sz="2400" i="1" dirty="0">
                <a:latin typeface="Verdana" pitchFamily="34" charset="0"/>
                <a:cs typeface="Arial" charset="0"/>
              </a:rPr>
              <a:t>Желчный рефлюкс не обязательно приводит к поражению слизистой у каждого пациента</a:t>
            </a:r>
            <a:endParaRPr lang="tr-TR" sz="2400" i="1" dirty="0">
              <a:latin typeface="Verdana" pitchFamily="34" charset="0"/>
              <a:cs typeface="Arial" charset="0"/>
            </a:endParaRPr>
          </a:p>
          <a:p>
            <a:pPr eaLnBrk="0" hangingPunct="0">
              <a:defRPr/>
            </a:pPr>
            <a:endParaRPr lang="tr-TR" sz="2400" i="1" dirty="0">
              <a:latin typeface="Verdana" pitchFamily="34" charset="0"/>
              <a:cs typeface="Arial" charset="0"/>
            </a:endParaRPr>
          </a:p>
        </p:txBody>
      </p:sp>
      <p:sp>
        <p:nvSpPr>
          <p:cNvPr id="125955" name="Text Box 4"/>
          <p:cNvSpPr txBox="1">
            <a:spLocks noChangeArrowheads="1"/>
          </p:cNvSpPr>
          <p:nvPr/>
        </p:nvSpPr>
        <p:spPr bwMode="auto">
          <a:xfrm>
            <a:off x="0" y="6309320"/>
            <a:ext cx="37064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tr-TR" altLang="ru-RU" sz="1200" i="1" dirty="0">
                <a:latin typeface="Verdana" pitchFamily="34" charset="0"/>
              </a:rPr>
              <a:t>Aydın S ve ark. Çağdaş Cer. Derg, 1997</a:t>
            </a:r>
          </a:p>
          <a:p>
            <a:r>
              <a:rPr lang="tr-TR" altLang="ru-RU" sz="1200" i="1" dirty="0">
                <a:latin typeface="Verdana" pitchFamily="34" charset="0"/>
              </a:rPr>
              <a:t>Kellosalo J et al, Scand J Gastroenterol, 1991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163720" y="5240413"/>
            <a:ext cx="4019479" cy="43334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dirty="0"/>
              <a:t>Рефлюкс-гастрит</a:t>
            </a:r>
            <a:endParaRPr lang="tr-TR" altLang="ru-RU" sz="4000" dirty="0"/>
          </a:p>
        </p:txBody>
      </p:sp>
      <p:pic>
        <p:nvPicPr>
          <p:cNvPr id="5" name="Picture 3" descr="17"/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20" y="3318744"/>
            <a:ext cx="4019479" cy="192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15"/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348598"/>
            <a:ext cx="3960440" cy="1864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427985" y="5301208"/>
            <a:ext cx="4019479" cy="433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66FF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rgbClr val="0066FF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3600" dirty="0"/>
              <a:t>Рефлюкс-эзофагит</a:t>
            </a:r>
            <a:endParaRPr lang="tr-TR" altLang="ru-RU" sz="3600" dirty="0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8DF4BC68-B23C-B94C-8287-92EB1D4BDD4D}"/>
              </a:ext>
            </a:extLst>
          </p:cNvPr>
          <p:cNvSpPr txBox="1">
            <a:spLocks/>
          </p:cNvSpPr>
          <p:nvPr/>
        </p:nvSpPr>
        <p:spPr>
          <a:xfrm>
            <a:off x="971600" y="82902"/>
            <a:ext cx="7956376" cy="10088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0" hangingPunct="0">
              <a:defRPr/>
            </a:pPr>
            <a:r>
              <a:rPr lang="ru-RU" sz="2800" b="1" dirty="0">
                <a:cs typeface="Arial" charset="0"/>
              </a:rPr>
              <a:t>Желчный рефлюкс встречается после операций  </a:t>
            </a:r>
          </a:p>
          <a:p>
            <a:pPr eaLnBrk="0" hangingPunct="0">
              <a:defRPr/>
            </a:pPr>
            <a:r>
              <a:rPr lang="ru-RU" sz="2800" b="1" dirty="0">
                <a:cs typeface="Arial" charset="0"/>
              </a:rPr>
              <a:t>на желчном пузыре в </a:t>
            </a:r>
            <a:r>
              <a:rPr lang="tr-TR" sz="2800" b="1" dirty="0">
                <a:cs typeface="Arial" charset="0"/>
              </a:rPr>
              <a:t>89 %</a:t>
            </a:r>
            <a:r>
              <a:rPr lang="ru-RU" sz="2800" b="1" dirty="0">
                <a:cs typeface="Arial" charset="0"/>
              </a:rPr>
              <a:t> случаев</a:t>
            </a:r>
            <a:r>
              <a:rPr lang="en-US" sz="2800" b="1" dirty="0">
                <a:cs typeface="Arial" charset="0"/>
              </a:rPr>
              <a:t>*</a:t>
            </a:r>
            <a:endParaRPr lang="tr-TR" sz="2800" b="1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0019767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1763688" y="116632"/>
            <a:ext cx="578961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4400" b="1" dirty="0">
                <a:solidFill>
                  <a:schemeClr val="bg1"/>
                </a:solidFill>
                <a:latin typeface="+mj-lt"/>
              </a:rPr>
              <a:t>Рефлюкс-гастрит</a:t>
            </a:r>
            <a:endParaRPr lang="tr-TR" altLang="ru-RU" sz="4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539552" y="1556792"/>
            <a:ext cx="806489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defRPr/>
            </a:pPr>
            <a:r>
              <a:rPr lang="tr-TR" sz="2800" dirty="0"/>
              <a:t>“</a:t>
            </a:r>
            <a:r>
              <a:rPr lang="ru-RU" sz="2800" dirty="0"/>
              <a:t>Наличие желчного </a:t>
            </a:r>
            <a:r>
              <a:rPr lang="ru-RU" sz="2800" dirty="0" err="1"/>
              <a:t>рефлюкса</a:t>
            </a:r>
            <a:r>
              <a:rPr lang="ru-RU" sz="2800" dirty="0"/>
              <a:t> связано как с кишечной метаплазией так и с раком пищевода</a:t>
            </a:r>
            <a:r>
              <a:rPr lang="tr-TR" sz="2800" dirty="0"/>
              <a:t>.”</a:t>
            </a:r>
          </a:p>
          <a:p>
            <a:pPr marL="457200" indent="-457200">
              <a:defRPr/>
            </a:pPr>
            <a:endParaRPr lang="tr-TR" sz="1400" dirty="0"/>
          </a:p>
          <a:p>
            <a:pPr marL="457200" indent="-457200">
              <a:defRPr/>
            </a:pPr>
            <a:r>
              <a:rPr lang="tr-TR" sz="1400" dirty="0"/>
              <a:t>Dixon MF et al, Gut, 2001</a:t>
            </a:r>
          </a:p>
          <a:p>
            <a:pPr marL="457200" indent="-457200">
              <a:defRPr/>
            </a:pPr>
            <a:endParaRPr lang="tr-TR" sz="1600" dirty="0"/>
          </a:p>
          <a:p>
            <a:pPr marL="457200" indent="-457200">
              <a:defRPr/>
            </a:pPr>
            <a:r>
              <a:rPr lang="tr-TR" sz="2800" dirty="0"/>
              <a:t>“</a:t>
            </a:r>
            <a:r>
              <a:rPr lang="ru-RU" sz="2800" dirty="0" err="1"/>
              <a:t>Холецистэктомия</a:t>
            </a:r>
            <a:r>
              <a:rPr lang="ru-RU" sz="2800" dirty="0"/>
              <a:t> связана с умеренным повышением риска </a:t>
            </a:r>
            <a:r>
              <a:rPr lang="ru-RU" sz="2800" dirty="0" err="1"/>
              <a:t>аденокарциномы</a:t>
            </a:r>
            <a:r>
              <a:rPr lang="ru-RU" sz="2800" dirty="0"/>
              <a:t> пищевода, возможно, в связи с токсичным действием заброшенного дуоденального содержимого на слизистую пищевода</a:t>
            </a:r>
            <a:r>
              <a:rPr lang="tr-TR" sz="2800" dirty="0"/>
              <a:t>.”</a:t>
            </a:r>
          </a:p>
          <a:p>
            <a:pPr marL="457200" indent="-457200">
              <a:defRPr/>
            </a:pPr>
            <a:endParaRPr lang="tr-TR" sz="1400" dirty="0"/>
          </a:p>
          <a:p>
            <a:pPr marL="457200" indent="-457200">
              <a:defRPr/>
            </a:pPr>
            <a:r>
              <a:rPr lang="tr-TR" sz="1400" dirty="0"/>
              <a:t>Freedman J et al, Gastroenterology, 2001</a:t>
            </a:r>
          </a:p>
        </p:txBody>
      </p:sp>
    </p:spTree>
    <p:extLst>
      <p:ext uri="{BB962C8B-B14F-4D97-AF65-F5344CB8AC3E}">
        <p14:creationId xmlns:p14="http://schemas.microsoft.com/office/powerpoint/2010/main" val="80264010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Заголовок 1"/>
          <p:cNvSpPr>
            <a:spLocks noGrp="1"/>
          </p:cNvSpPr>
          <p:nvPr>
            <p:ph type="title"/>
          </p:nvPr>
        </p:nvSpPr>
        <p:spPr>
          <a:xfrm>
            <a:off x="419491" y="24714"/>
            <a:ext cx="8290123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3200" b="1" dirty="0"/>
              <a:t>Механизм действия </a:t>
            </a:r>
            <a:r>
              <a:rPr lang="ru-RU" altLang="ru-RU" sz="3200" b="1" dirty="0" err="1"/>
              <a:t>Урсофалька</a:t>
            </a:r>
            <a:r>
              <a:rPr lang="ru-RU" altLang="ru-RU" sz="3200" b="1" dirty="0"/>
              <a:t> при ГЭРБ</a:t>
            </a:r>
            <a:r>
              <a:rPr lang="en-US" altLang="ru-RU" sz="3200" b="1" dirty="0"/>
              <a:t> </a:t>
            </a:r>
            <a:br>
              <a:rPr lang="en-US" altLang="ru-RU" sz="3200" b="1" dirty="0"/>
            </a:br>
            <a:r>
              <a:rPr lang="ru-RU" altLang="ru-RU" sz="3200" b="1" dirty="0"/>
              <a:t>и</a:t>
            </a:r>
            <a:r>
              <a:rPr lang="en-US" altLang="ru-RU" sz="3200" b="1" dirty="0"/>
              <a:t> </a:t>
            </a:r>
            <a:r>
              <a:rPr lang="ru-RU" altLang="ru-RU" sz="3200" b="1" dirty="0"/>
              <a:t>рефлюкс-гастрите</a:t>
            </a:r>
          </a:p>
        </p:txBody>
      </p:sp>
      <p:sp>
        <p:nvSpPr>
          <p:cNvPr id="138243" name="Содержимое 4"/>
          <p:cNvSpPr>
            <a:spLocks noGrp="1"/>
          </p:cNvSpPr>
          <p:nvPr>
            <p:ph sz="half" idx="2"/>
          </p:nvPr>
        </p:nvSpPr>
        <p:spPr>
          <a:xfrm>
            <a:off x="179511" y="1340768"/>
            <a:ext cx="8506147" cy="496855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ru-RU" altLang="ru-RU" sz="2400" dirty="0"/>
              <a:t>Наиболее часто рефлюкс идет кислым содержимым – тогда больному назначаются ИПП</a:t>
            </a:r>
          </a:p>
          <a:p>
            <a:pPr eaLnBrk="1" hangingPunct="1"/>
            <a:r>
              <a:rPr lang="ru-RU" altLang="ru-RU" sz="2400" dirty="0"/>
              <a:t>В ряде случаев рефлюкс идет желчью:</a:t>
            </a:r>
            <a:br>
              <a:rPr lang="ru-RU" altLang="ru-RU" sz="2400" dirty="0"/>
            </a:br>
            <a:r>
              <a:rPr lang="ru-RU" altLang="ru-RU" sz="2400" dirty="0"/>
              <a:t>- при резекции желудка</a:t>
            </a:r>
            <a:br>
              <a:rPr lang="ru-RU" altLang="ru-RU" sz="2400" dirty="0"/>
            </a:br>
            <a:r>
              <a:rPr lang="ru-RU" altLang="ru-RU" sz="2400" dirty="0"/>
              <a:t>- при дуоденальной гипертензии</a:t>
            </a:r>
          </a:p>
          <a:p>
            <a:pPr eaLnBrk="1" hangingPunct="1"/>
            <a:r>
              <a:rPr lang="ru-RU" altLang="ru-RU" sz="2400" dirty="0"/>
              <a:t>Токсичные гидрофобные ЖК «разъедают» слизистую пищевода и желудка</a:t>
            </a:r>
          </a:p>
          <a:p>
            <a:pPr eaLnBrk="1" hangingPunct="1"/>
            <a:r>
              <a:rPr lang="ru-RU" altLang="ru-RU" sz="2400" dirty="0"/>
              <a:t>Типичные симптомы:</a:t>
            </a:r>
            <a:br>
              <a:rPr lang="ru-RU" altLang="ru-RU" sz="2400" dirty="0"/>
            </a:br>
            <a:r>
              <a:rPr lang="ru-RU" altLang="ru-RU" sz="2400" dirty="0"/>
              <a:t>- </a:t>
            </a:r>
            <a:r>
              <a:rPr lang="ru-RU" altLang="ru-RU" sz="2400" dirty="0">
                <a:solidFill>
                  <a:srgbClr val="0066FF"/>
                </a:solidFill>
              </a:rPr>
              <a:t>горечь во рту </a:t>
            </a:r>
            <a:r>
              <a:rPr lang="ru-RU" altLang="ru-RU" sz="2400" dirty="0"/>
              <a:t>и  окрашивание слюны </a:t>
            </a:r>
            <a:r>
              <a:rPr lang="ru-RU" altLang="ru-RU" sz="2400" dirty="0">
                <a:solidFill>
                  <a:srgbClr val="0066FF"/>
                </a:solidFill>
              </a:rPr>
              <a:t>в желтый цвет</a:t>
            </a:r>
            <a:br>
              <a:rPr lang="ru-RU" altLang="ru-RU" sz="2400" dirty="0">
                <a:solidFill>
                  <a:srgbClr val="FFFF00"/>
                </a:solidFill>
              </a:rPr>
            </a:br>
            <a:r>
              <a:rPr lang="ru-RU" altLang="ru-RU" sz="2400" dirty="0"/>
              <a:t>- заброс желчи в желудок и пищевод при ЭГДС</a:t>
            </a:r>
            <a:endParaRPr lang="ru-RU" altLang="ru-RU" sz="2400" dirty="0">
              <a:solidFill>
                <a:srgbClr val="FFFF00"/>
              </a:solidFill>
            </a:endParaRPr>
          </a:p>
          <a:p>
            <a:pPr eaLnBrk="1" hangingPunct="1"/>
            <a:r>
              <a:rPr lang="ru-RU" altLang="ru-RU" sz="2400" dirty="0"/>
              <a:t>В этом случае эффективен </a:t>
            </a:r>
            <a:r>
              <a:rPr lang="ru-RU" altLang="ru-RU" sz="2400" dirty="0" err="1"/>
              <a:t>Урсофальк</a:t>
            </a:r>
            <a:endParaRPr lang="ru-RU" altLang="ru-RU" sz="2400" dirty="0"/>
          </a:p>
          <a:p>
            <a:pPr eaLnBrk="1" hangingPunct="1"/>
            <a:r>
              <a:rPr lang="ru-RU" altLang="ru-RU" sz="2400" dirty="0"/>
              <a:t>УДХК заменяет токсичные ЖК и не разрушает клетки эпителия пищевода и желудка</a:t>
            </a:r>
          </a:p>
          <a:p>
            <a:pPr eaLnBrk="1" hangingPunct="1"/>
            <a:r>
              <a:rPr lang="ru-RU" altLang="ru-RU" sz="2400" b="1" dirty="0">
                <a:solidFill>
                  <a:srgbClr val="0066FF"/>
                </a:solidFill>
              </a:rPr>
              <a:t>По 1 капсуле на ночь (250 мг) от 10-14 дней </a:t>
            </a:r>
            <a:r>
              <a:rPr lang="ru-RU" altLang="ru-RU" sz="2400" b="1" u="sng" dirty="0">
                <a:solidFill>
                  <a:srgbClr val="0066FF"/>
                </a:solidFill>
              </a:rPr>
              <a:t>до 6 месяцев</a:t>
            </a:r>
          </a:p>
        </p:txBody>
      </p:sp>
    </p:spTree>
    <p:extLst>
      <p:ext uri="{BB962C8B-B14F-4D97-AF65-F5344CB8AC3E}">
        <p14:creationId xmlns:p14="http://schemas.microsoft.com/office/powerpoint/2010/main" val="17669056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" y="6306933"/>
            <a:ext cx="782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</a:t>
            </a:r>
            <a:r>
              <a:rPr lang="ru-RU" sz="1000" dirty="0"/>
              <a:t>В.Т. Ивашкин, И.В. </a:t>
            </a:r>
            <a:r>
              <a:rPr lang="ru-RU" sz="1000" dirty="0" err="1"/>
              <a:t>Маев</a:t>
            </a:r>
            <a:r>
              <a:rPr lang="ru-RU" sz="1000" dirty="0"/>
              <a:t>, Е.К. </a:t>
            </a:r>
            <a:r>
              <a:rPr lang="ru-RU" sz="1000" dirty="0" err="1"/>
              <a:t>Баранская</a:t>
            </a:r>
            <a:r>
              <a:rPr lang="ru-RU" sz="1000" dirty="0"/>
              <a:t>, А.В. Охлобыстин, Ю.О. </a:t>
            </a:r>
            <a:r>
              <a:rPr lang="ru-RU" sz="1000" dirty="0" err="1"/>
              <a:t>Шульпекова</a:t>
            </a:r>
            <a:r>
              <a:rPr lang="ru-RU" sz="1000" dirty="0"/>
              <a:t>, А.С. Трухманов, А.А. Шептулин, Т.Л. Лапина Рекомендации </a:t>
            </a:r>
            <a:br>
              <a:rPr lang="ru-RU" sz="1000" dirty="0"/>
            </a:br>
            <a:r>
              <a:rPr lang="ru-RU" sz="1000" dirty="0"/>
              <a:t>Российской гастроэнтерологической ассоциации по диагностике и лечению </a:t>
            </a:r>
            <a:r>
              <a:rPr lang="ru-RU" sz="1000" dirty="0" err="1"/>
              <a:t>жёлчнокаменной</a:t>
            </a:r>
            <a:r>
              <a:rPr lang="ru-RU" sz="1000" dirty="0"/>
              <a:t> болезни // РЖГГК, №3, 2016</a:t>
            </a: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4"/>
          <a:stretch/>
        </p:blipFill>
        <p:spPr bwMode="auto">
          <a:xfrm>
            <a:off x="179512" y="1556792"/>
            <a:ext cx="8797104" cy="410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A445F34-B3DB-9549-BADB-9C64FE44BF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92" y="28002"/>
            <a:ext cx="9073008" cy="980728"/>
          </a:xfrm>
        </p:spPr>
        <p:txBody>
          <a:bodyPr>
            <a:noAutofit/>
          </a:bodyPr>
          <a:lstStyle/>
          <a:p>
            <a:r>
              <a:rPr lang="ru-RU" altLang="ru-RU" sz="3600" b="1" dirty="0"/>
              <a:t>Показания к </a:t>
            </a:r>
            <a:r>
              <a:rPr lang="ru-RU" altLang="ru-RU" sz="3600" b="1" dirty="0" err="1"/>
              <a:t>холецистэктомии</a:t>
            </a:r>
            <a:r>
              <a:rPr lang="ru-RU" altLang="ru-RU" sz="3600" b="1" dirty="0"/>
              <a:t> при ЖКБ </a:t>
            </a:r>
            <a:br>
              <a:rPr lang="ru-RU" altLang="ru-RU" sz="3600" b="1" dirty="0"/>
            </a:br>
            <a:r>
              <a:rPr lang="ru-RU" altLang="ru-RU" sz="3600" b="1" dirty="0"/>
              <a:t>и сроки ее проведения</a:t>
            </a:r>
          </a:p>
        </p:txBody>
      </p:sp>
    </p:spTree>
    <p:extLst>
      <p:ext uri="{BB962C8B-B14F-4D97-AF65-F5344CB8AC3E}">
        <p14:creationId xmlns:p14="http://schemas.microsoft.com/office/powerpoint/2010/main" val="2720875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E05618-38D9-034F-88B4-9B299F169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6632"/>
            <a:ext cx="7776864" cy="980728"/>
          </a:xfrm>
        </p:spPr>
        <p:txBody>
          <a:bodyPr>
            <a:normAutofit fontScale="90000"/>
          </a:bodyPr>
          <a:lstStyle/>
          <a:p>
            <a:r>
              <a:rPr lang="ru-RU" b="1" dirty="0" err="1"/>
              <a:t>Холецистэктомия</a:t>
            </a:r>
            <a:r>
              <a:rPr lang="ru-RU" b="1" dirty="0"/>
              <a:t>: </a:t>
            </a:r>
            <a:br>
              <a:rPr lang="ru-RU" b="1" dirty="0"/>
            </a:br>
            <a:r>
              <a:rPr lang="ru-RU" b="1" dirty="0"/>
              <a:t>замена одних проблем на другие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07B59A-C05C-8A42-B944-11A43BA09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700808"/>
            <a:ext cx="8157592" cy="4525963"/>
          </a:xfrm>
        </p:spPr>
        <p:txBody>
          <a:bodyPr>
            <a:normAutofit/>
          </a:bodyPr>
          <a:lstStyle/>
          <a:p>
            <a:pPr algn="just"/>
            <a:r>
              <a:rPr lang="ru-RU" sz="2800" dirty="0"/>
              <a:t>Учитывая безопасность и доступность </a:t>
            </a:r>
            <a:r>
              <a:rPr lang="ru-RU" sz="2800" dirty="0" err="1"/>
              <a:t>литолитичексой</a:t>
            </a:r>
            <a:r>
              <a:rPr lang="ru-RU" sz="2800" dirty="0"/>
              <a:t> терапии, надо стремиться предотвратить развитие ЖКБ, приводящее к </a:t>
            </a:r>
            <a:r>
              <a:rPr lang="ru-RU" sz="2800" dirty="0" err="1"/>
              <a:t>холецистэктоми</a:t>
            </a:r>
            <a:r>
              <a:rPr lang="ru-RU" sz="2800" dirty="0"/>
              <a:t>, у тех пациентов, у которых это возможно</a:t>
            </a:r>
          </a:p>
          <a:p>
            <a:pPr algn="just"/>
            <a:endParaRPr lang="ru-RU" sz="2800" dirty="0"/>
          </a:p>
          <a:p>
            <a:pPr algn="just"/>
            <a:r>
              <a:rPr lang="ru-RU" sz="2800" dirty="0"/>
              <a:t>Для этого использовать все возможные опции для повышения  эффективности </a:t>
            </a:r>
            <a:r>
              <a:rPr lang="ru-RU" sz="2800" dirty="0" err="1"/>
              <a:t>литолитической</a:t>
            </a:r>
            <a:r>
              <a:rPr lang="ru-RU" sz="2800" dirty="0"/>
              <a:t>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2963533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Прямая со стрелкой 51"/>
          <p:cNvCxnSpPr/>
          <p:nvPr/>
        </p:nvCxnSpPr>
        <p:spPr>
          <a:xfrm flipH="1">
            <a:off x="3551314" y="4010663"/>
            <a:ext cx="516630" cy="43367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690" name="Заголовок 1"/>
          <p:cNvSpPr>
            <a:spLocks noGrp="1"/>
          </p:cNvSpPr>
          <p:nvPr>
            <p:ph type="title"/>
          </p:nvPr>
        </p:nvSpPr>
        <p:spPr>
          <a:xfrm>
            <a:off x="1062970" y="63675"/>
            <a:ext cx="7454178" cy="1047846"/>
          </a:xfrm>
        </p:spPr>
        <p:txBody>
          <a:bodyPr>
            <a:normAutofit fontScale="90000"/>
          </a:bodyPr>
          <a:lstStyle/>
          <a:p>
            <a:r>
              <a:rPr lang="ru-RU" altLang="ru-RU" b="1" dirty="0"/>
              <a:t>Возможные подходы </a:t>
            </a:r>
            <a:br>
              <a:rPr lang="ru-RU" altLang="ru-RU" b="1" dirty="0"/>
            </a:br>
            <a:r>
              <a:rPr lang="ru-RU" altLang="ru-RU" b="1" dirty="0"/>
              <a:t>к лечению ЖКБ*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1907704" y="1760357"/>
            <a:ext cx="5688632" cy="303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4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884" y="1219902"/>
            <a:ext cx="995576" cy="1080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84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38" y="1228288"/>
            <a:ext cx="1018016" cy="112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325" y="4000896"/>
            <a:ext cx="1216284" cy="1216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052228" y="1373340"/>
            <a:ext cx="5400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у 7-10% в год формируются конкременты</a:t>
            </a: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3275856" y="2311285"/>
            <a:ext cx="0" cy="1673548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842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37" y="5607829"/>
            <a:ext cx="601304" cy="67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1245446" y="5534133"/>
            <a:ext cx="4649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ПОСТХОЛЕЦИСТЭКТОМИЧЕСКИЙ СИНДРОМ</a:t>
            </a:r>
          </a:p>
          <a:p>
            <a:r>
              <a:rPr lang="ru-RU" b="1" dirty="0">
                <a:solidFill>
                  <a:srgbClr val="FF0000"/>
                </a:solidFill>
              </a:rPr>
              <a:t>На этом этапе у 40-50% больных 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требуется длительное лечение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1" y="6306933"/>
            <a:ext cx="7829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</a:t>
            </a:r>
            <a:r>
              <a:rPr lang="ru-RU" sz="1000" dirty="0"/>
              <a:t>В.Т. Ивашкин, И.В. </a:t>
            </a:r>
            <a:r>
              <a:rPr lang="ru-RU" sz="1000" dirty="0" err="1"/>
              <a:t>Маев</a:t>
            </a:r>
            <a:r>
              <a:rPr lang="ru-RU" sz="1000" dirty="0"/>
              <a:t>, Е.К. </a:t>
            </a:r>
            <a:r>
              <a:rPr lang="ru-RU" sz="1000" dirty="0" err="1"/>
              <a:t>Баранская</a:t>
            </a:r>
            <a:r>
              <a:rPr lang="ru-RU" sz="1000" dirty="0"/>
              <a:t>, А.В. Охлобыстин, Ю.О. </a:t>
            </a:r>
            <a:r>
              <a:rPr lang="ru-RU" sz="1000" dirty="0" err="1"/>
              <a:t>Шульпекова</a:t>
            </a:r>
            <a:r>
              <a:rPr lang="ru-RU" sz="1000" dirty="0"/>
              <a:t>, А.С. Трухманов, А.А. Шептулин, Т.Л. Лапина Рекомендации </a:t>
            </a:r>
            <a:br>
              <a:rPr lang="ru-RU" sz="1000" dirty="0"/>
            </a:br>
            <a:r>
              <a:rPr lang="ru-RU" sz="1000" dirty="0"/>
              <a:t>Российской гастроэнтерологической ассоциации по диагностике и лечению </a:t>
            </a:r>
            <a:r>
              <a:rPr lang="ru-RU" sz="1000" dirty="0" err="1"/>
              <a:t>жёлчнокаменной</a:t>
            </a:r>
            <a:r>
              <a:rPr lang="ru-RU" sz="1000" dirty="0"/>
              <a:t> болезни // РЖГГК, №3, 2016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1907704" y="1891367"/>
            <a:ext cx="55446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у 3-5 % в год развиваются осложнения</a:t>
            </a:r>
          </a:p>
        </p:txBody>
      </p:sp>
      <p:sp>
        <p:nvSpPr>
          <p:cNvPr id="114689" name="TextBox 114688"/>
          <p:cNvSpPr txBox="1"/>
          <p:nvPr/>
        </p:nvSpPr>
        <p:spPr>
          <a:xfrm>
            <a:off x="512676" y="2940754"/>
            <a:ext cx="2069976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Бессимптомное носительство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95886" y="4010663"/>
            <a:ext cx="1476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у 1-2 % в год развиваются осложнения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06978" y="2950068"/>
            <a:ext cx="2439144" cy="64633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/>
              <a:t>Наличие симптомов (желчная колика)</a:t>
            </a:r>
          </a:p>
        </p:txBody>
      </p:sp>
      <p:cxnSp>
        <p:nvCxnSpPr>
          <p:cNvPr id="46" name="Прямая со стрелкой 45"/>
          <p:cNvCxnSpPr>
            <a:stCxn id="40" idx="3"/>
            <a:endCxn id="21" idx="1"/>
          </p:cNvCxnSpPr>
          <p:nvPr/>
        </p:nvCxnSpPr>
        <p:spPr>
          <a:xfrm>
            <a:off x="1672050" y="4472328"/>
            <a:ext cx="574275" cy="13671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4718" name="Группа 114717"/>
          <p:cNvGrpSpPr/>
          <p:nvPr/>
        </p:nvGrpSpPr>
        <p:grpSpPr>
          <a:xfrm>
            <a:off x="1245446" y="2300813"/>
            <a:ext cx="7089226" cy="671179"/>
            <a:chOff x="1245446" y="2300813"/>
            <a:chExt cx="7089226" cy="671179"/>
          </a:xfrm>
        </p:grpSpPr>
        <p:grpSp>
          <p:nvGrpSpPr>
            <p:cNvPr id="19" name="Группа 18"/>
            <p:cNvGrpSpPr/>
            <p:nvPr/>
          </p:nvGrpSpPr>
          <p:grpSpPr>
            <a:xfrm>
              <a:off x="1245446" y="2300813"/>
              <a:ext cx="7089226" cy="355888"/>
              <a:chOff x="1245446" y="2300813"/>
              <a:chExt cx="7089226" cy="355888"/>
            </a:xfrm>
          </p:grpSpPr>
          <p:cxnSp>
            <p:nvCxnSpPr>
              <p:cNvPr id="11" name="Прямая соединительная линия 10"/>
              <p:cNvCxnSpPr>
                <a:stCxn id="188421" idx="2"/>
              </p:cNvCxnSpPr>
              <p:nvPr/>
            </p:nvCxnSpPr>
            <p:spPr>
              <a:xfrm>
                <a:off x="1245446" y="2353032"/>
                <a:ext cx="0" cy="30366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8334672" y="2300813"/>
                <a:ext cx="0" cy="3558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Прямая соединительная линия 13"/>
              <p:cNvCxnSpPr/>
              <p:nvPr/>
            </p:nvCxnSpPr>
            <p:spPr>
              <a:xfrm>
                <a:off x="1245446" y="2656701"/>
                <a:ext cx="7089226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1" name="Прямая соединительная линия 30"/>
            <p:cNvCxnSpPr/>
            <p:nvPr/>
          </p:nvCxnSpPr>
          <p:spPr>
            <a:xfrm>
              <a:off x="1547664" y="2656701"/>
              <a:ext cx="0" cy="24213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>
              <a:off x="6372200" y="2656701"/>
              <a:ext cx="0" cy="31529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Прямоугольник 50"/>
          <p:cNvSpPr/>
          <p:nvPr/>
        </p:nvSpPr>
        <p:spPr>
          <a:xfrm>
            <a:off x="3628614" y="3540973"/>
            <a:ext cx="2743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если есть прямые показания</a:t>
            </a:r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к </a:t>
            </a:r>
            <a:r>
              <a:rPr lang="ru-RU" b="1" dirty="0" err="1">
                <a:solidFill>
                  <a:srgbClr val="FF0000"/>
                </a:solidFill>
              </a:rPr>
              <a:t>холецистэктомии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55" name="Прямая со стрелкой 54"/>
          <p:cNvCxnSpPr/>
          <p:nvPr/>
        </p:nvCxnSpPr>
        <p:spPr>
          <a:xfrm>
            <a:off x="2972318" y="5237356"/>
            <a:ext cx="0" cy="296777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7231437" y="3967035"/>
            <a:ext cx="22473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66FF"/>
                </a:solidFill>
              </a:rPr>
              <a:t>Альтенатива</a:t>
            </a:r>
            <a:r>
              <a:rPr lang="ru-RU" b="1" dirty="0">
                <a:solidFill>
                  <a:srgbClr val="0066FF"/>
                </a:solidFill>
              </a:rPr>
              <a:t>: пероральный </a:t>
            </a:r>
            <a:r>
              <a:rPr lang="ru-RU" b="1" dirty="0" err="1">
                <a:solidFill>
                  <a:srgbClr val="0066FF"/>
                </a:solidFill>
              </a:rPr>
              <a:t>литолиз</a:t>
            </a:r>
            <a:r>
              <a:rPr lang="ru-RU" b="1" dirty="0">
                <a:solidFill>
                  <a:srgbClr val="0066FF"/>
                </a:solidFill>
              </a:rPr>
              <a:t> УДХК</a:t>
            </a:r>
          </a:p>
        </p:txBody>
      </p:sp>
      <p:cxnSp>
        <p:nvCxnSpPr>
          <p:cNvPr id="114702" name="Прямая со стрелкой 114701"/>
          <p:cNvCxnSpPr>
            <a:stCxn id="60" idx="2"/>
          </p:cNvCxnSpPr>
          <p:nvPr/>
        </p:nvCxnSpPr>
        <p:spPr>
          <a:xfrm>
            <a:off x="8355097" y="4890365"/>
            <a:ext cx="0" cy="47529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/>
          <p:cNvSpPr/>
          <p:nvPr/>
        </p:nvSpPr>
        <p:spPr>
          <a:xfrm>
            <a:off x="7190623" y="5413963"/>
            <a:ext cx="22473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66FF"/>
                </a:solidFill>
              </a:rPr>
              <a:t>Успех у 60-80%</a:t>
            </a:r>
          </a:p>
        </p:txBody>
      </p:sp>
      <p:pic>
        <p:nvPicPr>
          <p:cNvPr id="6146" name="Picture 2" descr="Картинки по запросу урсофальк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265" y="2710996"/>
            <a:ext cx="1516037" cy="1263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Прямая со стрелкой 65"/>
          <p:cNvCxnSpPr>
            <a:endCxn id="68" idx="3"/>
          </p:cNvCxnSpPr>
          <p:nvPr/>
        </p:nvCxnSpPr>
        <p:spPr>
          <a:xfrm flipH="1">
            <a:off x="7010554" y="4767499"/>
            <a:ext cx="441766" cy="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Прямоугольник 67"/>
          <p:cNvSpPr/>
          <p:nvPr/>
        </p:nvSpPr>
        <p:spPr>
          <a:xfrm>
            <a:off x="5733846" y="4444334"/>
            <a:ext cx="1276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рецидив у 5% в год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 flipH="1">
            <a:off x="3723840" y="4756773"/>
            <a:ext cx="1951498" cy="9777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716" name="Прямоугольник 114715"/>
          <p:cNvSpPr/>
          <p:nvPr/>
        </p:nvSpPr>
        <p:spPr>
          <a:xfrm>
            <a:off x="195886" y="3585290"/>
            <a:ext cx="2561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Возможно наблюдение</a:t>
            </a:r>
          </a:p>
        </p:txBody>
      </p:sp>
    </p:spTree>
    <p:extLst>
      <p:ext uri="{BB962C8B-B14F-4D97-AF65-F5344CB8AC3E}">
        <p14:creationId xmlns:p14="http://schemas.microsoft.com/office/powerpoint/2010/main" val="2416246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20" grpId="0"/>
      <p:bldP spid="114689" grpId="0" animBg="1"/>
      <p:bldP spid="40" grpId="0"/>
      <p:bldP spid="43" grpId="0" animBg="1"/>
      <p:bldP spid="51" grpId="0"/>
      <p:bldP spid="60" grpId="0"/>
      <p:bldP spid="64" grpId="0"/>
      <p:bldP spid="68" grpId="0"/>
      <p:bldP spid="1147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Заголовок 1"/>
          <p:cNvSpPr>
            <a:spLocks noGrp="1"/>
          </p:cNvSpPr>
          <p:nvPr>
            <p:ph type="title"/>
          </p:nvPr>
        </p:nvSpPr>
        <p:spPr>
          <a:xfrm>
            <a:off x="0" y="141883"/>
            <a:ext cx="9073008" cy="980728"/>
          </a:xfrm>
        </p:spPr>
        <p:txBody>
          <a:bodyPr>
            <a:noAutofit/>
          </a:bodyPr>
          <a:lstStyle/>
          <a:p>
            <a:r>
              <a:rPr lang="ru-RU" altLang="ru-RU" sz="3600" b="1" dirty="0"/>
              <a:t>Почему не  всегда растворяются камни?</a:t>
            </a:r>
          </a:p>
        </p:txBody>
      </p:sp>
      <p:sp>
        <p:nvSpPr>
          <p:cNvPr id="119811" name="Содержимое 2"/>
          <p:cNvSpPr>
            <a:spLocks noGrp="1"/>
          </p:cNvSpPr>
          <p:nvPr>
            <p:ph idx="1"/>
          </p:nvPr>
        </p:nvSpPr>
        <p:spPr>
          <a:xfrm>
            <a:off x="395536" y="1412776"/>
            <a:ext cx="8424936" cy="5040560"/>
          </a:xfrm>
        </p:spPr>
        <p:txBody>
          <a:bodyPr>
            <a:normAutofit/>
          </a:bodyPr>
          <a:lstStyle/>
          <a:p>
            <a:pPr algn="just"/>
            <a:r>
              <a:rPr lang="ru-RU" altLang="ru-RU" sz="2800" dirty="0"/>
              <a:t>Даже при выполнении всех условий для </a:t>
            </a:r>
            <a:r>
              <a:rPr lang="ru-RU" altLang="ru-RU" sz="2800" dirty="0" err="1"/>
              <a:t>литолиза</a:t>
            </a:r>
            <a:r>
              <a:rPr lang="ru-RU" altLang="ru-RU" sz="2800" dirty="0"/>
              <a:t>*:</a:t>
            </a:r>
          </a:p>
          <a:p>
            <a:pPr lvl="1" algn="just"/>
            <a:r>
              <a:rPr lang="ru-RU" altLang="ru-RU" sz="2000" dirty="0"/>
              <a:t>Успешный </a:t>
            </a:r>
            <a:r>
              <a:rPr lang="ru-RU" altLang="ru-RU" sz="2000" dirty="0" err="1"/>
              <a:t>литолиз</a:t>
            </a:r>
            <a:r>
              <a:rPr lang="ru-RU" altLang="ru-RU" sz="2000" dirty="0"/>
              <a:t> на стадии </a:t>
            </a:r>
            <a:r>
              <a:rPr lang="ru-RU" altLang="ru-RU" sz="2000" dirty="0" err="1"/>
              <a:t>билиарного</a:t>
            </a:r>
            <a:r>
              <a:rPr lang="ru-RU" altLang="ru-RU" sz="2000" dirty="0"/>
              <a:t> </a:t>
            </a:r>
            <a:r>
              <a:rPr lang="ru-RU" altLang="ru-RU" sz="2000" dirty="0" err="1"/>
              <a:t>сладжа</a:t>
            </a:r>
            <a:r>
              <a:rPr lang="ru-RU" altLang="ru-RU" sz="2000" dirty="0"/>
              <a:t> </a:t>
            </a:r>
            <a:r>
              <a:rPr lang="ru-RU" altLang="ru-RU" sz="2000" dirty="0">
                <a:solidFill>
                  <a:srgbClr val="0066FF"/>
                </a:solidFill>
              </a:rPr>
              <a:t>60-87,5%</a:t>
            </a:r>
          </a:p>
          <a:p>
            <a:pPr lvl="1" algn="just"/>
            <a:r>
              <a:rPr lang="ru-RU" altLang="ru-RU" sz="2000" dirty="0"/>
              <a:t>При ЖКБ – от 0% до </a:t>
            </a:r>
            <a:r>
              <a:rPr lang="ru-RU" altLang="ru-RU" sz="2000" dirty="0">
                <a:solidFill>
                  <a:srgbClr val="0066FF"/>
                </a:solidFill>
              </a:rPr>
              <a:t>70-80%</a:t>
            </a:r>
          </a:p>
          <a:p>
            <a:pPr lvl="1" algn="just"/>
            <a:endParaRPr lang="ru-RU" altLang="ru-RU" sz="2000" dirty="0">
              <a:solidFill>
                <a:srgbClr val="0066FF"/>
              </a:solidFill>
            </a:endParaRPr>
          </a:p>
          <a:p>
            <a:pPr algn="just"/>
            <a:r>
              <a:rPr lang="ru-RU" altLang="ru-RU" sz="2800" b="1" dirty="0">
                <a:solidFill>
                  <a:srgbClr val="FF0000"/>
                </a:solidFill>
              </a:rPr>
              <a:t>Причины неэффективного </a:t>
            </a:r>
            <a:r>
              <a:rPr lang="ru-RU" altLang="ru-RU" sz="2800" b="1" dirty="0" err="1">
                <a:solidFill>
                  <a:srgbClr val="FF0000"/>
                </a:solidFill>
              </a:rPr>
              <a:t>литолиза</a:t>
            </a:r>
            <a:r>
              <a:rPr lang="ru-RU" altLang="ru-RU" sz="2800" dirty="0">
                <a:solidFill>
                  <a:srgbClr val="FF0000"/>
                </a:solidFill>
              </a:rPr>
              <a:t>:</a:t>
            </a:r>
          </a:p>
          <a:p>
            <a:pPr lvl="1" algn="just"/>
            <a:r>
              <a:rPr lang="ru-RU" altLang="ru-RU" sz="2000" dirty="0"/>
              <a:t>Недостаточная длительность терапии</a:t>
            </a:r>
          </a:p>
          <a:p>
            <a:pPr lvl="1" algn="just"/>
            <a:r>
              <a:rPr lang="ru-RU" altLang="ru-RU" sz="2000" dirty="0"/>
              <a:t>Низкая доза УДХК</a:t>
            </a:r>
          </a:p>
          <a:p>
            <a:pPr lvl="1" algn="just"/>
            <a:r>
              <a:rPr lang="ru-RU" altLang="ru-RU" sz="2000" dirty="0"/>
              <a:t>Нарушение сократительной функции ЖП</a:t>
            </a:r>
          </a:p>
          <a:p>
            <a:pPr lvl="1" algn="just"/>
            <a:r>
              <a:rPr lang="ru-RU" altLang="ru-RU" sz="2000" dirty="0" err="1"/>
              <a:t>Кальцификация</a:t>
            </a:r>
            <a:r>
              <a:rPr lang="ru-RU" altLang="ru-RU" sz="2000" dirty="0"/>
              <a:t> конкрементов</a:t>
            </a:r>
          </a:p>
          <a:p>
            <a:pPr lvl="1" algn="just"/>
            <a:r>
              <a:rPr lang="ru-RU" altLang="ru-RU" sz="2000" dirty="0" err="1"/>
              <a:t>Нехолестериновые</a:t>
            </a:r>
            <a:r>
              <a:rPr lang="ru-RU" altLang="ru-RU" sz="2000" dirty="0"/>
              <a:t> камни</a:t>
            </a:r>
          </a:p>
          <a:p>
            <a:pPr lvl="1" algn="just"/>
            <a:r>
              <a:rPr lang="ru-RU" altLang="ru-RU" sz="2000" dirty="0"/>
              <a:t>Большие размеры камней</a:t>
            </a:r>
          </a:p>
          <a:p>
            <a:pPr lvl="1" algn="just"/>
            <a:r>
              <a:rPr lang="ru-RU" altLang="ru-RU" sz="2000" dirty="0"/>
              <a:t>Большое число конкрементов</a:t>
            </a:r>
          </a:p>
          <a:p>
            <a:pPr lvl="1" algn="just"/>
            <a:endParaRPr lang="ru-RU" altLang="ru-RU" dirty="0"/>
          </a:p>
          <a:p>
            <a:pPr marL="0" indent="0" algn="just">
              <a:buNone/>
            </a:pPr>
            <a:endParaRPr lang="ru-RU" altLang="ru-RU" sz="2800" dirty="0"/>
          </a:p>
        </p:txBody>
      </p:sp>
      <p:sp>
        <p:nvSpPr>
          <p:cNvPr id="119812" name="TextBox 3"/>
          <p:cNvSpPr txBox="1">
            <a:spLocks noChangeArrowheads="1"/>
          </p:cNvSpPr>
          <p:nvPr/>
        </p:nvSpPr>
        <p:spPr bwMode="auto">
          <a:xfrm>
            <a:off x="107504" y="6536377"/>
            <a:ext cx="395922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200" dirty="0"/>
              <a:t>* По А.А. Ильченко, 2004</a:t>
            </a:r>
          </a:p>
        </p:txBody>
      </p:sp>
    </p:spTree>
    <p:extLst>
      <p:ext uri="{BB962C8B-B14F-4D97-AF65-F5344CB8AC3E}">
        <p14:creationId xmlns:p14="http://schemas.microsoft.com/office/powerpoint/2010/main" val="37453810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Group 2"/>
          <p:cNvGraphicFramePr>
            <a:graphicFrameLocks noGrp="1"/>
          </p:cNvGraphicFramePr>
          <p:nvPr>
            <p:ph type="tbl" idx="1"/>
            <p:extLst/>
          </p:nvPr>
        </p:nvGraphicFramePr>
        <p:xfrm>
          <a:off x="179512" y="1412776"/>
          <a:ext cx="8748712" cy="515114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723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5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80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40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62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033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Тип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Состав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Типичная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локализация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Частота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встречаемости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Выявление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1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Холестериновые камни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≥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50% холестерина от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массы камня</a:t>
                      </a: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Желчный пузырь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80-90%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всех камней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Рентгено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</a:rPr>
                        <a:t>прозрачны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КТ </a:t>
                      </a: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&lt;100 HU</a:t>
                      </a:r>
                      <a:r>
                        <a:rPr kumimoji="0" 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</a:rPr>
                        <a:t> </a:t>
                      </a:r>
                    </a:p>
                  </a:txBody>
                  <a:tcPr marL="91441" marR="91441"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99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Коричневые пигментные камни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Билирубинат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кальция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Желчные протоки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В 10-20% случаев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после операций на </a:t>
                      </a: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билиарном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тракте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Рентгено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контрастны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29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Черные пигментные камни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Полимеры билирубина, дипирролен,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муцин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Желчный пузырь,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Реже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  <a:r>
                        <a:rPr kumimoji="0" lang="en-US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желчные протоки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10-20%, </a:t>
                      </a:r>
                      <a:endParaRPr kumimoji="0" lang="en-US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особенно в пожилом возрасте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err="1">
                          <a:ln>
                            <a:noFill/>
                          </a:ln>
                          <a:effectLst/>
                        </a:rPr>
                        <a:t>Рентгено</a:t>
                      </a: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контрастны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91441" marR="91441" marT="45723" marB="45723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179512" y="32970"/>
            <a:ext cx="885698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В 80-90% случаев встречаются </a:t>
            </a:r>
          </a:p>
          <a:p>
            <a:pPr algn="ctr">
              <a:defRPr/>
            </a:pPr>
            <a:r>
              <a:rPr lang="ru-RU" sz="3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холестериновые камни</a:t>
            </a:r>
          </a:p>
        </p:txBody>
      </p:sp>
    </p:spTree>
    <p:extLst>
      <p:ext uri="{BB962C8B-B14F-4D97-AF65-F5344CB8AC3E}">
        <p14:creationId xmlns:p14="http://schemas.microsoft.com/office/powerpoint/2010/main" val="29624004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Заголовок 1"/>
          <p:cNvSpPr>
            <a:spLocks noGrp="1"/>
          </p:cNvSpPr>
          <p:nvPr>
            <p:ph type="title"/>
          </p:nvPr>
        </p:nvSpPr>
        <p:spPr>
          <a:xfrm>
            <a:off x="179512" y="157327"/>
            <a:ext cx="8856984" cy="980728"/>
          </a:xfrm>
        </p:spPr>
        <p:txBody>
          <a:bodyPr>
            <a:noAutofit/>
          </a:bodyPr>
          <a:lstStyle/>
          <a:p>
            <a:r>
              <a:rPr lang="ru-RU" altLang="ru-RU" sz="2800" b="1" dirty="0"/>
              <a:t>Однако при необходимости возможно определение прогноза </a:t>
            </a:r>
            <a:r>
              <a:rPr lang="ru-RU" altLang="ru-RU" sz="2800" b="1" dirty="0" err="1"/>
              <a:t>литолиза</a:t>
            </a:r>
            <a:r>
              <a:rPr lang="ru-RU" altLang="ru-RU" sz="2800" b="1" dirty="0"/>
              <a:t> по данным КТ*</a:t>
            </a:r>
          </a:p>
        </p:txBody>
      </p:sp>
      <p:sp>
        <p:nvSpPr>
          <p:cNvPr id="120835" name="Содержимое 2"/>
          <p:cNvSpPr>
            <a:spLocks noGrp="1"/>
          </p:cNvSpPr>
          <p:nvPr>
            <p:ph idx="1"/>
          </p:nvPr>
        </p:nvSpPr>
        <p:spPr>
          <a:xfrm>
            <a:off x="112770" y="1408789"/>
            <a:ext cx="8568952" cy="4525963"/>
          </a:xfrm>
        </p:spPr>
        <p:txBody>
          <a:bodyPr>
            <a:normAutofit/>
          </a:bodyPr>
          <a:lstStyle/>
          <a:p>
            <a:pPr algn="just"/>
            <a:r>
              <a:rPr lang="ru-RU" altLang="ru-RU" sz="2200" dirty="0"/>
              <a:t>Компьютерная томография проекции желчного пузыря без контрастирования —для оценки плотности камней и желчи по шкале </a:t>
            </a:r>
            <a:r>
              <a:rPr lang="ru-RU" altLang="ru-RU" sz="2200" dirty="0" err="1"/>
              <a:t>Хаунсфилда</a:t>
            </a:r>
            <a:endParaRPr lang="ru-RU" altLang="ru-RU" sz="2200" dirty="0"/>
          </a:p>
          <a:p>
            <a:pPr algn="just"/>
            <a:endParaRPr lang="ru-RU" altLang="ru-RU" sz="2200" dirty="0"/>
          </a:p>
          <a:p>
            <a:pPr algn="just"/>
            <a:r>
              <a:rPr lang="ru-RU" altLang="ru-RU" sz="2200" dirty="0"/>
              <a:t>Выявление камней на КТ происходит при плотности выше +70 HU. До этого предела — определяется участок с повышением </a:t>
            </a:r>
            <a:r>
              <a:rPr lang="ru-RU" altLang="ru-RU" sz="2200" dirty="0" err="1"/>
              <a:t>эхоплотности</a:t>
            </a:r>
            <a:r>
              <a:rPr lang="ru-RU" altLang="ru-RU" sz="2200" dirty="0"/>
              <a:t> желчи</a:t>
            </a:r>
          </a:p>
          <a:p>
            <a:pPr algn="just"/>
            <a:endParaRPr lang="ru-RU" altLang="ru-RU" sz="2200" dirty="0"/>
          </a:p>
          <a:p>
            <a:pPr algn="just"/>
            <a:r>
              <a:rPr lang="ru-RU" altLang="ru-RU" sz="2200" dirty="0">
                <a:solidFill>
                  <a:srgbClr val="FF0000"/>
                </a:solidFill>
              </a:rPr>
              <a:t>Препарат </a:t>
            </a:r>
            <a:r>
              <a:rPr lang="ru-RU" altLang="ru-RU" sz="2200" dirty="0" err="1">
                <a:solidFill>
                  <a:srgbClr val="FF0000"/>
                </a:solidFill>
              </a:rPr>
              <a:t>Урсофальк</a:t>
            </a:r>
            <a:r>
              <a:rPr lang="ru-RU" altLang="ru-RU" sz="2200" b="1" dirty="0">
                <a:solidFill>
                  <a:srgbClr val="FF0000"/>
                </a:solidFill>
              </a:rPr>
              <a:t>® </a:t>
            </a:r>
            <a:r>
              <a:rPr lang="ru-RU" altLang="ru-RU" sz="2200" dirty="0">
                <a:solidFill>
                  <a:srgbClr val="FF0000"/>
                </a:solidFill>
              </a:rPr>
              <a:t>рекомендуется пациентам с плотностью камней, не превышающих +100 HU</a:t>
            </a:r>
          </a:p>
        </p:txBody>
      </p:sp>
      <p:sp>
        <p:nvSpPr>
          <p:cNvPr id="120836" name="TextBox 3"/>
          <p:cNvSpPr txBox="1">
            <a:spLocks noChangeArrowheads="1"/>
          </p:cNvSpPr>
          <p:nvPr/>
        </p:nvSpPr>
        <p:spPr bwMode="auto">
          <a:xfrm>
            <a:off x="0" y="6463186"/>
            <a:ext cx="374653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sz="1600" dirty="0"/>
              <a:t>* В. Г. Радченко и </a:t>
            </a:r>
            <a:r>
              <a:rPr lang="ru-RU" altLang="ru-RU" sz="1600" dirty="0" err="1"/>
              <a:t>соавт</a:t>
            </a:r>
            <a:r>
              <a:rPr lang="ru-RU" altLang="ru-RU" sz="1600" dirty="0"/>
              <a:t>. – СПб., 2010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324544" y="5326122"/>
            <a:ext cx="964907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В сомнительных случаях проведение КТ позволяет предотвратить ненужное</a:t>
            </a:r>
            <a:r>
              <a:rPr lang="en-US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 </a:t>
            </a:r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проведение </a:t>
            </a:r>
            <a:r>
              <a:rPr lang="ru-RU" sz="28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70C0"/>
                </a:solidFill>
              </a:rPr>
              <a:t>литолиза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7743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Заголовок 1"/>
          <p:cNvSpPr>
            <a:spLocks noGrp="1"/>
          </p:cNvSpPr>
          <p:nvPr>
            <p:ph type="title"/>
          </p:nvPr>
        </p:nvSpPr>
        <p:spPr>
          <a:xfrm>
            <a:off x="1078583" y="117699"/>
            <a:ext cx="7776864" cy="980728"/>
          </a:xfrm>
        </p:spPr>
        <p:txBody>
          <a:bodyPr>
            <a:normAutofit fontScale="90000"/>
          </a:bodyPr>
          <a:lstStyle/>
          <a:p>
            <a:r>
              <a:rPr lang="ru-RU" altLang="ru-RU" sz="4000" b="1" dirty="0"/>
              <a:t>Пример определения плотности конкремента по КТ</a:t>
            </a:r>
          </a:p>
        </p:txBody>
      </p:sp>
      <p:pic>
        <p:nvPicPr>
          <p:cNvPr id="12185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1122" y="2241662"/>
            <a:ext cx="7607300" cy="863600"/>
          </a:xfrm>
          <a:noFill/>
        </p:spPr>
      </p:pic>
      <p:sp>
        <p:nvSpPr>
          <p:cNvPr id="121860" name="TextBox 4"/>
          <p:cNvSpPr txBox="1">
            <a:spLocks noChangeArrowheads="1"/>
          </p:cNvSpPr>
          <p:nvPr/>
        </p:nvSpPr>
        <p:spPr bwMode="auto">
          <a:xfrm>
            <a:off x="991122" y="1461293"/>
            <a:ext cx="79517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ru-RU" altLang="ru-RU" b="1" i="1" dirty="0"/>
              <a:t>Плотность содержимого желчного пузыря по шкале </a:t>
            </a:r>
            <a:r>
              <a:rPr lang="ru-RU" altLang="ru-RU" b="1" i="1" dirty="0" err="1"/>
              <a:t>Хаунсфилда</a:t>
            </a:r>
            <a:endParaRPr lang="ru-RU" altLang="ru-RU" b="1" i="1" dirty="0"/>
          </a:p>
          <a:p>
            <a:pPr eaLnBrk="1" hangingPunct="1"/>
            <a:r>
              <a:rPr lang="ru-RU" altLang="ru-RU" b="1" i="1" dirty="0"/>
              <a:t>по данным компьютерной томографии у больных с ЖКБ</a:t>
            </a:r>
            <a:endParaRPr lang="ru-RU" altLang="ru-RU" dirty="0"/>
          </a:p>
        </p:txBody>
      </p:sp>
      <p:pic>
        <p:nvPicPr>
          <p:cNvPr id="12186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84538"/>
            <a:ext cx="23050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2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284538"/>
            <a:ext cx="26638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1863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284538"/>
            <a:ext cx="2414588" cy="190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1864" name="TextBox 9"/>
          <p:cNvSpPr txBox="1">
            <a:spLocks noChangeArrowheads="1"/>
          </p:cNvSpPr>
          <p:nvPr/>
        </p:nvSpPr>
        <p:spPr bwMode="auto">
          <a:xfrm>
            <a:off x="0" y="5229225"/>
            <a:ext cx="27717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i="1" dirty="0" err="1"/>
              <a:t>Рентгенонеконтрастный</a:t>
            </a:r>
            <a:r>
              <a:rPr lang="ru-RU" altLang="ru-RU" sz="1600" i="1" dirty="0"/>
              <a:t> конкремент</a:t>
            </a:r>
          </a:p>
          <a:p>
            <a:pPr algn="ctr" eaLnBrk="1" hangingPunct="1"/>
            <a:r>
              <a:rPr lang="ru-RU" altLang="ru-RU" sz="1600" i="1" dirty="0"/>
              <a:t>плотность желчи +12 HU, </a:t>
            </a:r>
            <a:r>
              <a:rPr lang="ru-RU" altLang="ru-RU" sz="1600" i="1" dirty="0">
                <a:solidFill>
                  <a:srgbClr val="0070C0"/>
                </a:solidFill>
              </a:rPr>
              <a:t>плотность камня +57 HU</a:t>
            </a:r>
            <a:endParaRPr lang="ru-RU" altLang="ru-RU" sz="1600" dirty="0">
              <a:solidFill>
                <a:srgbClr val="0070C0"/>
              </a:solidFill>
            </a:endParaRPr>
          </a:p>
        </p:txBody>
      </p:sp>
      <p:sp>
        <p:nvSpPr>
          <p:cNvPr id="121865" name="TextBox 10"/>
          <p:cNvSpPr txBox="1">
            <a:spLocks noChangeArrowheads="1"/>
          </p:cNvSpPr>
          <p:nvPr/>
        </p:nvSpPr>
        <p:spPr bwMode="auto">
          <a:xfrm>
            <a:off x="5867400" y="5157788"/>
            <a:ext cx="3276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i="1"/>
              <a:t>Рентгеноконтрастные конкременты </a:t>
            </a:r>
            <a:br>
              <a:rPr lang="ru-RU" altLang="ru-RU" sz="1600" i="1"/>
            </a:br>
            <a:r>
              <a:rPr lang="ru-RU" altLang="ru-RU" sz="1600" i="1"/>
              <a:t>плотность желчи +12 HU, </a:t>
            </a:r>
            <a:r>
              <a:rPr lang="ru-RU" altLang="ru-RU" sz="1600" i="1">
                <a:solidFill>
                  <a:srgbClr val="FF0000"/>
                </a:solidFill>
              </a:rPr>
              <a:t>плотность камней до +404 HU</a:t>
            </a:r>
            <a:endParaRPr lang="ru-RU" altLang="ru-RU" sz="1600">
              <a:solidFill>
                <a:srgbClr val="FF0000"/>
              </a:solidFill>
            </a:endParaRPr>
          </a:p>
        </p:txBody>
      </p:sp>
      <p:sp>
        <p:nvSpPr>
          <p:cNvPr id="121866" name="TextBox 11"/>
          <p:cNvSpPr txBox="1">
            <a:spLocks noChangeArrowheads="1"/>
          </p:cNvSpPr>
          <p:nvPr/>
        </p:nvSpPr>
        <p:spPr bwMode="auto">
          <a:xfrm>
            <a:off x="2987675" y="5229225"/>
            <a:ext cx="29876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ru-RU" altLang="ru-RU" sz="1600" i="1" dirty="0"/>
              <a:t>Слабо </a:t>
            </a:r>
            <a:r>
              <a:rPr lang="ru-RU" altLang="ru-RU" sz="1600" i="1" dirty="0" err="1"/>
              <a:t>рентгеноконтрастные</a:t>
            </a:r>
            <a:r>
              <a:rPr lang="ru-RU" altLang="ru-RU" sz="1600" i="1" dirty="0"/>
              <a:t> камни </a:t>
            </a:r>
            <a:br>
              <a:rPr lang="ru-RU" altLang="ru-RU" sz="1600" i="1" dirty="0"/>
            </a:br>
            <a:r>
              <a:rPr lang="ru-RU" altLang="ru-RU" sz="1600" i="1" dirty="0"/>
              <a:t>плотность желчи +2 HU, </a:t>
            </a:r>
            <a:r>
              <a:rPr lang="ru-RU" altLang="ru-RU" sz="1600" i="1" dirty="0">
                <a:solidFill>
                  <a:srgbClr val="0070C0"/>
                </a:solidFill>
              </a:rPr>
              <a:t>плотность камня +90 HU по периферии</a:t>
            </a:r>
            <a:endParaRPr lang="ru-RU" altLang="ru-RU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453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9936" y="116632"/>
            <a:ext cx="7776864" cy="980728"/>
          </a:xfrm>
        </p:spPr>
        <p:txBody>
          <a:bodyPr>
            <a:noAutofit/>
          </a:bodyPr>
          <a:lstStyle/>
          <a:p>
            <a:r>
              <a:rPr lang="ru-RU" sz="3600" b="1" dirty="0"/>
              <a:t>Определение сократительной функции желчного пузыря (СФЖП)*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sz="2400" dirty="0"/>
              <a:t>Для оценки СФЖП проводят </a:t>
            </a:r>
            <a:r>
              <a:rPr lang="ru-RU" sz="2400" dirty="0" err="1"/>
              <a:t>холецистокинетические</a:t>
            </a:r>
            <a:r>
              <a:rPr lang="ru-RU" sz="2400" dirty="0"/>
              <a:t> пробы -желчегонные завтраки. В качестве желчегонного завтрака применяют 20,0 г сорбита со 100 мл воды или внутривенное введение </a:t>
            </a:r>
            <a:r>
              <a:rPr lang="ru-RU" sz="2400" dirty="0" err="1"/>
              <a:t>холецистокинина</a:t>
            </a:r>
            <a:r>
              <a:rPr lang="ru-RU" sz="2400" dirty="0"/>
              <a:t> в дозе 20 мг/кг массы тела 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На практике для оценки СФЖП также  используют бутерброд с хлебом и 10 г сливочного масла или 200 мл 10% сливок, 2 яичных желтка или 50 мл растительного масла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По данным УЗИ  принято считать СФЖП  нормальной, если объем пузыря к 30-40 минутам уменьшается на 1/3-1/2 от первоначального, а коэффициент опорожнения составляет 30-70% (по некоторым данным 50% и более)</a:t>
            </a:r>
          </a:p>
          <a:p>
            <a:pPr algn="just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392617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/>
              <a:t>Пример измерения СФЖП*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/>
              <a:t>До стимуляции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/>
              <a:t>через 40 мин  - КО 57%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6314386"/>
            <a:ext cx="2032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по А.А. Ильченко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50"/>
          <a:stretch/>
        </p:blipFill>
        <p:spPr bwMode="auto">
          <a:xfrm>
            <a:off x="395536" y="2708920"/>
            <a:ext cx="3816424" cy="247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02" b="35876"/>
          <a:stretch/>
        </p:blipFill>
        <p:spPr bwMode="auto">
          <a:xfrm>
            <a:off x="4427984" y="2780928"/>
            <a:ext cx="4126092" cy="237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907704" y="5452730"/>
            <a:ext cx="5732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Нормальная СФЖП, несмотря на наличие конкрементов</a:t>
            </a:r>
          </a:p>
        </p:txBody>
      </p:sp>
    </p:spTree>
    <p:extLst>
      <p:ext uri="{BB962C8B-B14F-4D97-AF65-F5344CB8AC3E}">
        <p14:creationId xmlns:p14="http://schemas.microsoft.com/office/powerpoint/2010/main" val="34175012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2008"/>
            <a:ext cx="8712968" cy="980728"/>
          </a:xfrm>
        </p:spPr>
        <p:txBody>
          <a:bodyPr>
            <a:noAutofit/>
          </a:bodyPr>
          <a:lstStyle/>
          <a:p>
            <a:r>
              <a:rPr lang="ru-RU" sz="3600" b="1" dirty="0"/>
              <a:t>Сократительная функция </a:t>
            </a:r>
            <a:br>
              <a:rPr lang="en-US" sz="3600" b="1" dirty="0"/>
            </a:br>
            <a:r>
              <a:rPr lang="ru-RU" sz="3600" b="1" dirty="0"/>
              <a:t>желчного пузыря при ЖКБ*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23528" y="1504678"/>
            <a:ext cx="8533456" cy="45259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сниженная СФЖП является одним из факторов, способствующих формированию желчных камней</a:t>
            </a:r>
          </a:p>
          <a:p>
            <a:pPr algn="just"/>
            <a:r>
              <a:rPr lang="ru-RU" dirty="0"/>
              <a:t>у больных  с  холестериновыми желчными конкрементами отмечается увеличенный объем пузыря натощак, низкий коэффициент опорожнения после пищевой нагрузки</a:t>
            </a:r>
          </a:p>
          <a:p>
            <a:pPr algn="just"/>
            <a:r>
              <a:rPr lang="ru-RU" dirty="0"/>
              <a:t>эти показатели не зависят от того имеют пациенты маленькие или большие камни или только литогенную желчь</a:t>
            </a:r>
          </a:p>
          <a:p>
            <a:pPr algn="just"/>
            <a:r>
              <a:rPr lang="ru-RU" dirty="0"/>
              <a:t>гипокинезия желчного пузыря развивается уже на начальной стадии формирования холестериновых  желчных камней, хотя и не сопровождается еще  увеличением объема желчного  пузыря натощак</a:t>
            </a:r>
          </a:p>
          <a:p>
            <a:pPr algn="just"/>
            <a:r>
              <a:rPr lang="ru-RU" dirty="0"/>
              <a:t>относительным противопоказанием к проведению перорального </a:t>
            </a:r>
            <a:r>
              <a:rPr lang="ru-RU" dirty="0" err="1"/>
              <a:t>литолиза</a:t>
            </a:r>
            <a:r>
              <a:rPr lang="ru-RU" dirty="0"/>
              <a:t> можно считать </a:t>
            </a:r>
            <a:r>
              <a:rPr lang="ru-RU" b="1" dirty="0">
                <a:solidFill>
                  <a:srgbClr val="FF0000"/>
                </a:solidFill>
              </a:rPr>
              <a:t>снижение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СФЖП менее 30%</a:t>
            </a:r>
          </a:p>
          <a:p>
            <a:pPr algn="just"/>
            <a:r>
              <a:rPr lang="ru-RU" dirty="0">
                <a:solidFill>
                  <a:srgbClr val="FF0000"/>
                </a:solidFill>
              </a:rPr>
              <a:t>абсолютным противопоказанием является  </a:t>
            </a:r>
            <a:r>
              <a:rPr lang="ru-RU" b="1" dirty="0">
                <a:solidFill>
                  <a:srgbClr val="FF0000"/>
                </a:solidFill>
              </a:rPr>
              <a:t>снижение</a:t>
            </a:r>
            <a:r>
              <a:rPr lang="ru-RU" dirty="0"/>
              <a:t> </a:t>
            </a:r>
            <a:r>
              <a:rPr lang="ru-RU" b="1" dirty="0">
                <a:solidFill>
                  <a:srgbClr val="FF0000"/>
                </a:solidFill>
              </a:rPr>
              <a:t>СФЖП менее 5% -</a:t>
            </a:r>
            <a:r>
              <a:rPr lang="ru-RU" dirty="0"/>
              <a:t> фактически утеря сократительной функции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6297917"/>
            <a:ext cx="2032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по А.А. Ильченко</a:t>
            </a:r>
          </a:p>
        </p:txBody>
      </p:sp>
    </p:spTree>
    <p:extLst>
      <p:ext uri="{BB962C8B-B14F-4D97-AF65-F5344CB8AC3E}">
        <p14:creationId xmlns:p14="http://schemas.microsoft.com/office/powerpoint/2010/main" val="39038164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Заголовок 1"/>
          <p:cNvSpPr>
            <a:spLocks noGrp="1"/>
          </p:cNvSpPr>
          <p:nvPr>
            <p:ph type="title"/>
          </p:nvPr>
        </p:nvSpPr>
        <p:spPr>
          <a:xfrm>
            <a:off x="1187624" y="18661"/>
            <a:ext cx="750952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/>
              <a:t>Алгоритм действия врача при выявлении симптоматической ЖКБ*</a:t>
            </a:r>
          </a:p>
        </p:txBody>
      </p:sp>
      <p:pic>
        <p:nvPicPr>
          <p:cNvPr id="11267" name="Picture 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8"/>
          <a:stretch/>
        </p:blipFill>
        <p:spPr bwMode="auto">
          <a:xfrm>
            <a:off x="0" y="1116586"/>
            <a:ext cx="7056784" cy="5222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6695810" y="1628800"/>
            <a:ext cx="2556710" cy="3816424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/>
              <a:t>Динамика </a:t>
            </a:r>
            <a:r>
              <a:rPr lang="ru-RU" b="1" dirty="0" err="1"/>
              <a:t>литолиза</a:t>
            </a:r>
            <a:endParaRPr lang="ru-RU" b="1" dirty="0"/>
          </a:p>
          <a:p>
            <a:pPr marL="0" indent="0">
              <a:buNone/>
            </a:pPr>
            <a:endParaRPr lang="ru-RU" sz="2000" dirty="0"/>
          </a:p>
          <a:p>
            <a:r>
              <a:rPr lang="ru-RU" sz="2000" dirty="0"/>
              <a:t>Уменьшение размеров конкрементов в течение 3 месяцев наблюдается у </a:t>
            </a:r>
            <a:r>
              <a:rPr lang="ru-RU" sz="2000" b="1" dirty="0"/>
              <a:t>85% </a:t>
            </a:r>
            <a:r>
              <a:rPr lang="ru-RU" sz="2000" dirty="0"/>
              <a:t>пациентов</a:t>
            </a:r>
          </a:p>
          <a:p>
            <a:endParaRPr lang="ru-RU" sz="2000" dirty="0"/>
          </a:p>
          <a:p>
            <a:r>
              <a:rPr lang="ru-RU" sz="2000" dirty="0"/>
              <a:t>Скорость растворения составляет в среднем 2,86 мм за 3 месяца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7667" y="6293787"/>
            <a:ext cx="8892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* </a:t>
            </a:r>
            <a:r>
              <a:rPr lang="ru-RU" sz="1200" dirty="0"/>
              <a:t>Т. Э. Скворцова, С. И. </a:t>
            </a:r>
            <a:r>
              <a:rPr lang="ru-RU" sz="1200" dirty="0" err="1"/>
              <a:t>Ситкин</a:t>
            </a:r>
            <a:r>
              <a:rPr lang="ru-RU" sz="1200" dirty="0"/>
              <a:t>, В. Г. Радченко, П. В. Селиверстов, Е. И. Ткаченко Желчнокаменная болезнь. </a:t>
            </a:r>
            <a:br>
              <a:rPr lang="ru-RU" sz="1200" dirty="0"/>
            </a:br>
            <a:r>
              <a:rPr lang="ru-RU" sz="1200" dirty="0"/>
              <a:t>Современные подходы к диагностике, лечению и профилактике. – Москва, 2013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5A7B2C3-0E32-5342-B7FC-0344CBDE49CD}"/>
              </a:ext>
            </a:extLst>
          </p:cNvPr>
          <p:cNvSpPr/>
          <p:nvPr/>
        </p:nvSpPr>
        <p:spPr>
          <a:xfrm>
            <a:off x="97392" y="1161660"/>
            <a:ext cx="6706855" cy="255537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2441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3568" y="110745"/>
            <a:ext cx="8208912" cy="980728"/>
          </a:xfrm>
        </p:spPr>
        <p:txBody>
          <a:bodyPr>
            <a:noAutofit/>
          </a:bodyPr>
          <a:lstStyle/>
          <a:p>
            <a:r>
              <a:rPr lang="ru-RU" sz="2800" b="1" dirty="0"/>
              <a:t>Может ли отмечаться увеличение диаметра конкремента на фоне </a:t>
            </a:r>
            <a:r>
              <a:rPr lang="ru-RU" sz="2800" b="1" dirty="0" err="1"/>
              <a:t>литолиза</a:t>
            </a:r>
            <a:r>
              <a:rPr lang="ru-RU" sz="2800" b="1" dirty="0"/>
              <a:t> УДХК?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74273" y="1448588"/>
            <a:ext cx="6840760" cy="3917032"/>
          </a:xfrm>
        </p:spPr>
        <p:txBody>
          <a:bodyPr>
            <a:noAutofit/>
          </a:bodyPr>
          <a:lstStyle/>
          <a:p>
            <a:pPr algn="just"/>
            <a:r>
              <a:rPr lang="ru-RU" sz="2400" dirty="0"/>
              <a:t>В течение первых месяцев лечения при контроле УЗИ может отмечаться увеличение диаметра конкрементов, при этом может визуально уменьшаться их плотность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Это свидетельствует о «разрыхлении» камней на фоне терапии УДХК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В связи с этим феноменом рекомендуется проведение контрольного УЗИ тем же специалистом по диагностике</a:t>
            </a:r>
          </a:p>
        </p:txBody>
      </p:sp>
      <p:sp>
        <p:nvSpPr>
          <p:cNvPr id="6" name="Овал 5"/>
          <p:cNvSpPr/>
          <p:nvPr/>
        </p:nvSpPr>
        <p:spPr>
          <a:xfrm>
            <a:off x="7668344" y="1883679"/>
            <a:ext cx="504056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561488" y="2996952"/>
            <a:ext cx="717767" cy="82030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561488" y="4749081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8298413" y="4749081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313326" y="4365104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046387" y="4365104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8027229" y="5005169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/>
          <p:cNvSpPr/>
          <p:nvPr/>
        </p:nvSpPr>
        <p:spPr>
          <a:xfrm>
            <a:off x="7313326" y="5113181"/>
            <a:ext cx="252026" cy="21602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7920372" y="2564904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7920372" y="3933056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16319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568952" cy="1008112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Размер конкрементов оказывает серьезное влияние на прогноз </a:t>
            </a:r>
            <a:r>
              <a:rPr lang="ru-RU" sz="3200" b="1" dirty="0" err="1"/>
              <a:t>литолиза</a:t>
            </a:r>
            <a:endParaRPr lang="ru-RU" sz="3200" b="1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07504" y="1476546"/>
            <a:ext cx="4258816" cy="413732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/>
              <a:t>Конкременты менее 5 мм растворяются в 79% случаев в течение 6 </a:t>
            </a:r>
            <a:r>
              <a:rPr lang="ru-RU" sz="2000" dirty="0" err="1"/>
              <a:t>мес</a:t>
            </a:r>
            <a:endParaRPr lang="ru-RU" sz="2000" dirty="0"/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При размере конкрементов более 1 см эффективность падает на треть</a:t>
            </a:r>
          </a:p>
          <a:p>
            <a:pPr algn="just"/>
            <a:endParaRPr lang="ru-RU" sz="2000" dirty="0"/>
          </a:p>
          <a:p>
            <a:pPr algn="just"/>
            <a:r>
              <a:rPr lang="ru-RU" sz="2000" dirty="0"/>
              <a:t>Конкременты более 15-20 мм не растворяются или процесс </a:t>
            </a:r>
            <a:r>
              <a:rPr lang="ru-RU" sz="2000" dirty="0" err="1"/>
              <a:t>литолиза</a:t>
            </a:r>
            <a:r>
              <a:rPr lang="ru-RU" sz="2000" dirty="0"/>
              <a:t> очень замедляется из-за снижения отношения поверхность/объем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9390968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4636" y="6126163"/>
            <a:ext cx="389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Barbara et al., 1983 </a:t>
            </a:r>
          </a:p>
          <a:p>
            <a:r>
              <a:rPr lang="ru-RU" dirty="0"/>
              <a:t>   </a:t>
            </a:r>
            <a:r>
              <a:rPr lang="en-US" dirty="0"/>
              <a:t>Dowling et al., 1983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94849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7" name="Содержимое 3"/>
          <p:cNvSpPr>
            <a:spLocks noGrp="1"/>
          </p:cNvSpPr>
          <p:nvPr>
            <p:ph sz="half" idx="1"/>
          </p:nvPr>
        </p:nvSpPr>
        <p:spPr>
          <a:xfrm>
            <a:off x="259904" y="1534166"/>
            <a:ext cx="4038600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2000" dirty="0"/>
              <a:t>В первой половине дня усиленная перистальтика ЖКТ, поэтому возможна частичная потеря  принятой дозы УДХК</a:t>
            </a:r>
          </a:p>
          <a:p>
            <a:pPr algn="just"/>
            <a:endParaRPr lang="ru-RU" altLang="ru-RU" sz="2000" dirty="0"/>
          </a:p>
          <a:p>
            <a:pPr algn="just"/>
            <a:r>
              <a:rPr lang="ru-RU" altLang="ru-RU" sz="2000" dirty="0"/>
              <a:t>Ночью происходит основной синтез холестерина (80% происходит в печени)</a:t>
            </a:r>
          </a:p>
          <a:p>
            <a:pPr algn="just"/>
            <a:endParaRPr lang="ru-RU" altLang="ru-RU" sz="2000" dirty="0"/>
          </a:p>
          <a:p>
            <a:pPr algn="just"/>
            <a:r>
              <a:rPr lang="ru-RU" altLang="ru-RU" sz="2000" dirty="0"/>
              <a:t>Физиологический пик насыщения желчи холестерином соответствует ночному времени, и действие УДХК может быть более эффективным</a:t>
            </a:r>
          </a:p>
          <a:p>
            <a:pPr algn="just">
              <a:buFont typeface="Arial" pitchFamily="34" charset="0"/>
              <a:buNone/>
            </a:pPr>
            <a:endParaRPr lang="ru-RU" altLang="ru-RU" sz="2000" dirty="0"/>
          </a:p>
          <a:p>
            <a:pPr algn="just">
              <a:buFont typeface="Arial" pitchFamily="34" charset="0"/>
              <a:buNone/>
            </a:pPr>
            <a:endParaRPr lang="ru-RU" altLang="ru-RU" sz="2000" dirty="0"/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41410298"/>
              </p:ext>
            </p:extLst>
          </p:nvPr>
        </p:nvGraphicFramePr>
        <p:xfrm>
          <a:off x="4648200" y="2420888"/>
          <a:ext cx="4038600" cy="3705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283968" y="1556792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66FF"/>
                </a:solidFill>
              </a:rPr>
              <a:t>Однократный прием </a:t>
            </a:r>
            <a:r>
              <a:rPr lang="ru-RU" b="1" dirty="0" err="1">
                <a:solidFill>
                  <a:srgbClr val="0066FF"/>
                </a:solidFill>
              </a:rPr>
              <a:t>Урсофалька</a:t>
            </a:r>
            <a:r>
              <a:rPr lang="ru-RU" b="1" dirty="0">
                <a:solidFill>
                  <a:srgbClr val="0066FF"/>
                </a:solidFill>
              </a:rPr>
              <a:t> на ночь повышает в дозе 12 мг/кг эффективность </a:t>
            </a:r>
            <a:r>
              <a:rPr lang="ru-RU" b="1" dirty="0" err="1">
                <a:solidFill>
                  <a:srgbClr val="0066FF"/>
                </a:solidFill>
              </a:rPr>
              <a:t>литолиза</a:t>
            </a:r>
            <a:r>
              <a:rPr lang="ru-RU" b="1" dirty="0">
                <a:solidFill>
                  <a:srgbClr val="0066FF"/>
                </a:solidFill>
              </a:rPr>
              <a:t> через 6 мес.*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9512" y="6312269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 </a:t>
            </a:r>
            <a:r>
              <a:rPr lang="en-US" dirty="0" err="1"/>
              <a:t>Galatola</a:t>
            </a:r>
            <a:r>
              <a:rPr lang="en-US" dirty="0"/>
              <a:t> et al., 1992</a:t>
            </a:r>
            <a:endParaRPr lang="ru-RU" dirty="0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23E6B40-B312-D04C-B96B-576BF9BC6A61}"/>
              </a:ext>
            </a:extLst>
          </p:cNvPr>
          <p:cNvSpPr txBox="1">
            <a:spLocks/>
          </p:cNvSpPr>
          <p:nvPr/>
        </p:nvSpPr>
        <p:spPr>
          <a:xfrm>
            <a:off x="179512" y="116632"/>
            <a:ext cx="8537140" cy="9744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900" b="1" dirty="0"/>
              <a:t> </a:t>
            </a:r>
            <a:r>
              <a:rPr lang="ru-RU" altLang="ru-RU" sz="2800" b="1" dirty="0"/>
              <a:t>Режим приема для </a:t>
            </a:r>
            <a:r>
              <a:rPr lang="ru-RU" altLang="ru-RU" sz="2800" b="1" dirty="0" err="1"/>
              <a:t>литолиза</a:t>
            </a:r>
            <a:r>
              <a:rPr lang="ru-RU" altLang="ru-RU" sz="2800" b="1" dirty="0"/>
              <a:t> и профилактики ЖКБ </a:t>
            </a:r>
            <a:br>
              <a:rPr lang="ru-RU" altLang="ru-RU" sz="2800" b="1" dirty="0"/>
            </a:br>
            <a:r>
              <a:rPr lang="ru-RU" altLang="ru-RU" sz="2800" b="1" dirty="0" err="1"/>
              <a:t>Урсофальк</a:t>
            </a:r>
            <a:r>
              <a:rPr lang="ru-RU" altLang="ru-RU" sz="2800" b="1" dirty="0"/>
              <a:t> необходимо назначать на ночь</a:t>
            </a:r>
          </a:p>
        </p:txBody>
      </p:sp>
    </p:spTree>
    <p:extLst>
      <p:ext uri="{BB962C8B-B14F-4D97-AF65-F5344CB8AC3E}">
        <p14:creationId xmlns:p14="http://schemas.microsoft.com/office/powerpoint/2010/main" val="22344883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02BBA80-0C30-0F40-9FE0-D1324FECC0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278" b="9085"/>
          <a:stretch/>
        </p:blipFill>
        <p:spPr>
          <a:xfrm>
            <a:off x="816023" y="1639708"/>
            <a:ext cx="7664688" cy="452559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934798-6E56-E247-B182-FB9CF1B1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116632"/>
            <a:ext cx="8208912" cy="980728"/>
          </a:xfrm>
        </p:spPr>
        <p:txBody>
          <a:bodyPr>
            <a:noAutofit/>
          </a:bodyPr>
          <a:lstStyle/>
          <a:p>
            <a:r>
              <a:rPr lang="ru-RU" sz="3200" b="1" dirty="0" err="1"/>
              <a:t>Литолитическая</a:t>
            </a:r>
            <a:r>
              <a:rPr lang="ru-RU" sz="3200" b="1" dirty="0"/>
              <a:t> терапия часто требует длительного применения</a:t>
            </a:r>
            <a:r>
              <a:rPr lang="en-US" sz="3200" b="1" dirty="0"/>
              <a:t>*</a:t>
            </a:r>
            <a:endParaRPr lang="ru-RU" sz="32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34F9F3-EF0D-D140-BB1B-55BCD5C50EBB}"/>
              </a:ext>
            </a:extLst>
          </p:cNvPr>
          <p:cNvSpPr txBox="1"/>
          <p:nvPr/>
        </p:nvSpPr>
        <p:spPr>
          <a:xfrm>
            <a:off x="311351" y="1334870"/>
            <a:ext cx="8742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264BE6"/>
                </a:solidFill>
              </a:rPr>
              <a:t>Растворение всех конкрементов мототерапией УДХК (</a:t>
            </a:r>
            <a:r>
              <a:rPr lang="ru-RU" sz="2400" dirty="0" err="1">
                <a:solidFill>
                  <a:srgbClr val="264BE6"/>
                </a:solidFill>
              </a:rPr>
              <a:t>Урсофальк</a:t>
            </a:r>
            <a:r>
              <a:rPr lang="ru-RU" sz="2400" dirty="0">
                <a:solidFill>
                  <a:srgbClr val="264BE6"/>
                </a:solidFill>
              </a:rPr>
              <a:t>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A396A73-6C48-BB46-BE24-6A0849EC41BC}"/>
              </a:ext>
            </a:extLst>
          </p:cNvPr>
          <p:cNvSpPr/>
          <p:nvPr/>
        </p:nvSpPr>
        <p:spPr>
          <a:xfrm>
            <a:off x="107504" y="6402814"/>
            <a:ext cx="75628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sz="1600" dirty="0"/>
              <a:t>*S. </a:t>
            </a:r>
            <a:r>
              <a:rPr lang="en" sz="1600" dirty="0" err="1"/>
              <a:t>Tazuma</a:t>
            </a:r>
            <a:r>
              <a:rPr lang="en" sz="1600" dirty="0"/>
              <a:t>,  H. </a:t>
            </a:r>
            <a:r>
              <a:rPr lang="en" sz="1600" dirty="0" err="1"/>
              <a:t>Takikawa</a:t>
            </a:r>
            <a:r>
              <a:rPr lang="en" sz="1600" dirty="0"/>
              <a:t>. Bile Acids in</a:t>
            </a:r>
            <a:r>
              <a:rPr lang="ru-RU" sz="1600" dirty="0"/>
              <a:t> </a:t>
            </a:r>
            <a:r>
              <a:rPr lang="en" sz="1600" dirty="0"/>
              <a:t>Gastroenterology. Springer, 2017</a:t>
            </a:r>
            <a:endParaRPr lang="en" sz="16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325390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22" y="6128158"/>
            <a:ext cx="87724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</a:t>
            </a:r>
            <a:r>
              <a:rPr lang="ru-RU" sz="1200" dirty="0"/>
              <a:t>Селезнева Э. Я., </a:t>
            </a:r>
            <a:r>
              <a:rPr lang="ru-RU" sz="1200" dirty="0" err="1"/>
              <a:t>Мечетина</a:t>
            </a:r>
            <a:r>
              <a:rPr lang="ru-RU" sz="1200" dirty="0"/>
              <a:t> Т. А., Орлова Ю. Н., </a:t>
            </a:r>
            <a:r>
              <a:rPr lang="ru-RU" sz="1200" dirty="0" err="1"/>
              <a:t>Коричева</a:t>
            </a:r>
            <a:r>
              <a:rPr lang="ru-RU" sz="1200" dirty="0"/>
              <a:t> Е. С., </a:t>
            </a:r>
            <a:r>
              <a:rPr lang="ru-RU" sz="1200" dirty="0" err="1"/>
              <a:t>Войнован</a:t>
            </a:r>
            <a:r>
              <a:rPr lang="ru-RU" sz="1200" dirty="0"/>
              <a:t> И. Н., </a:t>
            </a:r>
            <a:r>
              <a:rPr lang="ru-RU" sz="1200" dirty="0" err="1"/>
              <a:t>Безаева</a:t>
            </a:r>
            <a:r>
              <a:rPr lang="ru-RU" sz="1200" dirty="0"/>
              <a:t> И. В., </a:t>
            </a:r>
            <a:r>
              <a:rPr lang="ru-RU" sz="1200" dirty="0" err="1"/>
              <a:t>Дубцова</a:t>
            </a:r>
            <a:r>
              <a:rPr lang="ru-RU" sz="1200" dirty="0"/>
              <a:t> Е. А., </a:t>
            </a:r>
            <a:r>
              <a:rPr lang="ru-RU" sz="1200" dirty="0" err="1"/>
              <a:t>Бордин</a:t>
            </a:r>
            <a:r>
              <a:rPr lang="ru-RU" sz="1200" dirty="0"/>
              <a:t> Д. С. </a:t>
            </a:r>
          </a:p>
          <a:p>
            <a:r>
              <a:rPr lang="ru-RU" sz="1200" dirty="0"/>
              <a:t>СРАВНИТЕЛЬНОЕ ИССЛЕДОВАНИЕ ЭФФЕКТИВНОСТИ МОНОТЕРАПИИ УДХК И КОМБИНАЦИИ УДХК С ГИМЕКРОМОНОМ У БОЛЬНЫХ </a:t>
            </a:r>
            <a:br>
              <a:rPr lang="ru-RU" sz="1200" dirty="0"/>
            </a:br>
            <a:r>
              <a:rPr lang="ru-RU" sz="1200" dirty="0"/>
              <a:t>С БИЛИАРНЫМ СЛАДЖЕМ 2 СТАДИИ // </a:t>
            </a:r>
            <a:r>
              <a:rPr lang="ru-RU" sz="1200" dirty="0" err="1"/>
              <a:t>ЭиКГ</a:t>
            </a:r>
            <a:r>
              <a:rPr lang="ru-RU" sz="1200" dirty="0"/>
              <a:t> выпуск 134 №10-2016</a:t>
            </a: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3385235" cy="48245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767" y="2708920"/>
            <a:ext cx="4950221" cy="3519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8164550" y="2947017"/>
            <a:ext cx="59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 ст.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76572" y="4675209"/>
            <a:ext cx="59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 ст.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71605" y="4675209"/>
            <a:ext cx="590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 ст.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3888" y="1268760"/>
            <a:ext cx="55801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42 больных с БС </a:t>
            </a:r>
            <a:r>
              <a:rPr lang="ru-RU" dirty="0">
                <a:solidFill>
                  <a:srgbClr val="FF0000"/>
                </a:solidFill>
              </a:rPr>
              <a:t>2-й стадии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1 группа: </a:t>
            </a:r>
            <a:r>
              <a:rPr lang="en-US" dirty="0"/>
              <a:t>(n=</a:t>
            </a:r>
            <a:r>
              <a:rPr lang="ru-RU" dirty="0"/>
              <a:t>21</a:t>
            </a:r>
            <a:r>
              <a:rPr lang="en-US" dirty="0"/>
              <a:t>)</a:t>
            </a:r>
            <a:r>
              <a:rPr lang="ru-RU" dirty="0"/>
              <a:t> </a:t>
            </a:r>
            <a:r>
              <a:rPr lang="ru-RU" dirty="0" err="1"/>
              <a:t>монотерапия</a:t>
            </a:r>
            <a:r>
              <a:rPr lang="ru-RU" dirty="0"/>
              <a:t> </a:t>
            </a:r>
            <a:r>
              <a:rPr lang="ru-RU" dirty="0" err="1"/>
              <a:t>Урсофальком</a:t>
            </a:r>
            <a:r>
              <a:rPr lang="ru-RU" dirty="0"/>
              <a:t> в течение 4‑х </a:t>
            </a:r>
            <a:r>
              <a:rPr lang="ru-RU" dirty="0" err="1"/>
              <a:t>нед</a:t>
            </a:r>
            <a:r>
              <a:rPr lang="ru-RU" dirty="0"/>
              <a:t>. в дозе 12–15 мг/кг/сутки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2 группа: </a:t>
            </a:r>
            <a:r>
              <a:rPr lang="en-US" dirty="0"/>
              <a:t>(n=</a:t>
            </a:r>
            <a:r>
              <a:rPr lang="ru-RU" dirty="0"/>
              <a:t>21</a:t>
            </a:r>
            <a:r>
              <a:rPr lang="en-US" dirty="0"/>
              <a:t>)</a:t>
            </a:r>
            <a:r>
              <a:rPr lang="ru-RU" dirty="0"/>
              <a:t> </a:t>
            </a:r>
            <a:r>
              <a:rPr lang="ru-RU" dirty="0" err="1"/>
              <a:t>Урсофальк</a:t>
            </a:r>
            <a:r>
              <a:rPr lang="en-US" dirty="0"/>
              <a:t> (</a:t>
            </a:r>
            <a:r>
              <a:rPr lang="ru-RU" dirty="0"/>
              <a:t>12–15 мг/кг/</a:t>
            </a:r>
            <a:r>
              <a:rPr lang="ru-RU" dirty="0" err="1"/>
              <a:t>сут</a:t>
            </a:r>
            <a:r>
              <a:rPr lang="en-US" dirty="0"/>
              <a:t>) </a:t>
            </a:r>
            <a:r>
              <a:rPr lang="ru-RU" dirty="0"/>
              <a:t>с </a:t>
            </a:r>
            <a:r>
              <a:rPr lang="ru-RU" dirty="0" err="1"/>
              <a:t>гимекромоном</a:t>
            </a:r>
            <a:r>
              <a:rPr lang="ru-RU" dirty="0"/>
              <a:t> </a:t>
            </a:r>
            <a:r>
              <a:rPr lang="en-US" dirty="0"/>
              <a:t>(</a:t>
            </a:r>
            <a:r>
              <a:rPr lang="ru-RU" dirty="0"/>
              <a:t>200 мг х3) в течение 4‑х </a:t>
            </a:r>
            <a:r>
              <a:rPr lang="ru-RU" dirty="0" err="1"/>
              <a:t>нед</a:t>
            </a:r>
            <a:r>
              <a:rPr lang="ru-RU" dirty="0"/>
              <a:t>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348E056-8997-3B4D-AAC9-4FBA6DC7EC77}"/>
              </a:ext>
            </a:extLst>
          </p:cNvPr>
          <p:cNvSpPr/>
          <p:nvPr/>
        </p:nvSpPr>
        <p:spPr>
          <a:xfrm>
            <a:off x="46447" y="0"/>
            <a:ext cx="9145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Возможности комбинированной терапии: сравнение эффективности </a:t>
            </a:r>
            <a:r>
              <a:rPr lang="ru-RU" sz="2400" b="1" dirty="0" err="1">
                <a:solidFill>
                  <a:schemeClr val="bg1"/>
                </a:solidFill>
              </a:rPr>
              <a:t>монотерапии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Урсофальком</a:t>
            </a:r>
            <a:r>
              <a:rPr lang="ru-RU" sz="2400" b="1" dirty="0">
                <a:solidFill>
                  <a:schemeClr val="bg1"/>
                </a:solidFill>
              </a:rPr>
              <a:t> и комбинации с </a:t>
            </a:r>
            <a:r>
              <a:rPr lang="ru-RU" sz="2400" b="1" dirty="0" err="1">
                <a:solidFill>
                  <a:schemeClr val="bg1"/>
                </a:solidFill>
              </a:rPr>
              <a:t>Одестоном</a:t>
            </a:r>
            <a:r>
              <a:rPr lang="ru-RU" sz="2400" b="1" dirty="0">
                <a:solidFill>
                  <a:schemeClr val="bg1"/>
                </a:solidFill>
              </a:rPr>
              <a:t> при </a:t>
            </a:r>
            <a:r>
              <a:rPr lang="ru-RU" sz="2400" b="1" dirty="0" err="1">
                <a:solidFill>
                  <a:schemeClr val="bg1"/>
                </a:solidFill>
              </a:rPr>
              <a:t>билиарном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сладже</a:t>
            </a:r>
            <a:r>
              <a:rPr lang="ru-RU" sz="2400" b="1" dirty="0">
                <a:solidFill>
                  <a:schemeClr val="bg1"/>
                </a:solidFill>
              </a:rPr>
              <a:t> 2 стадии за 1 месяц лечения*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230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109" y="5997444"/>
            <a:ext cx="877246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dirty="0"/>
              <a:t>* </a:t>
            </a:r>
            <a:r>
              <a:rPr lang="ru-RU" sz="1200" dirty="0"/>
              <a:t>Селезнева Э. Я., </a:t>
            </a:r>
            <a:r>
              <a:rPr lang="ru-RU" sz="1200" dirty="0" err="1"/>
              <a:t>Мечетина</a:t>
            </a:r>
            <a:r>
              <a:rPr lang="ru-RU" sz="1200" dirty="0"/>
              <a:t> Т. А., Орлова Ю. Н., </a:t>
            </a:r>
            <a:r>
              <a:rPr lang="ru-RU" sz="1200" dirty="0" err="1"/>
              <a:t>Коричева</a:t>
            </a:r>
            <a:r>
              <a:rPr lang="ru-RU" sz="1200" dirty="0"/>
              <a:t> Е. С., </a:t>
            </a:r>
            <a:r>
              <a:rPr lang="ru-RU" sz="1200" dirty="0" err="1"/>
              <a:t>Войнован</a:t>
            </a:r>
            <a:r>
              <a:rPr lang="ru-RU" sz="1200" dirty="0"/>
              <a:t> И. Н., </a:t>
            </a:r>
            <a:r>
              <a:rPr lang="ru-RU" sz="1200" dirty="0" err="1"/>
              <a:t>Безаева</a:t>
            </a:r>
            <a:r>
              <a:rPr lang="ru-RU" sz="1200" dirty="0"/>
              <a:t> И. В., </a:t>
            </a:r>
            <a:r>
              <a:rPr lang="ru-RU" sz="1200" dirty="0" err="1"/>
              <a:t>Дубцова</a:t>
            </a:r>
            <a:r>
              <a:rPr lang="ru-RU" sz="1200" dirty="0"/>
              <a:t> Е. А., </a:t>
            </a:r>
            <a:r>
              <a:rPr lang="ru-RU" sz="1200" dirty="0" err="1"/>
              <a:t>Бордин</a:t>
            </a:r>
            <a:r>
              <a:rPr lang="ru-RU" sz="1200" dirty="0"/>
              <a:t> Д. С. </a:t>
            </a:r>
          </a:p>
          <a:p>
            <a:pPr algn="just"/>
            <a:r>
              <a:rPr lang="ru-RU" sz="1200" dirty="0"/>
              <a:t>СРАВНИТЕЛЬНОЕ ИССЛЕДОВАНИЕ ЭФФЕКТИВНОСТИ МОНОТЕРАПИИ УДХК И КОМБИНАЦИИ УДХК С ГИМЕКРОМОНОМ У БОЛЬНЫХ </a:t>
            </a:r>
            <a:br>
              <a:rPr lang="ru-RU" sz="1200" dirty="0"/>
            </a:br>
            <a:r>
              <a:rPr lang="ru-RU" sz="1200" dirty="0"/>
              <a:t>С БИЛИАРНЫМ СЛАДЖЕМ 2 СТАДИИ // </a:t>
            </a:r>
            <a:r>
              <a:rPr lang="ru-RU" sz="1200" dirty="0" err="1"/>
              <a:t>ЭиКГ</a:t>
            </a:r>
            <a:r>
              <a:rPr lang="ru-RU" sz="1200" dirty="0"/>
              <a:t> выпуск 134 №10-2016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1"/>
          </p:nvPr>
        </p:nvSpPr>
        <p:spPr>
          <a:xfrm>
            <a:off x="0" y="1340768"/>
            <a:ext cx="4482278" cy="4525963"/>
          </a:xfrm>
        </p:spPr>
        <p:txBody>
          <a:bodyPr>
            <a:noAutofit/>
          </a:bodyPr>
          <a:lstStyle/>
          <a:p>
            <a:r>
              <a:rPr lang="ru-RU" sz="1600" dirty="0"/>
              <a:t>На фоне проводимой терапии более выраженное снижение симптомов </a:t>
            </a:r>
            <a:r>
              <a:rPr lang="ru-RU" sz="1600" dirty="0" err="1"/>
              <a:t>билиарной</a:t>
            </a:r>
            <a:r>
              <a:rPr lang="ru-RU" sz="1600" dirty="0"/>
              <a:t> диспепсии отмечалось во 2-й группе больных (</a:t>
            </a:r>
            <a:r>
              <a:rPr lang="ru-RU" sz="1600" dirty="0" err="1"/>
              <a:t>Урсофальк</a:t>
            </a:r>
            <a:r>
              <a:rPr lang="ru-RU" sz="1600" dirty="0"/>
              <a:t> + </a:t>
            </a:r>
            <a:r>
              <a:rPr lang="ru-RU" sz="1600" dirty="0" err="1"/>
              <a:t>Одестон</a:t>
            </a:r>
            <a:r>
              <a:rPr lang="ru-RU" sz="1600" dirty="0"/>
              <a:t>), особенно уменьшение боли в правом подреберье</a:t>
            </a:r>
          </a:p>
          <a:p>
            <a:r>
              <a:rPr lang="ru-RU" sz="1600" dirty="0"/>
              <a:t>Достоверного изменения СФЖП в группах не выявлено, что свидетельствует об отсутствии влияния обеих схем на сократительную функцию желчного пузыря и безопасности их  применения у пациентов с ЖКБ</a:t>
            </a:r>
          </a:p>
          <a:p>
            <a:pPr algn="just"/>
            <a:r>
              <a:rPr lang="ru-RU" sz="1600" dirty="0"/>
              <a:t>Улучшение содержимого желчного пузыря (переход 2 -й стадии БС в 1-ю и снижение количества и размера сгустков и взвеси) по данным УЗИ в 1 группе (</a:t>
            </a:r>
            <a:r>
              <a:rPr lang="ru-RU" sz="1600" dirty="0" err="1"/>
              <a:t>Урософальк</a:t>
            </a:r>
            <a:r>
              <a:rPr lang="ru-RU" sz="1600" dirty="0"/>
              <a:t>) наблюдалось у </a:t>
            </a:r>
            <a:r>
              <a:rPr lang="ru-RU" sz="1600" b="1" dirty="0">
                <a:solidFill>
                  <a:srgbClr val="FF0000"/>
                </a:solidFill>
              </a:rPr>
              <a:t>81%</a:t>
            </a:r>
            <a:r>
              <a:rPr lang="ru-RU" sz="1600" dirty="0"/>
              <a:t>, а во 2-й группе (</a:t>
            </a:r>
            <a:r>
              <a:rPr lang="ru-RU" sz="1600" dirty="0" err="1"/>
              <a:t>Урсофальк</a:t>
            </a:r>
            <a:r>
              <a:rPr lang="ru-RU" sz="1600" dirty="0"/>
              <a:t>+ </a:t>
            </a:r>
            <a:r>
              <a:rPr lang="ru-RU" sz="1600" dirty="0" err="1"/>
              <a:t>Одестон</a:t>
            </a:r>
            <a:r>
              <a:rPr lang="ru-RU" sz="1600" dirty="0"/>
              <a:t>) и наблюдалось у </a:t>
            </a:r>
            <a:r>
              <a:rPr lang="ru-RU" sz="1600" b="1" dirty="0">
                <a:solidFill>
                  <a:srgbClr val="FF0000"/>
                </a:solidFill>
              </a:rPr>
              <a:t>95%</a:t>
            </a:r>
            <a:r>
              <a:rPr lang="ru-RU" sz="1600" dirty="0"/>
              <a:t> пациентов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67691937"/>
              </p:ext>
            </p:extLst>
          </p:nvPr>
        </p:nvGraphicFramePr>
        <p:xfrm>
          <a:off x="4398963" y="1341438"/>
          <a:ext cx="4392612" cy="4656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05DF9F5-9DFE-414F-ADB1-784E9DDE468A}"/>
              </a:ext>
            </a:extLst>
          </p:cNvPr>
          <p:cNvSpPr/>
          <p:nvPr/>
        </p:nvSpPr>
        <p:spPr>
          <a:xfrm>
            <a:off x="46447" y="0"/>
            <a:ext cx="9145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Возможности комбинированной терапии: сравнение эффективности </a:t>
            </a:r>
            <a:r>
              <a:rPr lang="ru-RU" sz="2400" b="1" dirty="0" err="1">
                <a:solidFill>
                  <a:schemeClr val="bg1"/>
                </a:solidFill>
              </a:rPr>
              <a:t>монотерапии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Урсофальком</a:t>
            </a:r>
            <a:r>
              <a:rPr lang="ru-RU" sz="2400" b="1" dirty="0">
                <a:solidFill>
                  <a:schemeClr val="bg1"/>
                </a:solidFill>
              </a:rPr>
              <a:t> и комбинации с </a:t>
            </a:r>
            <a:r>
              <a:rPr lang="ru-RU" sz="2400" b="1" dirty="0" err="1">
                <a:solidFill>
                  <a:schemeClr val="bg1"/>
                </a:solidFill>
              </a:rPr>
              <a:t>Одестоном</a:t>
            </a:r>
            <a:r>
              <a:rPr lang="ru-RU" sz="2400" b="1" dirty="0">
                <a:solidFill>
                  <a:schemeClr val="bg1"/>
                </a:solidFill>
              </a:rPr>
              <a:t> при </a:t>
            </a:r>
            <a:r>
              <a:rPr lang="ru-RU" sz="2400" b="1" dirty="0" err="1">
                <a:solidFill>
                  <a:schemeClr val="bg1"/>
                </a:solidFill>
              </a:rPr>
              <a:t>билиарном</a:t>
            </a:r>
            <a:r>
              <a:rPr lang="ru-RU" sz="2400" b="1" dirty="0">
                <a:solidFill>
                  <a:schemeClr val="bg1"/>
                </a:solidFill>
              </a:rPr>
              <a:t> </a:t>
            </a:r>
            <a:r>
              <a:rPr lang="ru-RU" sz="2400" b="1" dirty="0" err="1">
                <a:solidFill>
                  <a:schemeClr val="bg1"/>
                </a:solidFill>
              </a:rPr>
              <a:t>сладже</a:t>
            </a:r>
            <a:r>
              <a:rPr lang="ru-RU" sz="2400" b="1" dirty="0">
                <a:solidFill>
                  <a:schemeClr val="bg1"/>
                </a:solidFill>
              </a:rPr>
              <a:t> 2 стадии за 1 месяц лечения*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7178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>
            <a:extLst>
              <a:ext uri="{FF2B5EF4-FFF2-40B4-BE49-F238E27FC236}">
                <a16:creationId xmlns:a16="http://schemas.microsoft.com/office/drawing/2014/main" id="{B82C5C31-0666-D84D-B0A0-A9A4A11CBC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7" t="28363" r="76855" b="32055"/>
          <a:stretch/>
        </p:blipFill>
        <p:spPr bwMode="auto">
          <a:xfrm>
            <a:off x="6876256" y="4632217"/>
            <a:ext cx="1475030" cy="2062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9810" name="Заголовок 1"/>
          <p:cNvSpPr>
            <a:spLocks noGrp="1"/>
          </p:cNvSpPr>
          <p:nvPr>
            <p:ph type="title"/>
          </p:nvPr>
        </p:nvSpPr>
        <p:spPr>
          <a:xfrm>
            <a:off x="773832" y="104215"/>
            <a:ext cx="8208912" cy="980728"/>
          </a:xfrm>
        </p:spPr>
        <p:txBody>
          <a:bodyPr>
            <a:noAutofit/>
          </a:bodyPr>
          <a:lstStyle/>
          <a:p>
            <a:r>
              <a:rPr lang="ru-RU" altLang="ru-RU" sz="3200" b="1" dirty="0">
                <a:solidFill>
                  <a:schemeClr val="bg1"/>
                </a:solidFill>
              </a:rPr>
              <a:t>Причины неэффективности </a:t>
            </a:r>
            <a:r>
              <a:rPr lang="ru-RU" altLang="ru-RU" sz="3200" b="1" dirty="0" err="1">
                <a:solidFill>
                  <a:schemeClr val="bg1"/>
                </a:solidFill>
              </a:rPr>
              <a:t>литолитической</a:t>
            </a:r>
            <a:r>
              <a:rPr lang="ru-RU" altLang="ru-RU" sz="3200" b="1" dirty="0">
                <a:solidFill>
                  <a:schemeClr val="bg1"/>
                </a:solidFill>
              </a:rPr>
              <a:t> терапии: на что можно повлиять</a:t>
            </a:r>
          </a:p>
        </p:txBody>
      </p:sp>
      <p:sp>
        <p:nvSpPr>
          <p:cNvPr id="119811" name="Содержимое 2"/>
          <p:cNvSpPr>
            <a:spLocks noGrp="1"/>
          </p:cNvSpPr>
          <p:nvPr>
            <p:ph idx="1"/>
          </p:nvPr>
        </p:nvSpPr>
        <p:spPr>
          <a:xfrm>
            <a:off x="1259632" y="1700808"/>
            <a:ext cx="4959872" cy="4546861"/>
          </a:xfrm>
        </p:spPr>
        <p:txBody>
          <a:bodyPr>
            <a:normAutofit/>
          </a:bodyPr>
          <a:lstStyle/>
          <a:p>
            <a:pPr lvl="1" algn="just"/>
            <a:r>
              <a:rPr lang="ru-RU" altLang="ru-RU" sz="2400" dirty="0">
                <a:solidFill>
                  <a:srgbClr val="FF0000"/>
                </a:solidFill>
              </a:rPr>
              <a:t>Низкая доза</a:t>
            </a:r>
            <a:r>
              <a:rPr lang="en-US" altLang="ru-RU" sz="2400" dirty="0">
                <a:solidFill>
                  <a:srgbClr val="FF0000"/>
                </a:solidFill>
              </a:rPr>
              <a:t> </a:t>
            </a:r>
            <a:r>
              <a:rPr lang="ru-RU" altLang="ru-RU" sz="2400" dirty="0">
                <a:solidFill>
                  <a:srgbClr val="FF0000"/>
                </a:solidFill>
              </a:rPr>
              <a:t>УДХК</a:t>
            </a:r>
          </a:p>
          <a:p>
            <a:pPr lvl="1" algn="just"/>
            <a:r>
              <a:rPr lang="ru-RU" altLang="ru-RU" sz="2400" dirty="0">
                <a:solidFill>
                  <a:srgbClr val="FF0000"/>
                </a:solidFill>
              </a:rPr>
              <a:t>Недостаточная длительность терапии</a:t>
            </a:r>
          </a:p>
          <a:p>
            <a:pPr lvl="1" algn="just"/>
            <a:r>
              <a:rPr lang="ru-RU" altLang="ru-RU" sz="2400" dirty="0">
                <a:solidFill>
                  <a:srgbClr val="264BE6"/>
                </a:solidFill>
              </a:rPr>
              <a:t>Нарушение сократительной функции ЖП</a:t>
            </a:r>
          </a:p>
          <a:p>
            <a:pPr lvl="1" algn="just"/>
            <a:r>
              <a:rPr lang="ru-RU" altLang="ru-RU" sz="2400" dirty="0" err="1"/>
              <a:t>Кальцификация</a:t>
            </a:r>
            <a:r>
              <a:rPr lang="ru-RU" altLang="ru-RU" sz="2400" dirty="0"/>
              <a:t> конкрементов</a:t>
            </a:r>
          </a:p>
          <a:p>
            <a:pPr lvl="1" algn="just"/>
            <a:r>
              <a:rPr lang="ru-RU" altLang="ru-RU" sz="2400" dirty="0" err="1"/>
              <a:t>Нехолестериновые</a:t>
            </a:r>
            <a:r>
              <a:rPr lang="ru-RU" altLang="ru-RU" sz="2400" dirty="0"/>
              <a:t> камни</a:t>
            </a:r>
          </a:p>
          <a:p>
            <a:pPr lvl="1" algn="just"/>
            <a:r>
              <a:rPr lang="ru-RU" altLang="ru-RU" sz="2400" dirty="0"/>
              <a:t>Большие размеры камней</a:t>
            </a:r>
          </a:p>
          <a:p>
            <a:pPr lvl="1" algn="just"/>
            <a:r>
              <a:rPr lang="ru-RU" altLang="ru-RU" sz="2400" dirty="0"/>
              <a:t>Большое число конкрементов</a:t>
            </a:r>
            <a:endParaRPr lang="ru-RU" alt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784B5C-65A3-DC4B-A39C-F1582DD3BD79}"/>
              </a:ext>
            </a:extLst>
          </p:cNvPr>
          <p:cNvSpPr txBox="1"/>
          <p:nvPr/>
        </p:nvSpPr>
        <p:spPr>
          <a:xfrm>
            <a:off x="6241781" y="1663857"/>
            <a:ext cx="29387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Важна максимальная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концентрация УДХК 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в ЖП в течение </a:t>
            </a:r>
          </a:p>
          <a:p>
            <a:pPr algn="ctr"/>
            <a:r>
              <a:rPr lang="ru-RU" sz="2000" dirty="0">
                <a:solidFill>
                  <a:srgbClr val="FF0000"/>
                </a:solidFill>
              </a:rPr>
              <a:t>всего курса терапии</a:t>
            </a:r>
          </a:p>
        </p:txBody>
      </p:sp>
      <p:sp>
        <p:nvSpPr>
          <p:cNvPr id="7" name="Открывающая квадратная скобка 6">
            <a:extLst>
              <a:ext uri="{FF2B5EF4-FFF2-40B4-BE49-F238E27FC236}">
                <a16:creationId xmlns:a16="http://schemas.microsoft.com/office/drawing/2014/main" id="{A0626777-23D6-6D49-81AB-3C8C2BEDC72D}"/>
              </a:ext>
            </a:extLst>
          </p:cNvPr>
          <p:cNvSpPr/>
          <p:nvPr/>
        </p:nvSpPr>
        <p:spPr>
          <a:xfrm>
            <a:off x="1619672" y="1700808"/>
            <a:ext cx="360040" cy="1224136"/>
          </a:xfrm>
          <a:prstGeom prst="leftBracke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ткрывающая квадратная скобка 10">
            <a:extLst>
              <a:ext uri="{FF2B5EF4-FFF2-40B4-BE49-F238E27FC236}">
                <a16:creationId xmlns:a16="http://schemas.microsoft.com/office/drawing/2014/main" id="{A453B2B8-5842-0D48-B602-8096382D97DF}"/>
              </a:ext>
            </a:extLst>
          </p:cNvPr>
          <p:cNvSpPr/>
          <p:nvPr/>
        </p:nvSpPr>
        <p:spPr>
          <a:xfrm>
            <a:off x="1619672" y="3911046"/>
            <a:ext cx="360040" cy="1534177"/>
          </a:xfrm>
          <a:prstGeom prst="leftBracket">
            <a:avLst/>
          </a:prstGeom>
          <a:noFill/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ткрывающая квадратная скобка 11">
            <a:extLst>
              <a:ext uri="{FF2B5EF4-FFF2-40B4-BE49-F238E27FC236}">
                <a16:creationId xmlns:a16="http://schemas.microsoft.com/office/drawing/2014/main" id="{8DFC153C-0BA5-764A-AE6D-7FB89B67AB0B}"/>
              </a:ext>
            </a:extLst>
          </p:cNvPr>
          <p:cNvSpPr/>
          <p:nvPr/>
        </p:nvSpPr>
        <p:spPr>
          <a:xfrm>
            <a:off x="1619672" y="3038134"/>
            <a:ext cx="360040" cy="750905"/>
          </a:xfrm>
          <a:prstGeom prst="leftBracket">
            <a:avLst/>
          </a:prstGeom>
          <a:noFill/>
          <a:ln w="76200">
            <a:solidFill>
              <a:srgbClr val="264B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149E69-ACF2-594A-958A-B6D0D6D9D593}"/>
              </a:ext>
            </a:extLst>
          </p:cNvPr>
          <p:cNvSpPr txBox="1"/>
          <p:nvPr/>
        </p:nvSpPr>
        <p:spPr>
          <a:xfrm>
            <a:off x="171608" y="1920202"/>
            <a:ext cx="1124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FF0000"/>
                </a:solidFill>
              </a:rPr>
              <a:t>Можем </a:t>
            </a:r>
          </a:p>
          <a:p>
            <a:pPr algn="ctr"/>
            <a:r>
              <a:rPr lang="ru-RU" dirty="0">
                <a:solidFill>
                  <a:srgbClr val="FF0000"/>
                </a:solidFill>
              </a:rPr>
              <a:t>влиять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F4C1CFC-50FF-0241-B77D-CF303CFD7269}"/>
              </a:ext>
            </a:extLst>
          </p:cNvPr>
          <p:cNvSpPr txBox="1"/>
          <p:nvPr/>
        </p:nvSpPr>
        <p:spPr>
          <a:xfrm>
            <a:off x="-108520" y="3936731"/>
            <a:ext cx="17766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Не можем </a:t>
            </a:r>
          </a:p>
          <a:p>
            <a:pPr algn="ctr"/>
            <a:r>
              <a:rPr lang="ru-RU" dirty="0"/>
              <a:t>влиять, но можем установить </a:t>
            </a:r>
          </a:p>
          <a:p>
            <a:pPr algn="ctr"/>
            <a:r>
              <a:rPr lang="ru-RU" dirty="0"/>
              <a:t>по данным исследований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35C0F6-1F55-8B44-9082-E72C96C8D6FD}"/>
              </a:ext>
            </a:extLst>
          </p:cNvPr>
          <p:cNvSpPr txBox="1"/>
          <p:nvPr/>
        </p:nvSpPr>
        <p:spPr>
          <a:xfrm>
            <a:off x="-36004" y="2734218"/>
            <a:ext cx="1619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264BE6"/>
                </a:solidFill>
              </a:rPr>
              <a:t>Можем, </a:t>
            </a:r>
          </a:p>
          <a:p>
            <a:pPr algn="ctr"/>
            <a:r>
              <a:rPr lang="ru-RU" dirty="0">
                <a:solidFill>
                  <a:srgbClr val="264BE6"/>
                </a:solidFill>
              </a:rPr>
              <a:t>но с учетом стадии и рисков </a:t>
            </a:r>
          </a:p>
        </p:txBody>
      </p:sp>
      <p:sp>
        <p:nvSpPr>
          <p:cNvPr id="9" name="Пятиугольник 8">
            <a:extLst>
              <a:ext uri="{FF2B5EF4-FFF2-40B4-BE49-F238E27FC236}">
                <a16:creationId xmlns:a16="http://schemas.microsoft.com/office/drawing/2014/main" id="{2C2CF12C-2B85-9948-83A2-E155E84FC14A}"/>
              </a:ext>
            </a:extLst>
          </p:cNvPr>
          <p:cNvSpPr/>
          <p:nvPr/>
        </p:nvSpPr>
        <p:spPr>
          <a:xfrm>
            <a:off x="6228184" y="1719998"/>
            <a:ext cx="288032" cy="1132938"/>
          </a:xfrm>
          <a:prstGeom prst="homePlat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>
            <a:extLst>
              <a:ext uri="{FF2B5EF4-FFF2-40B4-BE49-F238E27FC236}">
                <a16:creationId xmlns:a16="http://schemas.microsoft.com/office/drawing/2014/main" id="{C010FED2-7F0C-434C-AD34-8705EDA97B5C}"/>
              </a:ext>
            </a:extLst>
          </p:cNvPr>
          <p:cNvSpPr/>
          <p:nvPr/>
        </p:nvSpPr>
        <p:spPr>
          <a:xfrm>
            <a:off x="7369446" y="2987297"/>
            <a:ext cx="576064" cy="565522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3DC021-4281-7D40-A075-4282510EC71C}"/>
              </a:ext>
            </a:extLst>
          </p:cNvPr>
          <p:cNvSpPr txBox="1"/>
          <p:nvPr/>
        </p:nvSpPr>
        <p:spPr>
          <a:xfrm>
            <a:off x="6101603" y="3535933"/>
            <a:ext cx="30963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FF0000"/>
                </a:solidFill>
              </a:rPr>
              <a:t>Выбор препарата, создающего максимальную концентрацию УДХК в ЖП </a:t>
            </a:r>
          </a:p>
        </p:txBody>
      </p:sp>
    </p:spTree>
    <p:extLst>
      <p:ext uri="{BB962C8B-B14F-4D97-AF65-F5344CB8AC3E}">
        <p14:creationId xmlns:p14="http://schemas.microsoft.com/office/powerpoint/2010/main" val="345713989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" y="116632"/>
            <a:ext cx="9134339" cy="6358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63421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-36512" y="2028"/>
            <a:ext cx="9180512" cy="1143000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/>
              <a:t>Влияние </a:t>
            </a:r>
            <a:r>
              <a:rPr lang="ru-RU" sz="3200" b="1" dirty="0" err="1"/>
              <a:t>Урсофалька</a:t>
            </a:r>
            <a:r>
              <a:rPr lang="ru-RU" sz="3200" b="1" dirty="0"/>
              <a:t> на уровень УДХК в желчи*</a:t>
            </a:r>
          </a:p>
        </p:txBody>
      </p:sp>
      <p:sp>
        <p:nvSpPr>
          <p:cNvPr id="34819" name="Содержимое 6"/>
          <p:cNvSpPr>
            <a:spLocks noGrp="1"/>
          </p:cNvSpPr>
          <p:nvPr>
            <p:ph sz="half" idx="2"/>
          </p:nvPr>
        </p:nvSpPr>
        <p:spPr>
          <a:xfrm>
            <a:off x="-36512" y="1412776"/>
            <a:ext cx="4648022" cy="3921616"/>
          </a:xfrm>
        </p:spPr>
        <p:txBody>
          <a:bodyPr>
            <a:noAutofit/>
          </a:bodyPr>
          <a:lstStyle/>
          <a:p>
            <a:pPr algn="just" eaLnBrk="1" hangingPunct="1"/>
            <a:r>
              <a:rPr lang="ru-RU" sz="1500" dirty="0"/>
              <a:t>Уже </a:t>
            </a:r>
            <a:r>
              <a:rPr lang="ru-RU" sz="1500" b="1" dirty="0"/>
              <a:t>через 3 месяца </a:t>
            </a:r>
            <a:r>
              <a:rPr lang="ru-RU" sz="1500" dirty="0"/>
              <a:t>терапии </a:t>
            </a:r>
            <a:r>
              <a:rPr lang="ru-RU" sz="1500" b="1" dirty="0"/>
              <a:t>в дозе 10 мг/кг  </a:t>
            </a:r>
            <a:r>
              <a:rPr lang="ru-RU" sz="1500" dirty="0"/>
              <a:t>на препарате </a:t>
            </a:r>
            <a:r>
              <a:rPr lang="ru-RU" sz="1500" dirty="0" err="1"/>
              <a:t>Урсофальк</a:t>
            </a:r>
            <a:r>
              <a:rPr lang="ru-RU" sz="1500" dirty="0"/>
              <a:t> достигается </a:t>
            </a:r>
            <a:r>
              <a:rPr lang="ru-RU" sz="1500" b="1" dirty="0"/>
              <a:t>максимальная концентрация УДХК в желчном пузыре (64%) </a:t>
            </a:r>
          </a:p>
          <a:p>
            <a:pPr algn="just" eaLnBrk="1" hangingPunct="1"/>
            <a:endParaRPr lang="ru-RU" sz="1500" b="1" dirty="0"/>
          </a:p>
          <a:p>
            <a:pPr algn="just" eaLnBrk="1" hangingPunct="1"/>
            <a:r>
              <a:rPr lang="ru-RU" sz="1500" dirty="0"/>
              <a:t>Именно </a:t>
            </a:r>
            <a:r>
              <a:rPr lang="ru-RU" sz="1500" b="1" dirty="0"/>
              <a:t>через 3 </a:t>
            </a:r>
            <a:r>
              <a:rPr lang="ru-RU" sz="1500" b="1" dirty="0" err="1"/>
              <a:t>мес</a:t>
            </a:r>
            <a:r>
              <a:rPr lang="ru-RU" sz="1500" b="1" dirty="0"/>
              <a:t> проводится первичная оценка эффективности </a:t>
            </a:r>
            <a:r>
              <a:rPr lang="ru-RU" sz="1500" b="1" dirty="0" err="1"/>
              <a:t>литолитической</a:t>
            </a:r>
            <a:r>
              <a:rPr lang="ru-RU" sz="1500" b="1" dirty="0"/>
              <a:t> терапии</a:t>
            </a:r>
          </a:p>
          <a:p>
            <a:pPr algn="just" eaLnBrk="1" hangingPunct="1"/>
            <a:endParaRPr lang="ru-RU" sz="1500" b="1" dirty="0">
              <a:solidFill>
                <a:srgbClr val="0066FF"/>
              </a:solidFill>
            </a:endParaRPr>
          </a:p>
          <a:p>
            <a:pPr algn="just"/>
            <a:r>
              <a:rPr lang="ru-RU" sz="1500" dirty="0"/>
              <a:t>Увеличение дозы до 15 мг</a:t>
            </a:r>
            <a:r>
              <a:rPr lang="en-US" sz="1500" dirty="0"/>
              <a:t>/</a:t>
            </a:r>
            <a:r>
              <a:rPr lang="ru-RU" sz="1500" dirty="0"/>
              <a:t>кг не по сравнению с дозой 10 мг/кг приводит к увеличению концентрации УДХК в желчи </a:t>
            </a:r>
          </a:p>
          <a:p>
            <a:pPr algn="just"/>
            <a:endParaRPr lang="ru-RU" sz="1500" dirty="0"/>
          </a:p>
          <a:p>
            <a:pPr algn="just"/>
            <a:r>
              <a:rPr lang="ru-RU" sz="1500" dirty="0"/>
              <a:t>Соответственно, для </a:t>
            </a:r>
            <a:r>
              <a:rPr lang="ru-RU" sz="1500" b="1" u="sng" dirty="0" err="1"/>
              <a:t>литолитической</a:t>
            </a:r>
            <a:r>
              <a:rPr lang="ru-RU" sz="1500" b="1" u="sng" dirty="0"/>
              <a:t> терапии </a:t>
            </a:r>
            <a:r>
              <a:rPr lang="ru-RU" sz="1500" b="1" dirty="0"/>
              <a:t>максимальная эффективная доза </a:t>
            </a:r>
            <a:r>
              <a:rPr lang="ru-RU" sz="1500" b="1" dirty="0" err="1"/>
              <a:t>Урсофалька</a:t>
            </a:r>
            <a:r>
              <a:rPr lang="ru-RU" sz="1500" b="1" dirty="0"/>
              <a:t> составляет 10 мг/кг </a:t>
            </a:r>
          </a:p>
          <a:p>
            <a:pPr algn="just" eaLnBrk="1" hangingPunct="1"/>
            <a:endParaRPr lang="ru-RU" sz="1500" dirty="0"/>
          </a:p>
          <a:p>
            <a:pPr algn="just" eaLnBrk="1" hangingPunct="1"/>
            <a:r>
              <a:rPr lang="ru-RU" sz="1500" dirty="0"/>
              <a:t>УДХК практически нельзя передозировать</a:t>
            </a:r>
            <a:r>
              <a:rPr lang="en-US" sz="1500" dirty="0"/>
              <a:t> – </a:t>
            </a:r>
            <a:r>
              <a:rPr lang="ru-RU" sz="1500" dirty="0"/>
              <a:t>«излишки» элиминируются со стулом – </a:t>
            </a:r>
            <a:r>
              <a:rPr lang="ru-RU" sz="1500" b="1" dirty="0"/>
              <a:t>высокий профиль безопасности, возможность длительного применения </a:t>
            </a:r>
          </a:p>
        </p:txBody>
      </p:sp>
      <p:pic>
        <p:nvPicPr>
          <p:cNvPr id="3482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50252" y="1284070"/>
            <a:ext cx="4264025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7230" y="3786955"/>
            <a:ext cx="4286250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6435254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*</a:t>
            </a:r>
            <a:r>
              <a:rPr lang="en-US" sz="1400" dirty="0" err="1"/>
              <a:t>Stiehl</a:t>
            </a:r>
            <a:r>
              <a:rPr lang="en-US" sz="1400" dirty="0"/>
              <a:t> et al., 1980</a:t>
            </a:r>
            <a:endParaRPr lang="ru-RU" sz="1400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375E319-577D-8A4C-AD81-A04098AA71C9}"/>
              </a:ext>
            </a:extLst>
          </p:cNvPr>
          <p:cNvSpPr/>
          <p:nvPr/>
        </p:nvSpPr>
        <p:spPr>
          <a:xfrm>
            <a:off x="7020272" y="4365104"/>
            <a:ext cx="1512168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5292080" y="1700808"/>
            <a:ext cx="1800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318831" y="1412776"/>
            <a:ext cx="621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FF0000"/>
                </a:solidFill>
              </a:rPr>
              <a:t>64%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375E319-577D-8A4C-AD81-A04098AA71C9}"/>
              </a:ext>
            </a:extLst>
          </p:cNvPr>
          <p:cNvSpPr/>
          <p:nvPr/>
        </p:nvSpPr>
        <p:spPr>
          <a:xfrm>
            <a:off x="6660232" y="3392997"/>
            <a:ext cx="1008112" cy="2520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2416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16632"/>
            <a:ext cx="8860260" cy="980728"/>
          </a:xfrm>
        </p:spPr>
        <p:txBody>
          <a:bodyPr>
            <a:noAutofit/>
          </a:bodyPr>
          <a:lstStyle/>
          <a:p>
            <a:r>
              <a:rPr lang="ru-RU" sz="2800" b="1" dirty="0" err="1"/>
              <a:t>Урсофальк</a:t>
            </a:r>
            <a:r>
              <a:rPr lang="ru-RU" sz="2800" b="1" dirty="0"/>
              <a:t> обеспечивает более быстрое наступление </a:t>
            </a:r>
            <a:r>
              <a:rPr lang="ru-RU" sz="2800" b="1" dirty="0" err="1"/>
              <a:t>литолиза</a:t>
            </a:r>
            <a:r>
              <a:rPr lang="ru-RU" sz="2800" b="1" dirty="0"/>
              <a:t> в минимальной и эффективной дозе 10 мг/кг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07324" y="1293725"/>
            <a:ext cx="4038600" cy="2279291"/>
          </a:xfrm>
        </p:spPr>
        <p:txBody>
          <a:bodyPr>
            <a:noAutofit/>
          </a:bodyPr>
          <a:lstStyle/>
          <a:p>
            <a:pPr algn="just"/>
            <a:r>
              <a:rPr lang="ru-RU" sz="1800" dirty="0" err="1"/>
              <a:t>Урсофальк</a:t>
            </a:r>
            <a:r>
              <a:rPr lang="ru-RU" sz="1800" dirty="0"/>
              <a:t> обеспечивает многократно превосходящую эффективность терапии уже </a:t>
            </a:r>
            <a:r>
              <a:rPr lang="ru-RU" sz="1800" dirty="0">
                <a:solidFill>
                  <a:srgbClr val="0066FF"/>
                </a:solidFill>
              </a:rPr>
              <a:t>через 3 </a:t>
            </a:r>
            <a:r>
              <a:rPr lang="ru-RU" sz="1800" dirty="0" err="1">
                <a:solidFill>
                  <a:srgbClr val="0066FF"/>
                </a:solidFill>
              </a:rPr>
              <a:t>мес</a:t>
            </a:r>
            <a:endParaRPr lang="ru-RU" sz="1800" dirty="0">
              <a:solidFill>
                <a:srgbClr val="0066FF"/>
              </a:solidFill>
            </a:endParaRPr>
          </a:p>
          <a:p>
            <a:pPr algn="just"/>
            <a:endParaRPr lang="ru-RU" sz="1800" dirty="0"/>
          </a:p>
          <a:p>
            <a:pPr algn="just"/>
            <a:r>
              <a:rPr lang="ru-RU" sz="1800" dirty="0" err="1"/>
              <a:t>Урсофальк</a:t>
            </a:r>
            <a:r>
              <a:rPr lang="ru-RU" sz="1800" dirty="0"/>
              <a:t> в меньшей дозе позволяет добиться более быстрого эффекта, чем препарат УДХК (Чехия)</a:t>
            </a:r>
          </a:p>
          <a:p>
            <a:pPr algn="just"/>
            <a:endParaRPr lang="ru-RU" sz="1800" dirty="0"/>
          </a:p>
          <a:p>
            <a:pPr algn="just"/>
            <a:r>
              <a:rPr lang="ru-RU" sz="1800" dirty="0"/>
              <a:t>Сопоставимый эффект можно получить только </a:t>
            </a:r>
            <a:r>
              <a:rPr lang="ru-RU" sz="1800" dirty="0">
                <a:solidFill>
                  <a:srgbClr val="0066FF"/>
                </a:solidFill>
              </a:rPr>
              <a:t>увеличив дозу до 15 мг/кг</a:t>
            </a:r>
          </a:p>
          <a:p>
            <a:pPr algn="just"/>
            <a:endParaRPr lang="ru-RU" sz="1800" dirty="0">
              <a:solidFill>
                <a:srgbClr val="0066FF"/>
              </a:solidFill>
            </a:endParaRPr>
          </a:p>
          <a:p>
            <a:pPr algn="just"/>
            <a:r>
              <a:rPr lang="ru-RU" sz="1800" dirty="0" err="1"/>
              <a:t>Урсофальк</a:t>
            </a:r>
            <a:r>
              <a:rPr lang="ru-RU" sz="1800" dirty="0"/>
              <a:t> в меньшей дозе позволяет достичь </a:t>
            </a:r>
            <a:r>
              <a:rPr lang="ru-RU" sz="1800" dirty="0" err="1"/>
              <a:t>литолиза</a:t>
            </a:r>
            <a:r>
              <a:rPr lang="ru-RU" sz="1800" dirty="0"/>
              <a:t> </a:t>
            </a:r>
            <a:r>
              <a:rPr lang="ru-RU" sz="1800" dirty="0">
                <a:solidFill>
                  <a:srgbClr val="0066FF"/>
                </a:solidFill>
              </a:rPr>
              <a:t>на 30% чаще</a:t>
            </a:r>
            <a:r>
              <a:rPr lang="ru-RU" sz="1800" dirty="0"/>
              <a:t>, чем препарат УДХК (Индия) даже в повышенной дозе 15 мг/кг</a:t>
            </a:r>
          </a:p>
          <a:p>
            <a:pPr algn="just"/>
            <a:endParaRPr lang="ru-RU" sz="1800" dirty="0">
              <a:solidFill>
                <a:srgbClr val="0066FF"/>
              </a:solidFill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457790"/>
            <a:ext cx="5007324" cy="486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7" y="6323062"/>
            <a:ext cx="5210065" cy="48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3"/>
          <p:cNvSpPr txBox="1">
            <a:spLocks/>
          </p:cNvSpPr>
          <p:nvPr/>
        </p:nvSpPr>
        <p:spPr>
          <a:xfrm>
            <a:off x="5007324" y="3870377"/>
            <a:ext cx="4038600" cy="22792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859022" y="2433717"/>
            <a:ext cx="41068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!</a:t>
            </a: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1907704" y="2895382"/>
            <a:ext cx="0" cy="60172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375E319-577D-8A4C-AD81-A04098AA71C9}"/>
              </a:ext>
            </a:extLst>
          </p:cNvPr>
          <p:cNvSpPr/>
          <p:nvPr/>
        </p:nvSpPr>
        <p:spPr>
          <a:xfrm>
            <a:off x="803658" y="2433717"/>
            <a:ext cx="1512168" cy="19442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86016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7B3E9-15DD-2C46-B697-BB2CE574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514" y="116632"/>
            <a:ext cx="7957966" cy="864096"/>
          </a:xfrm>
        </p:spPr>
        <p:txBody>
          <a:bodyPr>
            <a:noAutofit/>
          </a:bodyPr>
          <a:lstStyle/>
          <a:p>
            <a:r>
              <a:rPr lang="ru-RU" sz="2800" b="1" dirty="0"/>
              <a:t>Влияние фармакокинетических свойств </a:t>
            </a:r>
            <a:r>
              <a:rPr lang="ru-RU" sz="2800" b="1" dirty="0" err="1"/>
              <a:t>Урсофалька</a:t>
            </a:r>
            <a:r>
              <a:rPr lang="ru-RU" sz="2800" b="1" dirty="0"/>
              <a:t> на клиническую оценку эффективности </a:t>
            </a:r>
            <a:r>
              <a:rPr lang="ru-RU" sz="2800" b="1" dirty="0" err="1"/>
              <a:t>литолитической</a:t>
            </a:r>
            <a:r>
              <a:rPr lang="ru-RU" sz="2800" b="1" dirty="0"/>
              <a:t> терапии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8B9F8D-BFB7-2C4B-9F23-FDD157EC56D8}"/>
              </a:ext>
            </a:extLst>
          </p:cNvPr>
          <p:cNvSpPr txBox="1"/>
          <p:nvPr/>
        </p:nvSpPr>
        <p:spPr>
          <a:xfrm>
            <a:off x="5069040" y="4201390"/>
            <a:ext cx="3420380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Определяющее значение для продолжения терапии:</a:t>
            </a:r>
          </a:p>
          <a:p>
            <a:pPr algn="ctr"/>
            <a:r>
              <a:rPr lang="ru-RU" b="1" u="sng" dirty="0">
                <a:solidFill>
                  <a:srgbClr val="FF0000"/>
                </a:solidFill>
              </a:rPr>
              <a:t>оценка эффективности </a:t>
            </a:r>
            <a:r>
              <a:rPr lang="ru-RU" b="1" u="sng" dirty="0" err="1">
                <a:solidFill>
                  <a:srgbClr val="FF0000"/>
                </a:solidFill>
              </a:rPr>
              <a:t>литолитической</a:t>
            </a:r>
            <a:r>
              <a:rPr lang="ru-RU" b="1" u="sng" dirty="0">
                <a:solidFill>
                  <a:srgbClr val="FF0000"/>
                </a:solidFill>
              </a:rPr>
              <a:t> терапии проводится через 3 месяца!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F3FD4A-56E2-9E43-B1B5-B163E442B113}"/>
              </a:ext>
            </a:extLst>
          </p:cNvPr>
          <p:cNvSpPr txBox="1"/>
          <p:nvPr/>
        </p:nvSpPr>
        <p:spPr>
          <a:xfrm>
            <a:off x="718797" y="2708920"/>
            <a:ext cx="3708412" cy="12003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Гарантия создания эффективной концентрации УДХК в рекомендованной для </a:t>
            </a:r>
            <a:r>
              <a:rPr lang="ru-RU" b="1" dirty="0" err="1">
                <a:solidFill>
                  <a:srgbClr val="FF0000"/>
                </a:solidFill>
              </a:rPr>
              <a:t>литолитической</a:t>
            </a:r>
            <a:r>
              <a:rPr lang="ru-RU" b="1" dirty="0">
                <a:solidFill>
                  <a:srgbClr val="FF0000"/>
                </a:solidFill>
              </a:rPr>
              <a:t> терапии дозе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771720-5BED-7445-9D15-5E7B118E90AD}"/>
              </a:ext>
            </a:extLst>
          </p:cNvPr>
          <p:cNvSpPr txBox="1"/>
          <p:nvPr/>
        </p:nvSpPr>
        <p:spPr>
          <a:xfrm>
            <a:off x="389745" y="5805264"/>
            <a:ext cx="8243944" cy="83099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Более низкая стоимость курсового лечения </a:t>
            </a:r>
            <a:r>
              <a:rPr lang="ru-RU" sz="1600" b="1" dirty="0" err="1"/>
              <a:t>Урсофальком</a:t>
            </a:r>
            <a:r>
              <a:rPr lang="ru-RU" sz="1600" b="1" dirty="0"/>
              <a:t> , поскольку для получения аналогичный эффективности терапии на других препаратах УДХК надо повышать дозу, что приводит к  удорожанию курса!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48232" y="1268760"/>
            <a:ext cx="5184576" cy="923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При приеме </a:t>
            </a:r>
            <a:r>
              <a:rPr lang="ru-RU" b="1" dirty="0" err="1">
                <a:solidFill>
                  <a:srgbClr val="FF0000"/>
                </a:solidFill>
              </a:rPr>
              <a:t>Урсофалька</a:t>
            </a:r>
            <a:r>
              <a:rPr lang="ru-RU" b="1" dirty="0">
                <a:solidFill>
                  <a:srgbClr val="FF0000"/>
                </a:solidFill>
              </a:rPr>
              <a:t> достигается </a:t>
            </a:r>
            <a:r>
              <a:rPr lang="ru-RU" b="1" u="sng" dirty="0">
                <a:solidFill>
                  <a:srgbClr val="FF0000"/>
                </a:solidFill>
              </a:rPr>
              <a:t>максимальная концентрация УДХК </a:t>
            </a:r>
            <a:r>
              <a:rPr lang="ru-RU" b="1" dirty="0">
                <a:solidFill>
                  <a:srgbClr val="FF0000"/>
                </a:solidFill>
              </a:rPr>
              <a:t>в пузырной желчи </a:t>
            </a:r>
            <a:r>
              <a:rPr lang="ru-RU" b="1" u="sng" dirty="0">
                <a:solidFill>
                  <a:srgbClr val="FF0000"/>
                </a:solidFill>
              </a:rPr>
              <a:t>(64%) </a:t>
            </a:r>
            <a:r>
              <a:rPr lang="ru-RU" b="1" dirty="0">
                <a:solidFill>
                  <a:srgbClr val="FF0000"/>
                </a:solidFill>
              </a:rPr>
              <a:t>в </a:t>
            </a:r>
            <a:r>
              <a:rPr lang="ru-RU" b="1" u="sng" dirty="0">
                <a:solidFill>
                  <a:srgbClr val="FF0000"/>
                </a:solidFill>
              </a:rPr>
              <a:t>дозе 10 мг/кг </a:t>
            </a:r>
            <a:r>
              <a:rPr lang="ru-RU" b="1" dirty="0">
                <a:solidFill>
                  <a:srgbClr val="FF0000"/>
                </a:solidFill>
              </a:rPr>
              <a:t>уже </a:t>
            </a:r>
            <a:r>
              <a:rPr lang="ru-RU" b="1" u="sng" dirty="0">
                <a:solidFill>
                  <a:srgbClr val="FF0000"/>
                </a:solidFill>
              </a:rPr>
              <a:t>через 3 месяца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76056" y="2708920"/>
            <a:ext cx="3168352" cy="147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ru-RU" b="1" dirty="0">
              <a:solidFill>
                <a:srgbClr val="FF0000"/>
              </a:solidFill>
            </a:endParaRP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Быстрое начало действия – быстрое растворение конкрементов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8B9F8D-BFB7-2C4B-9F23-FDD157EC56D8}"/>
              </a:ext>
            </a:extLst>
          </p:cNvPr>
          <p:cNvSpPr txBox="1"/>
          <p:nvPr/>
        </p:nvSpPr>
        <p:spPr>
          <a:xfrm>
            <a:off x="539552" y="4167177"/>
            <a:ext cx="3700867" cy="1477328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Уверенность в том, </a:t>
            </a:r>
            <a:r>
              <a:rPr lang="ru-RU" b="1" u="sng" dirty="0">
                <a:solidFill>
                  <a:srgbClr val="FF0000"/>
                </a:solidFill>
              </a:rPr>
              <a:t>что факторы, связанные с недостаточной эффективностью терапии из-за неправильных доз и длительности курса исключены</a:t>
            </a:r>
            <a:r>
              <a:rPr lang="ru-RU" b="1" dirty="0">
                <a:solidFill>
                  <a:srgbClr val="FF0000"/>
                </a:solidFill>
              </a:rPr>
              <a:t>! 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2206193" y="2250713"/>
            <a:ext cx="648072" cy="33427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>
            <a:off x="6275427" y="2251325"/>
            <a:ext cx="648072" cy="33427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63386" y="5432040"/>
            <a:ext cx="56778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+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2206193" y="3909249"/>
            <a:ext cx="648072" cy="2521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6275427" y="3915061"/>
            <a:ext cx="648072" cy="25211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3965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3373" y="53752"/>
            <a:ext cx="8639147" cy="1143000"/>
          </a:xfrm>
        </p:spPr>
        <p:txBody>
          <a:bodyPr>
            <a:normAutofit fontScale="90000"/>
          </a:bodyPr>
          <a:lstStyle/>
          <a:p>
            <a:r>
              <a:rPr lang="ru-RU" sz="3200" b="1" dirty="0"/>
              <a:t>УРСОФАЛЬК входит в список ЖНВЛП </a:t>
            </a:r>
            <a:br>
              <a:rPr lang="ru-RU" sz="3200" b="1" dirty="0"/>
            </a:br>
            <a:r>
              <a:rPr lang="ru-RU" sz="3200" b="1" dirty="0"/>
              <a:t>с фиксированной ценой</a:t>
            </a:r>
            <a:r>
              <a:rPr lang="en-US" sz="3200" b="1" dirty="0"/>
              <a:t>: </a:t>
            </a:r>
            <a:r>
              <a:rPr lang="ru-RU" sz="3200" b="1" dirty="0"/>
              <a:t>доступность для пациента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124330" y="2420888"/>
            <a:ext cx="3024336" cy="11129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rgbClr val="264BE6"/>
                </a:solidFill>
              </a:rPr>
              <a:t>Максимальная цена на </a:t>
            </a:r>
            <a:r>
              <a:rPr lang="ru-RU" dirty="0" err="1">
                <a:solidFill>
                  <a:srgbClr val="264BE6"/>
                </a:solidFill>
              </a:rPr>
              <a:t>Урсофальк</a:t>
            </a:r>
            <a:r>
              <a:rPr lang="ru-RU" dirty="0">
                <a:solidFill>
                  <a:srgbClr val="264BE6"/>
                </a:solidFill>
              </a:rPr>
              <a:t> зарегистрирована Минздравом РФ и не меняется с 2010</a:t>
            </a:r>
          </a:p>
        </p:txBody>
      </p:sp>
      <p:pic>
        <p:nvPicPr>
          <p:cNvPr id="1028" name="Picture 4" descr="GRL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67" y="1217596"/>
            <a:ext cx="627004" cy="473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06971" y="1229668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Государственный реестр</a:t>
            </a:r>
            <a:br>
              <a:rPr lang="ru-RU" sz="1200" dirty="0"/>
            </a:br>
            <a:r>
              <a:rPr lang="ru-RU" sz="1200" dirty="0"/>
              <a:t>лекарственных средств</a:t>
            </a:r>
            <a:endParaRPr lang="ru-RU" dirty="0"/>
          </a:p>
        </p:txBody>
      </p:sp>
      <p:pic>
        <p:nvPicPr>
          <p:cNvPr id="1030" name="Picture 6" descr="Картинки по запросу минздрав логотип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76" b="29905"/>
          <a:stretch/>
        </p:blipFill>
        <p:spPr bwMode="auto">
          <a:xfrm>
            <a:off x="6410325" y="1205604"/>
            <a:ext cx="2733675" cy="74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4" t="23009" r="28036" b="9115"/>
          <a:stretch/>
        </p:blipFill>
        <p:spPr bwMode="auto">
          <a:xfrm>
            <a:off x="147666" y="1691333"/>
            <a:ext cx="5976664" cy="507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068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7" name="TextBox 6"/>
          <p:cNvSpPr txBox="1">
            <a:spLocks noChangeArrowheads="1"/>
          </p:cNvSpPr>
          <p:nvPr/>
        </p:nvSpPr>
        <p:spPr bwMode="auto">
          <a:xfrm>
            <a:off x="54021" y="5805264"/>
            <a:ext cx="1475117" cy="646331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1000 мг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4 капсулы</a:t>
            </a:r>
          </a:p>
        </p:txBody>
      </p:sp>
      <p:sp>
        <p:nvSpPr>
          <p:cNvPr id="54278" name="TextBox 7"/>
          <p:cNvSpPr txBox="1">
            <a:spLocks noChangeArrowheads="1"/>
          </p:cNvSpPr>
          <p:nvPr/>
        </p:nvSpPr>
        <p:spPr bwMode="auto">
          <a:xfrm>
            <a:off x="1835695" y="5805264"/>
            <a:ext cx="1368311" cy="646331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= 1275мг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5,1 капсул</a:t>
            </a:r>
          </a:p>
        </p:txBody>
      </p:sp>
      <p:sp>
        <p:nvSpPr>
          <p:cNvPr id="54279" name="TextBox 8"/>
          <p:cNvSpPr txBox="1">
            <a:spLocks noChangeArrowheads="1"/>
          </p:cNvSpPr>
          <p:nvPr/>
        </p:nvSpPr>
        <p:spPr bwMode="auto">
          <a:xfrm>
            <a:off x="3376893" y="5784454"/>
            <a:ext cx="1361302" cy="646331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hlink"/>
              </a:buClr>
              <a:buSzPct val="65000"/>
              <a:buFont typeface="Wingdings" pitchFamily="2" charset="2"/>
              <a:buChar char="¡"/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Char char="¡"/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= 1950мг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solidFill>
                  <a:srgbClr val="292929"/>
                </a:solidFill>
              </a:rPr>
              <a:t>7,8 капсул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0"/>
            <a:ext cx="8688716" cy="1143000"/>
          </a:xfrm>
        </p:spPr>
        <p:txBody>
          <a:bodyPr>
            <a:noAutofit/>
          </a:bodyPr>
          <a:lstStyle/>
          <a:p>
            <a:r>
              <a:rPr lang="ru-RU" sz="3000" b="1" dirty="0"/>
              <a:t>При использовании других препаратов УДХК может потребоваться увеличение суточной дозы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539552" y="4834859"/>
            <a:ext cx="504056" cy="7266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2267822" y="4858265"/>
            <a:ext cx="504056" cy="6797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3862839" y="4834859"/>
            <a:ext cx="504056" cy="7266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t="20421" r="35254" b="33577"/>
          <a:stretch/>
        </p:blipFill>
        <p:spPr bwMode="auto">
          <a:xfrm>
            <a:off x="275772" y="1538514"/>
            <a:ext cx="5558972" cy="294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5805536" y="1524635"/>
            <a:ext cx="3131839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/>
              <a:t>В следствие разницы концентраций УДХК в желчи эффективная дозировка препаратов-аналогов УДХК может требовать увеличения</a:t>
            </a:r>
          </a:p>
          <a:p>
            <a:endParaRPr lang="ru-RU" sz="2400" dirty="0"/>
          </a:p>
          <a:p>
            <a:r>
              <a:rPr lang="ru-RU" sz="2400" dirty="0"/>
              <a:t>Как правило, при выборе других препаратов УДХК количество мг в сутки надо увеличить на 1-2 капсулы</a:t>
            </a:r>
          </a:p>
        </p:txBody>
      </p:sp>
    </p:spTree>
    <p:extLst>
      <p:ext uri="{BB962C8B-B14F-4D97-AF65-F5344CB8AC3E}">
        <p14:creationId xmlns:p14="http://schemas.microsoft.com/office/powerpoint/2010/main" val="236448736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79512" y="116632"/>
            <a:ext cx="9144000" cy="980728"/>
          </a:xfrm>
        </p:spPr>
        <p:txBody>
          <a:bodyPr>
            <a:noAutofit/>
          </a:bodyPr>
          <a:lstStyle/>
          <a:p>
            <a:r>
              <a:rPr lang="ru-RU" sz="3200" b="1" dirty="0"/>
              <a:t>Оптимизация </a:t>
            </a:r>
            <a:r>
              <a:rPr lang="ru-RU" sz="3200" b="1" dirty="0" err="1"/>
              <a:t>литолической</a:t>
            </a:r>
            <a:r>
              <a:rPr lang="ru-RU" sz="3200" b="1" dirty="0"/>
              <a:t> терапии </a:t>
            </a:r>
            <a:br>
              <a:rPr lang="ru-RU" sz="3200" b="1" dirty="0"/>
            </a:br>
            <a:r>
              <a:rPr lang="ru-RU" sz="2800" b="1" i="1" dirty="0"/>
              <a:t>выбор препарата УДХК с лучшей </a:t>
            </a:r>
            <a:r>
              <a:rPr lang="ru-RU" sz="2800" b="1" i="1" dirty="0" err="1"/>
              <a:t>фармакокинетикой</a:t>
            </a:r>
            <a:endParaRPr lang="ru-RU" sz="3200" b="1" i="1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4824536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/>
              <a:t>Если принято решение о назначение  </a:t>
            </a:r>
            <a:r>
              <a:rPr lang="ru-RU" dirty="0" err="1"/>
              <a:t>литолитической</a:t>
            </a:r>
            <a:r>
              <a:rPr lang="ru-RU" dirty="0"/>
              <a:t>  терапии, то </a:t>
            </a:r>
            <a:r>
              <a:rPr lang="ru-RU" b="1" dirty="0"/>
              <a:t>ключевой вопрос будет ли она эффективна у данного конкретного пациента? </a:t>
            </a:r>
          </a:p>
          <a:p>
            <a:pPr marL="0" indent="0" algn="just">
              <a:buNone/>
            </a:pPr>
            <a:endParaRPr lang="ru-RU" b="1" dirty="0"/>
          </a:p>
          <a:p>
            <a:pPr algn="just"/>
            <a:r>
              <a:rPr lang="ru-RU" dirty="0"/>
              <a:t>Предпочтительно </a:t>
            </a:r>
            <a:r>
              <a:rPr lang="ru-RU" b="1" dirty="0"/>
              <a:t>проведение всех необходимых исследований</a:t>
            </a:r>
            <a:r>
              <a:rPr lang="ru-RU" dirty="0"/>
              <a:t>:  УЗИ, оценка сократительной функции ЖП и КТ</a:t>
            </a:r>
          </a:p>
          <a:p>
            <a:pPr algn="just"/>
            <a:r>
              <a:rPr lang="ru-RU" dirty="0"/>
              <a:t>Чтобы исключить неэффективность лечения, связанную с недостаточной концентрацией УДХК в ЖП, то необходимо назначить препарат создающей </a:t>
            </a:r>
            <a:r>
              <a:rPr lang="ru-RU" b="1" dirty="0"/>
              <a:t>максимальную концентрацию УДХК в желчи – </a:t>
            </a:r>
            <a:r>
              <a:rPr lang="ru-RU" b="1" dirty="0" err="1"/>
              <a:t>Урсофальк</a:t>
            </a:r>
            <a:r>
              <a:rPr lang="ru-RU" dirty="0"/>
              <a:t>, особенно когда не проводятся дополнительные исследования по определению состава  и </a:t>
            </a:r>
            <a:r>
              <a:rPr lang="ru-RU" dirty="0" err="1"/>
              <a:t>кальцификации</a:t>
            </a:r>
            <a:r>
              <a:rPr lang="ru-RU" dirty="0"/>
              <a:t> камней (КТ) </a:t>
            </a:r>
          </a:p>
          <a:p>
            <a:pPr algn="just"/>
            <a:r>
              <a:rPr lang="ru-RU" dirty="0"/>
              <a:t>В таком случае </a:t>
            </a:r>
            <a:r>
              <a:rPr lang="ru-RU" b="1" dirty="0"/>
              <a:t>через 3 месяца</a:t>
            </a:r>
            <a:r>
              <a:rPr lang="ru-RU" dirty="0"/>
              <a:t>, когда проводится </a:t>
            </a:r>
            <a:r>
              <a:rPr lang="ru-RU" b="1" dirty="0"/>
              <a:t>первичная оценка эффективности </a:t>
            </a:r>
            <a:r>
              <a:rPr lang="ru-RU" b="1" dirty="0" err="1"/>
              <a:t>литолитической</a:t>
            </a:r>
            <a:r>
              <a:rPr lang="ru-RU" b="1" dirty="0"/>
              <a:t> терапии</a:t>
            </a:r>
            <a:r>
              <a:rPr lang="ru-RU" dirty="0"/>
              <a:t>, можно резко </a:t>
            </a:r>
            <a:r>
              <a:rPr lang="ru-RU" b="1" dirty="0"/>
              <a:t>снизить  вероятность принятия ложного решения о неэффективности </a:t>
            </a:r>
            <a:r>
              <a:rPr lang="ru-RU" dirty="0" err="1"/>
              <a:t>литолитической</a:t>
            </a:r>
            <a:r>
              <a:rPr lang="ru-RU" dirty="0"/>
              <a:t>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25392341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Заголовок 1"/>
          <p:cNvSpPr>
            <a:spLocks noGrp="1"/>
          </p:cNvSpPr>
          <p:nvPr>
            <p:ph type="title"/>
          </p:nvPr>
        </p:nvSpPr>
        <p:spPr>
          <a:xfrm>
            <a:off x="1046979" y="192812"/>
            <a:ext cx="7743205" cy="750483"/>
          </a:xfrm>
        </p:spPr>
        <p:txBody>
          <a:bodyPr>
            <a:noAutofit/>
          </a:bodyPr>
          <a:lstStyle/>
          <a:p>
            <a:r>
              <a:rPr lang="ru-RU" altLang="ru-RU" sz="2800" b="1" dirty="0" err="1">
                <a:effectLst/>
                <a:cs typeface="Times New Roman" pitchFamily="18" charset="0"/>
              </a:rPr>
              <a:t>Урсофальк</a:t>
            </a:r>
            <a:r>
              <a:rPr lang="ru-RU" altLang="ru-RU" sz="2800" b="1" dirty="0">
                <a:effectLst/>
                <a:cs typeface="Times New Roman" pitchFamily="18" charset="0"/>
              </a:rPr>
              <a:t> обеспечивал максимальную эффективность лечения ПБЦ в отличие </a:t>
            </a:r>
            <a:br>
              <a:rPr lang="ru-RU" altLang="ru-RU" sz="2800" b="1" dirty="0">
                <a:effectLst/>
                <a:cs typeface="Times New Roman" pitchFamily="18" charset="0"/>
              </a:rPr>
            </a:br>
            <a:r>
              <a:rPr lang="ru-RU" altLang="ru-RU" sz="2800" b="1" dirty="0">
                <a:effectLst/>
                <a:cs typeface="Times New Roman" pitchFamily="18" charset="0"/>
              </a:rPr>
              <a:t>от других препаратов УДХК*</a:t>
            </a:r>
          </a:p>
        </p:txBody>
      </p:sp>
      <p:sp>
        <p:nvSpPr>
          <p:cNvPr id="38915" name="Содержимое 2"/>
          <p:cNvSpPr>
            <a:spLocks noGrp="1"/>
          </p:cNvSpPr>
          <p:nvPr>
            <p:ph sz="half" idx="1"/>
          </p:nvPr>
        </p:nvSpPr>
        <p:spPr>
          <a:xfrm>
            <a:off x="128440" y="1536986"/>
            <a:ext cx="4316233" cy="4525963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44 пациентки из 49 с ПБЦ под наблюдением в ГГЦ г. Екатеринбурга, ответили на терапию УДХК согласно Парижским критериям</a:t>
            </a:r>
            <a:endParaRPr lang="en-US" alt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Переход с </a:t>
            </a:r>
            <a:r>
              <a:rPr lang="ru-RU" altLang="ru-RU" sz="1800" dirty="0" err="1">
                <a:latin typeface="Times New Roman" pitchFamily="18" charset="0"/>
                <a:cs typeface="Times New Roman" pitchFamily="18" charset="0"/>
              </a:rPr>
              <a:t>Урсофалька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на УДХК-1 (Чехия): из 44 пациенток отказ у 8 (</a:t>
            </a:r>
            <a:r>
              <a:rPr lang="ru-RU" alt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18,2%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) , у 6 из них доказано Б/х ухудшение (увеличение активности </a:t>
            </a:r>
            <a:r>
              <a:rPr lang="ru-RU" altLang="ru-RU" sz="1800" dirty="0" err="1">
                <a:latin typeface="Times New Roman" pitchFamily="18" charset="0"/>
                <a:cs typeface="Times New Roman" pitchFamily="18" charset="0"/>
              </a:rPr>
              <a:t>АлАТ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 и ГГТП в 2 раза и выше), у 1 обострение псориаза, у 1 – токсико-аллергическая реакция</a:t>
            </a:r>
            <a:endParaRPr lang="en-US" alt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alt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Переход с УДХК-1 на УДХК-2 (РФ) из 36 отказ у 8 (</a:t>
            </a:r>
            <a:r>
              <a:rPr lang="ru-RU" altLang="ru-RU" sz="18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22,2%</a:t>
            </a:r>
            <a:r>
              <a:rPr lang="ru-RU" altLang="ru-RU" sz="1800" dirty="0">
                <a:latin typeface="Times New Roman" pitchFamily="18" charset="0"/>
                <a:cs typeface="Times New Roman" pitchFamily="18" charset="0"/>
              </a:rPr>
              <a:t>) в связи с утратой биохимической ремиссии по Парижским критериям</a:t>
            </a:r>
          </a:p>
        </p:txBody>
      </p:sp>
      <p:graphicFrame>
        <p:nvGraphicFramePr>
          <p:cNvPr id="3" name="Объект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22555427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504" y="6381328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* И.Б. Хлынов, 2015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>
            <a:off x="5788000" y="3141784"/>
            <a:ext cx="396044" cy="1440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7524328" y="3604374"/>
            <a:ext cx="360040" cy="1677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269828" y="2523020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30661" y="5877272"/>
            <a:ext cx="3157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73% ответчиков на УДХК1</a:t>
            </a:r>
          </a:p>
          <a:p>
            <a:r>
              <a:rPr lang="ru-RU" dirty="0"/>
              <a:t>57% ответчиков на УДХК2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26088" y="3707252"/>
            <a:ext cx="864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57%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30363" y="3347700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-22%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1150" y="3646080"/>
            <a:ext cx="7096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-18%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6652624" y="3347700"/>
            <a:ext cx="396044" cy="1440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239308" y="2629017"/>
            <a:ext cx="1849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0066FF"/>
                </a:solidFill>
              </a:rPr>
              <a:t>90% -ответчики на </a:t>
            </a:r>
            <a:r>
              <a:rPr lang="ru-RU" sz="1600" b="1" dirty="0" err="1">
                <a:solidFill>
                  <a:srgbClr val="0066FF"/>
                </a:solidFill>
              </a:rPr>
              <a:t>Урсофальк</a:t>
            </a:r>
            <a:endParaRPr lang="ru-RU" sz="1600" b="1" dirty="0">
              <a:solidFill>
                <a:srgbClr val="00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9767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7597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288871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1963"/>
          <a:stretch/>
        </p:blipFill>
        <p:spPr bwMode="auto">
          <a:xfrm>
            <a:off x="0" y="0"/>
            <a:ext cx="9144000" cy="5778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7831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44" y="4619081"/>
            <a:ext cx="3220887" cy="2146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0" y="1196752"/>
            <a:ext cx="9144000" cy="3240360"/>
          </a:xfrm>
          <a:prstGeom prst="wedgeEllipseCallout">
            <a:avLst>
              <a:gd name="adj1" fmla="val 29764"/>
              <a:gd name="adj2" fmla="val 60688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Эффективность растворения </a:t>
            </a:r>
            <a:r>
              <a:rPr lang="ru-RU" b="1" dirty="0" err="1"/>
              <a:t>сладжа</a:t>
            </a:r>
            <a:r>
              <a:rPr lang="ru-RU" b="1" dirty="0"/>
              <a:t>/камней сильно варьирует. Первичная оценка эффективности терапии проводится через 3 мес. Чтобы избежать ложного решения о неэффективности терапии, критически важно сразу принимать препарат, создающий максимальную эффективную концентрацию в желчи, и в правильных дозах. Я назначаю Вам препарат УДХК (</a:t>
            </a:r>
            <a:r>
              <a:rPr lang="ru-RU" b="1" dirty="0" err="1"/>
              <a:t>Урсофальк</a:t>
            </a:r>
            <a:r>
              <a:rPr lang="ru-RU" b="1" dirty="0"/>
              <a:t>) по 3-4 капсулы на ночь курсом на 3 месяца. </a:t>
            </a:r>
          </a:p>
          <a:p>
            <a:pPr algn="ctr"/>
            <a:r>
              <a:rPr lang="ru-RU" b="1" dirty="0"/>
              <a:t>При покупке другого препарата УДХК нет гарантий, что он будет эффективен в такой же дозе! 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72412" y="4797152"/>
            <a:ext cx="38884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F0000"/>
                </a:solidFill>
                <a:latin typeface="+mj-lt"/>
              </a:rPr>
              <a:t>Таким образом может быть снижен риск принятия ложного решения о неэффективности терапии!</a:t>
            </a: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27584" y="72008"/>
            <a:ext cx="7992888" cy="1052736"/>
          </a:xfrm>
        </p:spPr>
        <p:txBody>
          <a:bodyPr>
            <a:noAutofit/>
          </a:bodyPr>
          <a:lstStyle/>
          <a:p>
            <a:r>
              <a:rPr lang="ru-RU" sz="2800" b="1" dirty="0"/>
              <a:t>Необходимо объяснить пациенту разницу </a:t>
            </a:r>
            <a:br>
              <a:rPr lang="ru-RU" sz="2800" b="1" dirty="0"/>
            </a:br>
            <a:r>
              <a:rPr lang="ru-RU" sz="2800" b="1" dirty="0"/>
              <a:t>в препаратах УДХК, чтобы избежать замен и ошибок в оценке эффективности терапии</a:t>
            </a:r>
          </a:p>
        </p:txBody>
      </p:sp>
    </p:spTree>
    <p:extLst>
      <p:ext uri="{BB962C8B-B14F-4D97-AF65-F5344CB8AC3E}">
        <p14:creationId xmlns:p14="http://schemas.microsoft.com/office/powerpoint/2010/main" val="18903864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11861</TotalTime>
  <Words>4066</Words>
  <Application>Microsoft Office PowerPoint</Application>
  <PresentationFormat>Экран (4:3)</PresentationFormat>
  <Paragraphs>440</Paragraphs>
  <Slides>59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59</vt:i4>
      </vt:variant>
    </vt:vector>
  </HeadingPairs>
  <TitlesOfParts>
    <vt:vector size="69" baseType="lpstr">
      <vt:lpstr>Arial</vt:lpstr>
      <vt:lpstr>Calibri</vt:lpstr>
      <vt:lpstr>Calibri Light</vt:lpstr>
      <vt:lpstr>Tahoma</vt:lpstr>
      <vt:lpstr>Times New Roman</vt:lpstr>
      <vt:lpstr>Verdana</vt:lpstr>
      <vt:lpstr>Wingdings</vt:lpstr>
      <vt:lpstr>Тема Office</vt:lpstr>
      <vt:lpstr>Специальное оформление</vt:lpstr>
      <vt:lpstr>Фотография Photo Editor</vt:lpstr>
      <vt:lpstr>КОМПЛЕКСНЫЙ ПОДХОД  К ЛЕЧЕНИЮ ЗАБОЛЕВАНИЙ ЖЕЛЧЕВЫВОДЯЩИХ ПУТЕЙ</vt:lpstr>
      <vt:lpstr>Презентация PowerPoint</vt:lpstr>
      <vt:lpstr> </vt:lpstr>
      <vt:lpstr>Дискинезии желчного пузыря (ЖП) и сфинктера Одди (СО)</vt:lpstr>
      <vt:lpstr>Патогенез дискинезии желчного пузыря  и желчевыводящих путей* </vt:lpstr>
      <vt:lpstr>Эпидемиология дискинезий ЖП  и сфинктера Одди в РФ</vt:lpstr>
      <vt:lpstr>Клиническая картина</vt:lpstr>
      <vt:lpstr>Презентация PowerPoint</vt:lpstr>
      <vt:lpstr>Механизм действия Урсофалька  при дискинезиях ЖВП</vt:lpstr>
      <vt:lpstr>УДХК оказывает выраженный  противовоспалительный  эффект у пациентов с ЖКБ</vt:lpstr>
      <vt:lpstr>Алгоритм ведения пациентов с дискинезией желчного пузыря и желчных путей: комбинация спазмолитика и УДХК при неэффективности монотерапии спазмолитиком*</vt:lpstr>
      <vt:lpstr>Билиарный сладж может встречаться на любой стадии заболеваний ЖВП</vt:lpstr>
      <vt:lpstr>Цель терапии Урсофальком при дискинезиях ЖП и желчевыводящих путей </vt:lpstr>
      <vt:lpstr>Схема приема Уросфалька  при дискинезиях ЖВП</vt:lpstr>
      <vt:lpstr>Классификация ЖКБ по А.А. Ильченко*</vt:lpstr>
      <vt:lpstr>Билиарный сладж</vt:lpstr>
      <vt:lpstr>Билиарный сладж</vt:lpstr>
      <vt:lpstr>Желчнокаменная болезнь (ЖКБ)</vt:lpstr>
      <vt:lpstr>Риск развития ЖКБ правило 5 «F»</vt:lpstr>
      <vt:lpstr>Предрасполагающие факторы  для формирования конкрементов</vt:lpstr>
      <vt:lpstr>Презентация PowerPoint</vt:lpstr>
      <vt:lpstr>Насыщение желчи холестерином  и образование конкрементов</vt:lpstr>
      <vt:lpstr>Холелитиаз и растворение желчных камней </vt:lpstr>
      <vt:lpstr>Естественное течение билиарных расстройств</vt:lpstr>
      <vt:lpstr>Постхолецистэктомический синдром</vt:lpstr>
      <vt:lpstr>Патологические состояния, выявляемые после холецистэктомии</vt:lpstr>
      <vt:lpstr>Принципы лечения больных,  перенесших холецистэктомию </vt:lpstr>
      <vt:lpstr>Рефлюкс-гастрит</vt:lpstr>
      <vt:lpstr>Презентация PowerPoint</vt:lpstr>
      <vt:lpstr>Механизм действия Урсофалька при ГЭРБ  и рефлюкс-гастрите</vt:lpstr>
      <vt:lpstr>Показания к холецистэктомии при ЖКБ  и сроки ее проведения</vt:lpstr>
      <vt:lpstr>Холецистэктомия:  замена одних проблем на другие</vt:lpstr>
      <vt:lpstr>Возможные подходы  к лечению ЖКБ*</vt:lpstr>
      <vt:lpstr>Почему не  всегда растворяются камни?</vt:lpstr>
      <vt:lpstr>Презентация PowerPoint</vt:lpstr>
      <vt:lpstr>Однако при необходимости возможно определение прогноза литолиза по данным КТ*</vt:lpstr>
      <vt:lpstr>Пример определения плотности конкремента по КТ</vt:lpstr>
      <vt:lpstr>Определение сократительной функции желчного пузыря (СФЖП)*</vt:lpstr>
      <vt:lpstr>Пример измерения СФЖП*</vt:lpstr>
      <vt:lpstr>Сократительная функция  желчного пузыря при ЖКБ*</vt:lpstr>
      <vt:lpstr>Алгоритм действия врача при выявлении симптоматической ЖКБ*</vt:lpstr>
      <vt:lpstr>Может ли отмечаться увеличение диаметра конкремента на фоне литолиза УДХК? </vt:lpstr>
      <vt:lpstr>Размер конкрементов оказывает серьезное влияние на прогноз литолиза</vt:lpstr>
      <vt:lpstr>Презентация PowerPoint</vt:lpstr>
      <vt:lpstr>Литолитическая терапия часто требует длительного применения*</vt:lpstr>
      <vt:lpstr>Презентация PowerPoint</vt:lpstr>
      <vt:lpstr>Презентация PowerPoint</vt:lpstr>
      <vt:lpstr>Причины неэффективности литолитической терапии: на что можно повлиять</vt:lpstr>
      <vt:lpstr>Презентация PowerPoint</vt:lpstr>
      <vt:lpstr>Влияние Урсофалька на уровень УДХК в желчи*</vt:lpstr>
      <vt:lpstr>Урсофальк обеспечивает более быстрое наступление литолиза в минимальной и эффективной дозе 10 мг/кг</vt:lpstr>
      <vt:lpstr>Влияние фармакокинетических свойств Урсофалька на клиническую оценку эффективности литолитической терапии</vt:lpstr>
      <vt:lpstr>УРСОФАЛЬК входит в список ЖНВЛП  с фиксированной ценой: доступность для пациента </vt:lpstr>
      <vt:lpstr>При использовании других препаратов УДХК может потребоваться увеличение суточной дозы</vt:lpstr>
      <vt:lpstr>Оптимизация литолической терапии  выбор препарата УДХК с лучшей фармакокинетикой</vt:lpstr>
      <vt:lpstr>Урсофальк обеспечивал максимальную эффективность лечения ПБЦ в отличие  от других препаратов УДХК*</vt:lpstr>
      <vt:lpstr>Презентация PowerPoint</vt:lpstr>
      <vt:lpstr>Презентация PowerPoint</vt:lpstr>
      <vt:lpstr>Необходимо объяснить пациенту разницу  в препаратах УДХК, чтобы избежать замен и ошибок в оценке эффективности терапии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Назначение гепатопротекторов (ЭФЛ, УДХК, SAM) педиатрами, терапевтами и гастроэнтерологами</dc:title>
  <dc:creator>Segey Leontyev</dc:creator>
  <cp:lastModifiedBy>Lukmanova G</cp:lastModifiedBy>
  <cp:revision>997</cp:revision>
  <cp:lastPrinted>2019-01-10T09:14:28Z</cp:lastPrinted>
  <dcterms:created xsi:type="dcterms:W3CDTF">2013-04-01T17:27:54Z</dcterms:created>
  <dcterms:modified xsi:type="dcterms:W3CDTF">2019-01-17T11:03:56Z</dcterms:modified>
</cp:coreProperties>
</file>