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xls" ContentType="application/vnd.ms-excel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6"/>
  </p:notesMasterIdLst>
  <p:sldIdLst>
    <p:sldId id="431" r:id="rId3"/>
    <p:sldId id="260" r:id="rId4"/>
    <p:sldId id="271" r:id="rId5"/>
    <p:sldId id="358" r:id="rId6"/>
    <p:sldId id="352" r:id="rId7"/>
    <p:sldId id="342" r:id="rId8"/>
    <p:sldId id="361" r:id="rId9"/>
    <p:sldId id="398" r:id="rId10"/>
    <p:sldId id="399" r:id="rId11"/>
    <p:sldId id="273" r:id="rId12"/>
    <p:sldId id="388" r:id="rId13"/>
    <p:sldId id="391" r:id="rId14"/>
    <p:sldId id="432" r:id="rId15"/>
    <p:sldId id="394" r:id="rId16"/>
    <p:sldId id="419" r:id="rId17"/>
    <p:sldId id="420" r:id="rId18"/>
    <p:sldId id="343" r:id="rId19"/>
    <p:sldId id="397" r:id="rId20"/>
    <p:sldId id="337" r:id="rId21"/>
    <p:sldId id="338" r:id="rId22"/>
    <p:sldId id="387" r:id="rId23"/>
    <p:sldId id="375" r:id="rId24"/>
    <p:sldId id="406" r:id="rId25"/>
    <p:sldId id="408" r:id="rId26"/>
    <p:sldId id="376" r:id="rId27"/>
    <p:sldId id="377" r:id="rId28"/>
    <p:sldId id="415" r:id="rId29"/>
    <p:sldId id="425" r:id="rId30"/>
    <p:sldId id="380" r:id="rId31"/>
    <p:sldId id="381" r:id="rId32"/>
    <p:sldId id="404" r:id="rId33"/>
    <p:sldId id="412" r:id="rId34"/>
    <p:sldId id="413" r:id="rId35"/>
    <p:sldId id="414" r:id="rId36"/>
    <p:sldId id="382" r:id="rId37"/>
    <p:sldId id="411" r:id="rId38"/>
    <p:sldId id="418" r:id="rId39"/>
    <p:sldId id="430" r:id="rId40"/>
    <p:sldId id="433" r:id="rId41"/>
    <p:sldId id="434" r:id="rId42"/>
    <p:sldId id="435" r:id="rId43"/>
    <p:sldId id="440" r:id="rId44"/>
    <p:sldId id="441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008000"/>
    <a:srgbClr val="A0E0AB"/>
    <a:srgbClr val="FE7A7D"/>
    <a:srgbClr val="EA5E42"/>
    <a:srgbClr val="1F9EA1"/>
    <a:srgbClr val="FF2F2F"/>
    <a:srgbClr val="FFCC00"/>
    <a:srgbClr val="BC14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12" autoAdjust="0"/>
    <p:restoredTop sz="98286" autoAdjust="0"/>
  </p:normalViewPr>
  <p:slideViewPr>
    <p:cSldViewPr>
      <p:cViewPr>
        <p:scale>
          <a:sx n="100" d="100"/>
          <a:sy n="100" d="100"/>
        </p:scale>
        <p:origin x="-58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1272"/>
    </p:cViewPr>
  </p:sorterViewPr>
  <p:notesViewPr>
    <p:cSldViewPr>
      <p:cViewPr varScale="1">
        <p:scale>
          <a:sx n="55" d="100"/>
          <a:sy n="55" d="100"/>
        </p:scale>
        <p:origin x="-1302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4581152693556637E-2"/>
          <c:y val="4.0811717491176298E-2"/>
          <c:w val="0.84363565437877897"/>
          <c:h val="0.85745174032030858"/>
        </c:manualLayout>
      </c:layout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СРК-мужчины</c:v>
                </c:pt>
              </c:strCache>
            </c:strRef>
          </c:tx>
          <c:spPr>
            <a:ln>
              <a:solidFill>
                <a:schemeClr val="accent5">
                  <a:lumMod val="50000"/>
                </a:schemeClr>
              </a:solidFill>
            </a:ln>
          </c:spPr>
          <c:marker>
            <c:spPr>
              <a:solidFill>
                <a:srgbClr val="004F71"/>
              </a:solidFill>
              <a:ln>
                <a:solidFill>
                  <a:schemeClr val="accent5">
                    <a:lumMod val="50000"/>
                  </a:schemeClr>
                </a:solidFill>
              </a:ln>
            </c:spPr>
          </c:marker>
          <c:cat>
            <c:strRef>
              <c:f>Sheet1!$A$2:$A$9</c:f>
              <c:strCache>
                <c:ptCount val="8"/>
                <c:pt idx="0">
                  <c:v>15-24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65-74</c:v>
                </c:pt>
                <c:pt idx="6">
                  <c:v>75-84</c:v>
                </c:pt>
                <c:pt idx="7">
                  <c:v>85+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0.9</c:v>
                </c:pt>
                <c:pt idx="1">
                  <c:v>2.1</c:v>
                </c:pt>
                <c:pt idx="2">
                  <c:v>2.7</c:v>
                </c:pt>
                <c:pt idx="3">
                  <c:v>2.1</c:v>
                </c:pt>
                <c:pt idx="4">
                  <c:v>2</c:v>
                </c:pt>
                <c:pt idx="5">
                  <c:v>1.9</c:v>
                </c:pt>
                <c:pt idx="6">
                  <c:v>1</c:v>
                </c:pt>
                <c:pt idx="7">
                  <c:v>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D77F-4ADE-9C37-B2E9F55B2F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685888"/>
        <c:axId val="37704064"/>
      </c:lineChart>
      <c:lineChart>
        <c:grouping val="stack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СРК-женщины</c:v>
                </c:pt>
              </c:strCache>
            </c:strRef>
          </c:tx>
          <c:cat>
            <c:strRef>
              <c:f>Sheet1!$A$2:$A$9</c:f>
              <c:strCache>
                <c:ptCount val="8"/>
                <c:pt idx="0">
                  <c:v>15-24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65-74</c:v>
                </c:pt>
                <c:pt idx="6">
                  <c:v>75-84</c:v>
                </c:pt>
                <c:pt idx="7">
                  <c:v>85+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5.3</c:v>
                </c:pt>
                <c:pt idx="1">
                  <c:v>7.8</c:v>
                </c:pt>
                <c:pt idx="2">
                  <c:v>7.7</c:v>
                </c:pt>
                <c:pt idx="3">
                  <c:v>6.2</c:v>
                </c:pt>
                <c:pt idx="4">
                  <c:v>4.8</c:v>
                </c:pt>
                <c:pt idx="5">
                  <c:v>3.3</c:v>
                </c:pt>
                <c:pt idx="6">
                  <c:v>2</c:v>
                </c:pt>
                <c:pt idx="7">
                  <c:v>0.5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D77F-4ADE-9C37-B2E9F55B2F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707136"/>
        <c:axId val="37705600"/>
      </c:lineChart>
      <c:catAx>
        <c:axId val="376858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7704064"/>
        <c:crosses val="autoZero"/>
        <c:auto val="1"/>
        <c:lblAlgn val="ctr"/>
        <c:lblOffset val="100"/>
        <c:noMultiLvlLbl val="0"/>
      </c:catAx>
      <c:valAx>
        <c:axId val="37704064"/>
        <c:scaling>
          <c:orientation val="minMax"/>
          <c:max val="8"/>
        </c:scaling>
        <c:delete val="0"/>
        <c:axPos val="l"/>
        <c:numFmt formatCode="General" sourceLinked="1"/>
        <c:majorTickMark val="out"/>
        <c:minorTickMark val="none"/>
        <c:tickLblPos val="nextTo"/>
        <c:crossAx val="37685888"/>
        <c:crosses val="autoZero"/>
        <c:crossBetween val="between"/>
        <c:majorUnit val="1"/>
      </c:valAx>
      <c:valAx>
        <c:axId val="37705600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37707136"/>
        <c:crosses val="max"/>
        <c:crossBetween val="between"/>
      </c:valAx>
      <c:catAx>
        <c:axId val="377071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705600"/>
        <c:crosses val="autoZero"/>
        <c:auto val="1"/>
        <c:lblAlgn val="ctr"/>
        <c:lblOffset val="100"/>
        <c:noMultiLvlLbl val="0"/>
      </c:cat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520161046135694"/>
          <c:y val="0.34130154873067292"/>
          <c:w val="0.27782970043710847"/>
          <c:h val="0.15816284768857694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baseline="0" dirty="0" smtClean="0"/>
              <a:t>Уменьшение симптомов СРК</a:t>
            </a:r>
            <a:endParaRPr lang="en-US" dirty="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 мес.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Боль в животе</c:v>
                </c:pt>
                <c:pt idx="1">
                  <c:v>Метеоризм</c:v>
                </c:pt>
                <c:pt idx="2">
                  <c:v>Нарушения стула</c:v>
                </c:pt>
              </c:strCache>
            </c:strRef>
          </c:cat>
          <c:val>
            <c:numRef>
              <c:f>Sheet1!$B$2:$B$4</c:f>
              <c:numCache>
                <c:formatCode>0.00%</c:formatCode>
                <c:ptCount val="3"/>
                <c:pt idx="0">
                  <c:v>1</c:v>
                </c:pt>
                <c:pt idx="1">
                  <c:v>0.93400000000000005</c:v>
                </c:pt>
                <c:pt idx="2">
                  <c:v>0.54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6 мес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Боль в животе</c:v>
                </c:pt>
                <c:pt idx="1">
                  <c:v>Метеоризм</c:v>
                </c:pt>
                <c:pt idx="2">
                  <c:v>Нарушения стула</c:v>
                </c:pt>
              </c:strCache>
            </c:strRef>
          </c:cat>
          <c:val>
            <c:numRef>
              <c:f>Sheet1!$C$2:$C$4</c:f>
              <c:numCache>
                <c:formatCode>0.00%</c:formatCode>
                <c:ptCount val="3"/>
                <c:pt idx="0">
                  <c:v>0.17100000000000001</c:v>
                </c:pt>
                <c:pt idx="1">
                  <c:v>0.41399999999999998</c:v>
                </c:pt>
                <c:pt idx="2">
                  <c:v>0.20200000000000001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12 мес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Боль в животе</c:v>
                </c:pt>
                <c:pt idx="1">
                  <c:v>Метеоризм</c:v>
                </c:pt>
                <c:pt idx="2">
                  <c:v>Нарушения стула</c:v>
                </c:pt>
              </c:strCache>
            </c:strRef>
          </c:cat>
          <c:val>
            <c:numRef>
              <c:f>Sheet1!$D$2:$D$4</c:f>
              <c:numCache>
                <c:formatCode>0.00%</c:formatCode>
                <c:ptCount val="3"/>
                <c:pt idx="0">
                  <c:v>0.14299999999999999</c:v>
                </c:pt>
                <c:pt idx="1">
                  <c:v>0.28599999999999998</c:v>
                </c:pt>
                <c:pt idx="2">
                  <c:v>0.112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6762112"/>
        <c:axId val="116763648"/>
      </c:barChart>
      <c:catAx>
        <c:axId val="116762112"/>
        <c:scaling>
          <c:orientation val="minMax"/>
        </c:scaling>
        <c:delete val="0"/>
        <c:axPos val="b"/>
        <c:majorTickMark val="none"/>
        <c:minorTickMark val="none"/>
        <c:tickLblPos val="nextTo"/>
        <c:crossAx val="116763648"/>
        <c:crosses val="autoZero"/>
        <c:auto val="1"/>
        <c:lblAlgn val="ctr"/>
        <c:lblOffset val="100"/>
        <c:noMultiLvlLbl val="0"/>
      </c:catAx>
      <c:valAx>
        <c:axId val="116763648"/>
        <c:scaling>
          <c:orientation val="minMax"/>
          <c:max val="1"/>
        </c:scaling>
        <c:delete val="0"/>
        <c:axPos val="l"/>
        <c:majorGridlines/>
        <c:numFmt formatCode="0%" sourceLinked="0"/>
        <c:majorTickMark val="none"/>
        <c:minorTickMark val="none"/>
        <c:tickLblPos val="nextTo"/>
        <c:crossAx val="11676211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02799B-58A7-4517-9262-1D1C9FAE4D0F}" type="doc">
      <dgm:prSet loTypeId="urn:microsoft.com/office/officeart/2005/8/layout/hierarchy3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7E4592C-FDBB-4F2D-BFB9-83131BC188F2}">
      <dgm:prSet phldrT="[Text]"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800" b="1" dirty="0"/>
            <a:t>Интерстициальные клетки Кахаля </a:t>
          </a:r>
          <a:endParaRPr lang="en-US" sz="1800" b="1" dirty="0"/>
        </a:p>
      </dgm:t>
    </dgm:pt>
    <dgm:pt modelId="{EAD67034-0A84-4649-AD20-F97511CCBD30}" type="parTrans" cxnId="{0C3F67DB-DF99-48E1-ADFB-2AAF20B9D521}">
      <dgm:prSet/>
      <dgm:spPr/>
      <dgm:t>
        <a:bodyPr/>
        <a:lstStyle/>
        <a:p>
          <a:endParaRPr lang="en-US"/>
        </a:p>
      </dgm:t>
    </dgm:pt>
    <dgm:pt modelId="{E4C91858-AACD-48FC-9B72-94E018298EA7}" type="sibTrans" cxnId="{0C3F67DB-DF99-48E1-ADFB-2AAF20B9D521}">
      <dgm:prSet/>
      <dgm:spPr/>
      <dgm:t>
        <a:bodyPr/>
        <a:lstStyle/>
        <a:p>
          <a:endParaRPr lang="en-US"/>
        </a:p>
      </dgm:t>
    </dgm:pt>
    <dgm:pt modelId="{C82D0EA4-741F-4DB3-93A5-9CEF60EDB958}">
      <dgm:prSet phldrT="[Text]"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800" b="1" dirty="0"/>
            <a:t>Собственная активность гладких мышц</a:t>
          </a:r>
          <a:endParaRPr lang="en-US" sz="1800" b="1" dirty="0"/>
        </a:p>
      </dgm:t>
    </dgm:pt>
    <dgm:pt modelId="{A70638BE-797C-4AA5-A00B-EB795F2C5E1B}" type="parTrans" cxnId="{3FBD0B04-C20C-4F3F-9C2C-2EE87113FA39}">
      <dgm:prSet/>
      <dgm:spPr/>
      <dgm:t>
        <a:bodyPr/>
        <a:lstStyle/>
        <a:p>
          <a:endParaRPr lang="en-US"/>
        </a:p>
      </dgm:t>
    </dgm:pt>
    <dgm:pt modelId="{C5237BF3-9987-41B5-9B5C-F7A4A404E610}" type="sibTrans" cxnId="{3FBD0B04-C20C-4F3F-9C2C-2EE87113FA39}">
      <dgm:prSet/>
      <dgm:spPr/>
      <dgm:t>
        <a:bodyPr/>
        <a:lstStyle/>
        <a:p>
          <a:endParaRPr lang="en-US"/>
        </a:p>
      </dgm:t>
    </dgm:pt>
    <dgm:pt modelId="{51FFA2D0-C96F-4028-A782-3C91DA97058D}">
      <dgm:prSet phldrT="[Text]"/>
      <dgm:spPr>
        <a:solidFill>
          <a:srgbClr val="FFC1C2"/>
        </a:solidFill>
      </dgm:spPr>
      <dgm:t>
        <a:bodyPr/>
        <a:lstStyle/>
        <a:p>
          <a:r>
            <a:rPr lang="ru-RU" b="1" dirty="0"/>
            <a:t>Нервный</a:t>
          </a:r>
          <a:endParaRPr lang="en-US" b="1" dirty="0"/>
        </a:p>
      </dgm:t>
    </dgm:pt>
    <dgm:pt modelId="{D1ECB10F-73F9-4A52-8BEA-2E85C2BF32BF}" type="parTrans" cxnId="{33D4A88B-32EE-4012-83B6-F3D9DA8305E5}">
      <dgm:prSet/>
      <dgm:spPr/>
      <dgm:t>
        <a:bodyPr/>
        <a:lstStyle/>
        <a:p>
          <a:endParaRPr lang="en-US"/>
        </a:p>
      </dgm:t>
    </dgm:pt>
    <dgm:pt modelId="{D7CAFC18-77C5-4775-9AD0-75C9A8C8C0D7}" type="sibTrans" cxnId="{33D4A88B-32EE-4012-83B6-F3D9DA8305E5}">
      <dgm:prSet/>
      <dgm:spPr/>
      <dgm:t>
        <a:bodyPr/>
        <a:lstStyle/>
        <a:p>
          <a:endParaRPr lang="en-US"/>
        </a:p>
      </dgm:t>
    </dgm:pt>
    <dgm:pt modelId="{A664C731-0C52-43A9-8C27-F37FFA9DCF27}">
      <dgm:prSet phldrT="[Text]" custT="1"/>
      <dgm:spPr>
        <a:solidFill>
          <a:srgbClr val="FFD9DA">
            <a:alpha val="89804"/>
          </a:srgbClr>
        </a:solidFill>
      </dgm:spPr>
      <dgm:t>
        <a:bodyPr/>
        <a:lstStyle/>
        <a:p>
          <a:r>
            <a:rPr lang="ru-RU" sz="1800" b="1" dirty="0"/>
            <a:t>Энтеральная нервная система</a:t>
          </a:r>
          <a:endParaRPr lang="en-US" sz="1800" b="1" dirty="0"/>
        </a:p>
      </dgm:t>
    </dgm:pt>
    <dgm:pt modelId="{C20FD921-8289-401E-B01E-03B8FA536A85}" type="parTrans" cxnId="{4758AD73-95E5-4868-8BB1-B10DCC4C6DFB}">
      <dgm:prSet/>
      <dgm:spPr/>
      <dgm:t>
        <a:bodyPr/>
        <a:lstStyle/>
        <a:p>
          <a:endParaRPr lang="en-US"/>
        </a:p>
      </dgm:t>
    </dgm:pt>
    <dgm:pt modelId="{DB6AC12F-82E2-462D-804F-C5B11924FC14}" type="sibTrans" cxnId="{4758AD73-95E5-4868-8BB1-B10DCC4C6DFB}">
      <dgm:prSet/>
      <dgm:spPr/>
      <dgm:t>
        <a:bodyPr/>
        <a:lstStyle/>
        <a:p>
          <a:endParaRPr lang="en-US"/>
        </a:p>
      </dgm:t>
    </dgm:pt>
    <dgm:pt modelId="{A8EEA812-BAF0-4A00-8DB0-E5C3C87F90FD}">
      <dgm:prSet phldrT="[Text]"/>
      <dgm:spPr>
        <a:solidFill>
          <a:srgbClr val="FFD9DA">
            <a:alpha val="90000"/>
          </a:srgbClr>
        </a:solidFill>
      </dgm:spPr>
      <dgm:t>
        <a:bodyPr/>
        <a:lstStyle/>
        <a:p>
          <a:r>
            <a:rPr lang="ru-RU" b="1" dirty="0"/>
            <a:t>Внешняя парасимпатическая и симпатическая нервная система</a:t>
          </a:r>
          <a:endParaRPr lang="en-US" b="1" dirty="0"/>
        </a:p>
      </dgm:t>
    </dgm:pt>
    <dgm:pt modelId="{ED705680-AAB5-4705-949F-0EBEA414B41D}" type="parTrans" cxnId="{905A3F6A-42DD-4056-AFD5-C0FBE1B6EB2F}">
      <dgm:prSet/>
      <dgm:spPr/>
      <dgm:t>
        <a:bodyPr/>
        <a:lstStyle/>
        <a:p>
          <a:endParaRPr lang="en-US"/>
        </a:p>
      </dgm:t>
    </dgm:pt>
    <dgm:pt modelId="{815A12C7-B196-4B1E-BD9F-856A7F137D15}" type="sibTrans" cxnId="{905A3F6A-42DD-4056-AFD5-C0FBE1B6EB2F}">
      <dgm:prSet/>
      <dgm:spPr/>
      <dgm:t>
        <a:bodyPr/>
        <a:lstStyle/>
        <a:p>
          <a:endParaRPr lang="en-US"/>
        </a:p>
      </dgm:t>
    </dgm:pt>
    <dgm:pt modelId="{81A3F1F5-0217-4ABA-8B4F-77AD37FAE21C}">
      <dgm:prSet phldrT="[Text]"/>
      <dgm:spPr/>
      <dgm:t>
        <a:bodyPr/>
        <a:lstStyle/>
        <a:p>
          <a:r>
            <a:rPr lang="ru-RU" b="1" dirty="0"/>
            <a:t>Миогенный</a:t>
          </a:r>
          <a:endParaRPr lang="en-US" b="1" dirty="0"/>
        </a:p>
      </dgm:t>
    </dgm:pt>
    <dgm:pt modelId="{D51B9179-6D5C-4FF1-9AFE-E13E86F5A534}" type="parTrans" cxnId="{81C524F1-B5E9-420A-B5BE-62004AC60EF7}">
      <dgm:prSet/>
      <dgm:spPr/>
      <dgm:t>
        <a:bodyPr/>
        <a:lstStyle/>
        <a:p>
          <a:endParaRPr lang="en-US"/>
        </a:p>
      </dgm:t>
    </dgm:pt>
    <dgm:pt modelId="{A7F5A0A7-21AF-48A0-89D9-351BF4E5AAD0}" type="sibTrans" cxnId="{81C524F1-B5E9-420A-B5BE-62004AC60EF7}">
      <dgm:prSet/>
      <dgm:spPr/>
      <dgm:t>
        <a:bodyPr/>
        <a:lstStyle/>
        <a:p>
          <a:endParaRPr lang="en-US"/>
        </a:p>
      </dgm:t>
    </dgm:pt>
    <dgm:pt modelId="{0A26B0EF-47EE-4C90-B96C-263C2939F6F8}">
      <dgm:prSet phldrT="[Text]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ru-RU" b="1" dirty="0"/>
            <a:t>Гуморальный</a:t>
          </a:r>
          <a:endParaRPr lang="en-US" b="1" dirty="0"/>
        </a:p>
      </dgm:t>
    </dgm:pt>
    <dgm:pt modelId="{079A9B1B-C57C-4069-A184-78EA78CE59BB}" type="parTrans" cxnId="{0D1EA209-C4A5-4AC3-A829-01B0980E743D}">
      <dgm:prSet/>
      <dgm:spPr/>
      <dgm:t>
        <a:bodyPr/>
        <a:lstStyle/>
        <a:p>
          <a:endParaRPr lang="en-US"/>
        </a:p>
      </dgm:t>
    </dgm:pt>
    <dgm:pt modelId="{BDD05443-BA80-41D0-A63A-C956A45AC6BB}" type="sibTrans" cxnId="{0D1EA209-C4A5-4AC3-A829-01B0980E743D}">
      <dgm:prSet/>
      <dgm:spPr/>
      <dgm:t>
        <a:bodyPr/>
        <a:lstStyle/>
        <a:p>
          <a:endParaRPr lang="en-US"/>
        </a:p>
      </dgm:t>
    </dgm:pt>
    <dgm:pt modelId="{B274B6FD-C98B-486C-86C8-1DE1C5D04D47}" type="pres">
      <dgm:prSet presAssocID="{D902799B-58A7-4517-9262-1D1C9FAE4D0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2B44D2C-23EB-49C1-8D6D-A084E8579FC7}" type="pres">
      <dgm:prSet presAssocID="{0A26B0EF-47EE-4C90-B96C-263C2939F6F8}" presName="root" presStyleCnt="0"/>
      <dgm:spPr/>
    </dgm:pt>
    <dgm:pt modelId="{FDC1B83B-3653-4348-A949-377C81E507DC}" type="pres">
      <dgm:prSet presAssocID="{0A26B0EF-47EE-4C90-B96C-263C2939F6F8}" presName="rootComposite" presStyleCnt="0"/>
      <dgm:spPr/>
    </dgm:pt>
    <dgm:pt modelId="{F8977DA8-5323-48CE-BE27-4C184D0A43EC}" type="pres">
      <dgm:prSet presAssocID="{0A26B0EF-47EE-4C90-B96C-263C2939F6F8}" presName="rootText" presStyleLbl="node1" presStyleIdx="0" presStyleCnt="3" custLinFactX="100000" custLinFactNeighborX="154911" custLinFactNeighborY="-25865"/>
      <dgm:spPr/>
      <dgm:t>
        <a:bodyPr/>
        <a:lstStyle/>
        <a:p>
          <a:endParaRPr lang="ru-RU"/>
        </a:p>
      </dgm:t>
    </dgm:pt>
    <dgm:pt modelId="{90FD9964-3DD2-44F9-BBEF-989E3F2CCDB9}" type="pres">
      <dgm:prSet presAssocID="{0A26B0EF-47EE-4C90-B96C-263C2939F6F8}" presName="rootConnector" presStyleLbl="node1" presStyleIdx="0" presStyleCnt="3"/>
      <dgm:spPr/>
      <dgm:t>
        <a:bodyPr/>
        <a:lstStyle/>
        <a:p>
          <a:endParaRPr lang="ru-RU"/>
        </a:p>
      </dgm:t>
    </dgm:pt>
    <dgm:pt modelId="{2F59E6F4-C752-4022-A7CB-657EB226EB6F}" type="pres">
      <dgm:prSet presAssocID="{0A26B0EF-47EE-4C90-B96C-263C2939F6F8}" presName="childShape" presStyleCnt="0"/>
      <dgm:spPr/>
    </dgm:pt>
    <dgm:pt modelId="{563799C2-4DA8-412F-BFC9-C567D25530C2}" type="pres">
      <dgm:prSet presAssocID="{81A3F1F5-0217-4ABA-8B4F-77AD37FAE21C}" presName="root" presStyleCnt="0"/>
      <dgm:spPr/>
    </dgm:pt>
    <dgm:pt modelId="{1C52CB8C-7EE2-4B92-95D2-A482ED269D2A}" type="pres">
      <dgm:prSet presAssocID="{81A3F1F5-0217-4ABA-8B4F-77AD37FAE21C}" presName="rootComposite" presStyleCnt="0"/>
      <dgm:spPr/>
    </dgm:pt>
    <dgm:pt modelId="{98573D58-7106-4398-A742-F223D08F3A88}" type="pres">
      <dgm:prSet presAssocID="{81A3F1F5-0217-4ABA-8B4F-77AD37FAE21C}" presName="rootText" presStyleLbl="node1" presStyleIdx="1" presStyleCnt="3" custLinFactX="-17432" custLinFactNeighborX="-100000" custLinFactNeighborY="-25865"/>
      <dgm:spPr/>
      <dgm:t>
        <a:bodyPr/>
        <a:lstStyle/>
        <a:p>
          <a:endParaRPr lang="ru-RU"/>
        </a:p>
      </dgm:t>
    </dgm:pt>
    <dgm:pt modelId="{945E4D12-F34D-4FEE-B4F1-7F34DE963ADC}" type="pres">
      <dgm:prSet presAssocID="{81A3F1F5-0217-4ABA-8B4F-77AD37FAE21C}" presName="rootConnector" presStyleLbl="node1" presStyleIdx="1" presStyleCnt="3"/>
      <dgm:spPr/>
      <dgm:t>
        <a:bodyPr/>
        <a:lstStyle/>
        <a:p>
          <a:endParaRPr lang="ru-RU"/>
        </a:p>
      </dgm:t>
    </dgm:pt>
    <dgm:pt modelId="{0E80D2FB-2A69-4E6B-AD63-C6EBF675A13D}" type="pres">
      <dgm:prSet presAssocID="{81A3F1F5-0217-4ABA-8B4F-77AD37FAE21C}" presName="childShape" presStyleCnt="0"/>
      <dgm:spPr/>
    </dgm:pt>
    <dgm:pt modelId="{3B8A783B-6670-44C6-9F28-FCE7242E8AFC}" type="pres">
      <dgm:prSet presAssocID="{EAD67034-0A84-4649-AD20-F97511CCBD30}" presName="Name13" presStyleLbl="parChTrans1D2" presStyleIdx="0" presStyleCnt="4"/>
      <dgm:spPr/>
      <dgm:t>
        <a:bodyPr/>
        <a:lstStyle/>
        <a:p>
          <a:endParaRPr lang="ru-RU"/>
        </a:p>
      </dgm:t>
    </dgm:pt>
    <dgm:pt modelId="{0E966A8C-DC27-4B69-B454-4E4351C10BF4}" type="pres">
      <dgm:prSet presAssocID="{37E4592C-FDBB-4F2D-BFB9-83131BC188F2}" presName="childText" presStyleLbl="bgAcc1" presStyleIdx="0" presStyleCnt="4" custScaleX="130810" custLinFactX="-48007" custLinFactNeighborX="-100000" custLinFactNeighborY="-58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46C985-529F-44EF-9D50-073F5D77AD18}" type="pres">
      <dgm:prSet presAssocID="{A70638BE-797C-4AA5-A00B-EB795F2C5E1B}" presName="Name13" presStyleLbl="parChTrans1D2" presStyleIdx="1" presStyleCnt="4"/>
      <dgm:spPr/>
      <dgm:t>
        <a:bodyPr/>
        <a:lstStyle/>
        <a:p>
          <a:endParaRPr lang="ru-RU"/>
        </a:p>
      </dgm:t>
    </dgm:pt>
    <dgm:pt modelId="{11D9FD05-A68D-4704-ACC3-CA5596794620}" type="pres">
      <dgm:prSet presAssocID="{C82D0EA4-741F-4DB3-93A5-9CEF60EDB958}" presName="childText" presStyleLbl="bgAcc1" presStyleIdx="1" presStyleCnt="4" custScaleX="127868" custLinFactX="-48007" custLinFactNeighborX="-100000" custLinFactNeighborY="-14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98CBC6-5DBA-4C6C-A8A1-348FBF05E9C3}" type="pres">
      <dgm:prSet presAssocID="{51FFA2D0-C96F-4028-A782-3C91DA97058D}" presName="root" presStyleCnt="0"/>
      <dgm:spPr/>
    </dgm:pt>
    <dgm:pt modelId="{BF21EE8B-E969-4BDB-AE45-5A4F0F06E060}" type="pres">
      <dgm:prSet presAssocID="{51FFA2D0-C96F-4028-A782-3C91DA97058D}" presName="rootComposite" presStyleCnt="0"/>
      <dgm:spPr/>
    </dgm:pt>
    <dgm:pt modelId="{E9484B30-DF54-457C-8BC0-2F00C4A0F2F5}" type="pres">
      <dgm:prSet presAssocID="{51FFA2D0-C96F-4028-A782-3C91DA97058D}" presName="rootText" presStyleLbl="node1" presStyleIdx="2" presStyleCnt="3" custLinFactX="-24203" custLinFactNeighborX="-100000" custLinFactNeighborY="-25454"/>
      <dgm:spPr/>
      <dgm:t>
        <a:bodyPr/>
        <a:lstStyle/>
        <a:p>
          <a:endParaRPr lang="ru-RU"/>
        </a:p>
      </dgm:t>
    </dgm:pt>
    <dgm:pt modelId="{BAC47903-37F2-4B0E-9D5D-768897BC83CF}" type="pres">
      <dgm:prSet presAssocID="{51FFA2D0-C96F-4028-A782-3C91DA97058D}" presName="rootConnector" presStyleLbl="node1" presStyleIdx="2" presStyleCnt="3"/>
      <dgm:spPr/>
      <dgm:t>
        <a:bodyPr/>
        <a:lstStyle/>
        <a:p>
          <a:endParaRPr lang="ru-RU"/>
        </a:p>
      </dgm:t>
    </dgm:pt>
    <dgm:pt modelId="{146E6CA5-8964-487F-B130-6E5C810B411A}" type="pres">
      <dgm:prSet presAssocID="{51FFA2D0-C96F-4028-A782-3C91DA97058D}" presName="childShape" presStyleCnt="0"/>
      <dgm:spPr/>
    </dgm:pt>
    <dgm:pt modelId="{C13A666D-9155-4B89-B3E8-1D3723A5A351}" type="pres">
      <dgm:prSet presAssocID="{C20FD921-8289-401E-B01E-03B8FA536A85}" presName="Name13" presStyleLbl="parChTrans1D2" presStyleIdx="2" presStyleCnt="4"/>
      <dgm:spPr/>
      <dgm:t>
        <a:bodyPr/>
        <a:lstStyle/>
        <a:p>
          <a:endParaRPr lang="ru-RU"/>
        </a:p>
      </dgm:t>
    </dgm:pt>
    <dgm:pt modelId="{4D1410C4-285F-4B9D-8EC5-BCF7A8759E62}" type="pres">
      <dgm:prSet presAssocID="{A664C731-0C52-43A9-8C27-F37FFA9DCF27}" presName="childText" presStyleLbl="bgAcc1" presStyleIdx="2" presStyleCnt="4" custLinFactX="-47290" custLinFactNeighborX="-100000" custLinFactNeighborY="-58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DF11A9-7D64-4E57-A41E-421C54A8C7C0}" type="pres">
      <dgm:prSet presAssocID="{ED705680-AAB5-4705-949F-0EBEA414B41D}" presName="Name13" presStyleLbl="parChTrans1D2" presStyleIdx="3" presStyleCnt="4"/>
      <dgm:spPr/>
      <dgm:t>
        <a:bodyPr/>
        <a:lstStyle/>
        <a:p>
          <a:endParaRPr lang="ru-RU"/>
        </a:p>
      </dgm:t>
    </dgm:pt>
    <dgm:pt modelId="{B66023EA-3527-4719-BB5C-7F5AA7F49D6B}" type="pres">
      <dgm:prSet presAssocID="{A8EEA812-BAF0-4A00-8DB0-E5C3C87F90FD}" presName="childText" presStyleLbl="bgAcc1" presStyleIdx="3" presStyleCnt="4" custLinFactX="-42533" custLinFactNeighborX="-100000" custLinFactNeighborY="-14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0A1995C-5503-4E7E-B356-43733ECE7D90}" type="presOf" srcId="{37E4592C-FDBB-4F2D-BFB9-83131BC188F2}" destId="{0E966A8C-DC27-4B69-B454-4E4351C10BF4}" srcOrd="0" destOrd="0" presId="urn:microsoft.com/office/officeart/2005/8/layout/hierarchy3"/>
    <dgm:cxn modelId="{0D1EA209-C4A5-4AC3-A829-01B0980E743D}" srcId="{D902799B-58A7-4517-9262-1D1C9FAE4D0F}" destId="{0A26B0EF-47EE-4C90-B96C-263C2939F6F8}" srcOrd="0" destOrd="0" parTransId="{079A9B1B-C57C-4069-A184-78EA78CE59BB}" sibTransId="{BDD05443-BA80-41D0-A63A-C956A45AC6BB}"/>
    <dgm:cxn modelId="{905A3F6A-42DD-4056-AFD5-C0FBE1B6EB2F}" srcId="{51FFA2D0-C96F-4028-A782-3C91DA97058D}" destId="{A8EEA812-BAF0-4A00-8DB0-E5C3C87F90FD}" srcOrd="1" destOrd="0" parTransId="{ED705680-AAB5-4705-949F-0EBEA414B41D}" sibTransId="{815A12C7-B196-4B1E-BD9F-856A7F137D15}"/>
    <dgm:cxn modelId="{AA3BD763-377F-46FC-8C6E-8E88B2EABAF1}" type="presOf" srcId="{81A3F1F5-0217-4ABA-8B4F-77AD37FAE21C}" destId="{945E4D12-F34D-4FEE-B4F1-7F34DE963ADC}" srcOrd="1" destOrd="0" presId="urn:microsoft.com/office/officeart/2005/8/layout/hierarchy3"/>
    <dgm:cxn modelId="{A5D62C58-7C99-4D7B-B199-CB488C511DAD}" type="presOf" srcId="{C82D0EA4-741F-4DB3-93A5-9CEF60EDB958}" destId="{11D9FD05-A68D-4704-ACC3-CA5596794620}" srcOrd="0" destOrd="0" presId="urn:microsoft.com/office/officeart/2005/8/layout/hierarchy3"/>
    <dgm:cxn modelId="{FC51A159-0B57-437B-8A4F-A0F8A8762655}" type="presOf" srcId="{D902799B-58A7-4517-9262-1D1C9FAE4D0F}" destId="{B274B6FD-C98B-486C-86C8-1DE1C5D04D47}" srcOrd="0" destOrd="0" presId="urn:microsoft.com/office/officeart/2005/8/layout/hierarchy3"/>
    <dgm:cxn modelId="{81C524F1-B5E9-420A-B5BE-62004AC60EF7}" srcId="{D902799B-58A7-4517-9262-1D1C9FAE4D0F}" destId="{81A3F1F5-0217-4ABA-8B4F-77AD37FAE21C}" srcOrd="1" destOrd="0" parTransId="{D51B9179-6D5C-4FF1-9AFE-E13E86F5A534}" sibTransId="{A7F5A0A7-21AF-48A0-89D9-351BF4E5AAD0}"/>
    <dgm:cxn modelId="{7B4C39CC-35E3-4AEE-A35D-6949E9B20CBD}" type="presOf" srcId="{A8EEA812-BAF0-4A00-8DB0-E5C3C87F90FD}" destId="{B66023EA-3527-4719-BB5C-7F5AA7F49D6B}" srcOrd="0" destOrd="0" presId="urn:microsoft.com/office/officeart/2005/8/layout/hierarchy3"/>
    <dgm:cxn modelId="{2F6EA341-A5F0-479D-BEB3-91815BE1DAB1}" type="presOf" srcId="{0A26B0EF-47EE-4C90-B96C-263C2939F6F8}" destId="{F8977DA8-5323-48CE-BE27-4C184D0A43EC}" srcOrd="0" destOrd="0" presId="urn:microsoft.com/office/officeart/2005/8/layout/hierarchy3"/>
    <dgm:cxn modelId="{3FBD0B04-C20C-4F3F-9C2C-2EE87113FA39}" srcId="{81A3F1F5-0217-4ABA-8B4F-77AD37FAE21C}" destId="{C82D0EA4-741F-4DB3-93A5-9CEF60EDB958}" srcOrd="1" destOrd="0" parTransId="{A70638BE-797C-4AA5-A00B-EB795F2C5E1B}" sibTransId="{C5237BF3-9987-41B5-9B5C-F7A4A404E610}"/>
    <dgm:cxn modelId="{3AEAC069-8ABD-4249-B289-76AF901C4F07}" type="presOf" srcId="{51FFA2D0-C96F-4028-A782-3C91DA97058D}" destId="{E9484B30-DF54-457C-8BC0-2F00C4A0F2F5}" srcOrd="0" destOrd="0" presId="urn:microsoft.com/office/officeart/2005/8/layout/hierarchy3"/>
    <dgm:cxn modelId="{87AE2EEF-513E-4622-9C64-2A20E284BE1C}" type="presOf" srcId="{0A26B0EF-47EE-4C90-B96C-263C2939F6F8}" destId="{90FD9964-3DD2-44F9-BBEF-989E3F2CCDB9}" srcOrd="1" destOrd="0" presId="urn:microsoft.com/office/officeart/2005/8/layout/hierarchy3"/>
    <dgm:cxn modelId="{B6FB6E5D-D34E-482D-A974-153080C94B33}" type="presOf" srcId="{ED705680-AAB5-4705-949F-0EBEA414B41D}" destId="{07DF11A9-7D64-4E57-A41E-421C54A8C7C0}" srcOrd="0" destOrd="0" presId="urn:microsoft.com/office/officeart/2005/8/layout/hierarchy3"/>
    <dgm:cxn modelId="{AB6CE6D7-2892-4781-B89A-2CF2C4F1ED90}" type="presOf" srcId="{51FFA2D0-C96F-4028-A782-3C91DA97058D}" destId="{BAC47903-37F2-4B0E-9D5D-768897BC83CF}" srcOrd="1" destOrd="0" presId="urn:microsoft.com/office/officeart/2005/8/layout/hierarchy3"/>
    <dgm:cxn modelId="{4758AD73-95E5-4868-8BB1-B10DCC4C6DFB}" srcId="{51FFA2D0-C96F-4028-A782-3C91DA97058D}" destId="{A664C731-0C52-43A9-8C27-F37FFA9DCF27}" srcOrd="0" destOrd="0" parTransId="{C20FD921-8289-401E-B01E-03B8FA536A85}" sibTransId="{DB6AC12F-82E2-462D-804F-C5B11924FC14}"/>
    <dgm:cxn modelId="{33D4A88B-32EE-4012-83B6-F3D9DA8305E5}" srcId="{D902799B-58A7-4517-9262-1D1C9FAE4D0F}" destId="{51FFA2D0-C96F-4028-A782-3C91DA97058D}" srcOrd="2" destOrd="0" parTransId="{D1ECB10F-73F9-4A52-8BEA-2E85C2BF32BF}" sibTransId="{D7CAFC18-77C5-4775-9AD0-75C9A8C8C0D7}"/>
    <dgm:cxn modelId="{B39C0F35-6799-494F-B3EF-17FA0F32AD4B}" type="presOf" srcId="{A70638BE-797C-4AA5-A00B-EB795F2C5E1B}" destId="{9146C985-529F-44EF-9D50-073F5D77AD18}" srcOrd="0" destOrd="0" presId="urn:microsoft.com/office/officeart/2005/8/layout/hierarchy3"/>
    <dgm:cxn modelId="{C6A55DC8-E19C-4ACD-8662-5E067F1D34B2}" type="presOf" srcId="{EAD67034-0A84-4649-AD20-F97511CCBD30}" destId="{3B8A783B-6670-44C6-9F28-FCE7242E8AFC}" srcOrd="0" destOrd="0" presId="urn:microsoft.com/office/officeart/2005/8/layout/hierarchy3"/>
    <dgm:cxn modelId="{AF532B4A-D4F3-4CEB-8C94-71D50460CDFD}" type="presOf" srcId="{81A3F1F5-0217-4ABA-8B4F-77AD37FAE21C}" destId="{98573D58-7106-4398-A742-F223D08F3A88}" srcOrd="0" destOrd="0" presId="urn:microsoft.com/office/officeart/2005/8/layout/hierarchy3"/>
    <dgm:cxn modelId="{FD4FFE94-757E-47CD-A701-D0A97CF1F35A}" type="presOf" srcId="{C20FD921-8289-401E-B01E-03B8FA536A85}" destId="{C13A666D-9155-4B89-B3E8-1D3723A5A351}" srcOrd="0" destOrd="0" presId="urn:microsoft.com/office/officeart/2005/8/layout/hierarchy3"/>
    <dgm:cxn modelId="{0C3F67DB-DF99-48E1-ADFB-2AAF20B9D521}" srcId="{81A3F1F5-0217-4ABA-8B4F-77AD37FAE21C}" destId="{37E4592C-FDBB-4F2D-BFB9-83131BC188F2}" srcOrd="0" destOrd="0" parTransId="{EAD67034-0A84-4649-AD20-F97511CCBD30}" sibTransId="{E4C91858-AACD-48FC-9B72-94E018298EA7}"/>
    <dgm:cxn modelId="{2C9252E8-5CD6-4918-A614-43142DD414C4}" type="presOf" srcId="{A664C731-0C52-43A9-8C27-F37FFA9DCF27}" destId="{4D1410C4-285F-4B9D-8EC5-BCF7A8759E62}" srcOrd="0" destOrd="0" presId="urn:microsoft.com/office/officeart/2005/8/layout/hierarchy3"/>
    <dgm:cxn modelId="{E60C0626-12B1-4A72-A330-DAEDC64D3446}" type="presParOf" srcId="{B274B6FD-C98B-486C-86C8-1DE1C5D04D47}" destId="{C2B44D2C-23EB-49C1-8D6D-A084E8579FC7}" srcOrd="0" destOrd="0" presId="urn:microsoft.com/office/officeart/2005/8/layout/hierarchy3"/>
    <dgm:cxn modelId="{FE82FCA5-BEFC-4E24-AD57-A5826EC9B357}" type="presParOf" srcId="{C2B44D2C-23EB-49C1-8D6D-A084E8579FC7}" destId="{FDC1B83B-3653-4348-A949-377C81E507DC}" srcOrd="0" destOrd="0" presId="urn:microsoft.com/office/officeart/2005/8/layout/hierarchy3"/>
    <dgm:cxn modelId="{179AAC31-6DEE-408D-A0C4-92A0D08F5134}" type="presParOf" srcId="{FDC1B83B-3653-4348-A949-377C81E507DC}" destId="{F8977DA8-5323-48CE-BE27-4C184D0A43EC}" srcOrd="0" destOrd="0" presId="urn:microsoft.com/office/officeart/2005/8/layout/hierarchy3"/>
    <dgm:cxn modelId="{9237130D-6FE6-4B0F-92AE-CB53367065F4}" type="presParOf" srcId="{FDC1B83B-3653-4348-A949-377C81E507DC}" destId="{90FD9964-3DD2-44F9-BBEF-989E3F2CCDB9}" srcOrd="1" destOrd="0" presId="urn:microsoft.com/office/officeart/2005/8/layout/hierarchy3"/>
    <dgm:cxn modelId="{222D0A7E-BFE8-4D8D-A5C4-E271F2FF7CED}" type="presParOf" srcId="{C2B44D2C-23EB-49C1-8D6D-A084E8579FC7}" destId="{2F59E6F4-C752-4022-A7CB-657EB226EB6F}" srcOrd="1" destOrd="0" presId="urn:microsoft.com/office/officeart/2005/8/layout/hierarchy3"/>
    <dgm:cxn modelId="{5B61EA1F-DABF-4DC1-A191-8792C7DE6D2C}" type="presParOf" srcId="{B274B6FD-C98B-486C-86C8-1DE1C5D04D47}" destId="{563799C2-4DA8-412F-BFC9-C567D25530C2}" srcOrd="1" destOrd="0" presId="urn:microsoft.com/office/officeart/2005/8/layout/hierarchy3"/>
    <dgm:cxn modelId="{FD6AC9A9-A9AB-46B5-953A-3855BA010C1C}" type="presParOf" srcId="{563799C2-4DA8-412F-BFC9-C567D25530C2}" destId="{1C52CB8C-7EE2-4B92-95D2-A482ED269D2A}" srcOrd="0" destOrd="0" presId="urn:microsoft.com/office/officeart/2005/8/layout/hierarchy3"/>
    <dgm:cxn modelId="{BDD4C1FE-D019-46F1-824B-44C29708D062}" type="presParOf" srcId="{1C52CB8C-7EE2-4B92-95D2-A482ED269D2A}" destId="{98573D58-7106-4398-A742-F223D08F3A88}" srcOrd="0" destOrd="0" presId="urn:microsoft.com/office/officeart/2005/8/layout/hierarchy3"/>
    <dgm:cxn modelId="{8CDE5B72-34C5-416D-98AC-AD9B9CF66AC3}" type="presParOf" srcId="{1C52CB8C-7EE2-4B92-95D2-A482ED269D2A}" destId="{945E4D12-F34D-4FEE-B4F1-7F34DE963ADC}" srcOrd="1" destOrd="0" presId="urn:microsoft.com/office/officeart/2005/8/layout/hierarchy3"/>
    <dgm:cxn modelId="{CB404838-1701-4762-B46F-44372DA9A60B}" type="presParOf" srcId="{563799C2-4DA8-412F-BFC9-C567D25530C2}" destId="{0E80D2FB-2A69-4E6B-AD63-C6EBF675A13D}" srcOrd="1" destOrd="0" presId="urn:microsoft.com/office/officeart/2005/8/layout/hierarchy3"/>
    <dgm:cxn modelId="{4B9CA92F-5836-4662-B8FC-2252DE971A1D}" type="presParOf" srcId="{0E80D2FB-2A69-4E6B-AD63-C6EBF675A13D}" destId="{3B8A783B-6670-44C6-9F28-FCE7242E8AFC}" srcOrd="0" destOrd="0" presId="urn:microsoft.com/office/officeart/2005/8/layout/hierarchy3"/>
    <dgm:cxn modelId="{A72DCAF1-6CD7-4F53-AD45-7B8A001396C7}" type="presParOf" srcId="{0E80D2FB-2A69-4E6B-AD63-C6EBF675A13D}" destId="{0E966A8C-DC27-4B69-B454-4E4351C10BF4}" srcOrd="1" destOrd="0" presId="urn:microsoft.com/office/officeart/2005/8/layout/hierarchy3"/>
    <dgm:cxn modelId="{5CC18262-2F68-4266-8493-28B0E182383D}" type="presParOf" srcId="{0E80D2FB-2A69-4E6B-AD63-C6EBF675A13D}" destId="{9146C985-529F-44EF-9D50-073F5D77AD18}" srcOrd="2" destOrd="0" presId="urn:microsoft.com/office/officeart/2005/8/layout/hierarchy3"/>
    <dgm:cxn modelId="{11D35E21-FC38-4A69-A6A3-F63B2875121A}" type="presParOf" srcId="{0E80D2FB-2A69-4E6B-AD63-C6EBF675A13D}" destId="{11D9FD05-A68D-4704-ACC3-CA5596794620}" srcOrd="3" destOrd="0" presId="urn:microsoft.com/office/officeart/2005/8/layout/hierarchy3"/>
    <dgm:cxn modelId="{43718B43-0C5D-4B4B-9FF4-67771A4D6DDF}" type="presParOf" srcId="{B274B6FD-C98B-486C-86C8-1DE1C5D04D47}" destId="{3598CBC6-5DBA-4C6C-A8A1-348FBF05E9C3}" srcOrd="2" destOrd="0" presId="urn:microsoft.com/office/officeart/2005/8/layout/hierarchy3"/>
    <dgm:cxn modelId="{E3853F3D-A119-414B-8449-4A58C42F52BE}" type="presParOf" srcId="{3598CBC6-5DBA-4C6C-A8A1-348FBF05E9C3}" destId="{BF21EE8B-E969-4BDB-AE45-5A4F0F06E060}" srcOrd="0" destOrd="0" presId="urn:microsoft.com/office/officeart/2005/8/layout/hierarchy3"/>
    <dgm:cxn modelId="{B7ECF20D-8BEA-4055-A53D-D6F205866E02}" type="presParOf" srcId="{BF21EE8B-E969-4BDB-AE45-5A4F0F06E060}" destId="{E9484B30-DF54-457C-8BC0-2F00C4A0F2F5}" srcOrd="0" destOrd="0" presId="urn:microsoft.com/office/officeart/2005/8/layout/hierarchy3"/>
    <dgm:cxn modelId="{198A898C-0FF3-4E79-9EC2-E3A4FBE13E91}" type="presParOf" srcId="{BF21EE8B-E969-4BDB-AE45-5A4F0F06E060}" destId="{BAC47903-37F2-4B0E-9D5D-768897BC83CF}" srcOrd="1" destOrd="0" presId="urn:microsoft.com/office/officeart/2005/8/layout/hierarchy3"/>
    <dgm:cxn modelId="{777EE381-83A4-4D8C-83E6-4556672A5144}" type="presParOf" srcId="{3598CBC6-5DBA-4C6C-A8A1-348FBF05E9C3}" destId="{146E6CA5-8964-487F-B130-6E5C810B411A}" srcOrd="1" destOrd="0" presId="urn:microsoft.com/office/officeart/2005/8/layout/hierarchy3"/>
    <dgm:cxn modelId="{0C459DAA-B7A1-4C84-96B8-471750E464DA}" type="presParOf" srcId="{146E6CA5-8964-487F-B130-6E5C810B411A}" destId="{C13A666D-9155-4B89-B3E8-1D3723A5A351}" srcOrd="0" destOrd="0" presId="urn:microsoft.com/office/officeart/2005/8/layout/hierarchy3"/>
    <dgm:cxn modelId="{06AD73D1-D546-4BAA-813B-B3B9629A8A63}" type="presParOf" srcId="{146E6CA5-8964-487F-B130-6E5C810B411A}" destId="{4D1410C4-285F-4B9D-8EC5-BCF7A8759E62}" srcOrd="1" destOrd="0" presId="urn:microsoft.com/office/officeart/2005/8/layout/hierarchy3"/>
    <dgm:cxn modelId="{EEDC4789-D998-4CAF-887D-8D1CDDBCE1D1}" type="presParOf" srcId="{146E6CA5-8964-487F-B130-6E5C810B411A}" destId="{07DF11A9-7D64-4E57-A41E-421C54A8C7C0}" srcOrd="2" destOrd="0" presId="urn:microsoft.com/office/officeart/2005/8/layout/hierarchy3"/>
    <dgm:cxn modelId="{B5CF76BA-6A4B-4441-8572-EA150DBCCD60}" type="presParOf" srcId="{146E6CA5-8964-487F-B130-6E5C810B411A}" destId="{B66023EA-3527-4719-BB5C-7F5AA7F49D6B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968AA8-9F95-42FC-8AED-3EA059253893}" type="doc">
      <dgm:prSet loTypeId="urn:microsoft.com/office/officeart/2005/8/layout/orgChart1" loCatId="hierarchy" qsTypeId="urn:microsoft.com/office/officeart/2005/8/quickstyle/simple3" qsCatId="simple" csTypeId="urn:microsoft.com/office/officeart/2005/8/colors/accent2_2" csCatId="accent2" phldr="1"/>
      <dgm:spPr/>
    </dgm:pt>
    <dgm:pt modelId="{2CA1E695-1E81-4239-9D0D-D4D2F24BDC82}">
      <dgm:prSet custT="1"/>
      <dgm:spPr>
        <a:xfrm>
          <a:off x="440398" y="121922"/>
          <a:ext cx="2355763" cy="1177881"/>
        </a:xfrm>
        <a:gradFill flip="none" rotWithShape="0">
          <a:gsLst>
            <a:gs pos="0">
              <a:schemeClr val="accent3">
                <a:lumMod val="60000"/>
                <a:lumOff val="40000"/>
                <a:tint val="66000"/>
                <a:satMod val="160000"/>
              </a:schemeClr>
            </a:gs>
            <a:gs pos="50000">
              <a:schemeClr val="accent3">
                <a:lumMod val="60000"/>
                <a:lumOff val="40000"/>
                <a:tint val="44500"/>
                <a:satMod val="160000"/>
              </a:schemeClr>
            </a:gs>
            <a:gs pos="100000">
              <a:schemeClr val="accent3">
                <a:lumMod val="60000"/>
                <a:lumOff val="40000"/>
                <a:tint val="23500"/>
                <a:satMod val="160000"/>
              </a:schemeClr>
            </a:gs>
          </a:gsLst>
          <a:lin ang="16200000" scaled="1"/>
          <a:tileRect/>
        </a:gra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1" i="0" u="none" strike="noStrike" cap="none" normalizeH="0" baseline="0" dirty="0" smtClean="0">
              <a:ln/>
              <a:effectLst/>
              <a:latin typeface="Arial" charset="0"/>
              <a:ea typeface="+mn-ea"/>
              <a:cs typeface="+mn-cs"/>
            </a:rPr>
            <a:t>Диагностические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1" i="0" u="none" strike="noStrike" cap="none" normalizeH="0" baseline="0" dirty="0" smtClean="0">
              <a:ln/>
              <a:effectLst/>
              <a:latin typeface="Arial" charset="0"/>
              <a:ea typeface="+mn-ea"/>
              <a:cs typeface="+mn-cs"/>
            </a:rPr>
            <a:t>критерии</a:t>
          </a:r>
          <a:endParaRPr kumimoji="0" lang="en-US" sz="1600" b="1" i="0" u="none" strike="noStrike" cap="none" normalizeH="0" baseline="0" dirty="0" smtClean="0">
            <a:ln/>
            <a:effectLst/>
            <a:latin typeface="Arial" charset="0"/>
            <a:ea typeface="+mn-ea"/>
            <a:cs typeface="+mn-cs"/>
          </a:endParaRPr>
        </a:p>
      </dgm:t>
    </dgm:pt>
    <dgm:pt modelId="{8651C7EC-49B3-4AF9-A354-5D4392832271}" type="parTrans" cxnId="{54FA139D-4A27-426D-AB76-44C99039F73F}">
      <dgm:prSet/>
      <dgm:spPr/>
      <dgm:t>
        <a:bodyPr/>
        <a:lstStyle/>
        <a:p>
          <a:endParaRPr lang="ru-RU" sz="1600"/>
        </a:p>
      </dgm:t>
    </dgm:pt>
    <dgm:pt modelId="{A01745CB-89D6-4369-B59F-4AC6A54AF69E}" type="sibTrans" cxnId="{54FA139D-4A27-426D-AB76-44C99039F73F}">
      <dgm:prSet/>
      <dgm:spPr/>
      <dgm:t>
        <a:bodyPr/>
        <a:lstStyle/>
        <a:p>
          <a:endParaRPr lang="ru-RU" sz="1600"/>
        </a:p>
      </dgm:t>
    </dgm:pt>
    <dgm:pt modelId="{B7F2E75A-39E1-40B2-8C20-EAA0133116CA}" type="asst">
      <dgm:prSet custT="1"/>
      <dgm:spPr>
        <a:xfrm>
          <a:off x="2977838" y="1735007"/>
          <a:ext cx="2355763" cy="1177881"/>
        </a:xfrm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1" i="0" u="none" strike="noStrike" cap="none" normalizeH="0" baseline="0" dirty="0" smtClean="0">
              <a:ln/>
              <a:effectLst/>
              <a:latin typeface="Arial" charset="0"/>
              <a:ea typeface="+mn-ea"/>
              <a:cs typeface="+mn-cs"/>
            </a:rPr>
            <a:t>«Красные флаги»</a:t>
          </a:r>
          <a:endParaRPr kumimoji="0" lang="en-US" sz="1600" b="1" i="0" u="none" strike="noStrike" cap="none" normalizeH="0" baseline="0" dirty="0" smtClean="0">
            <a:ln/>
            <a:effectLst/>
            <a:latin typeface="Arial" charset="0"/>
            <a:ea typeface="+mn-ea"/>
            <a:cs typeface="+mn-cs"/>
          </a:endParaRPr>
        </a:p>
      </dgm:t>
    </dgm:pt>
    <dgm:pt modelId="{2ABF8E6B-FDA9-4791-8C11-1919C8DB4D05}" type="parTrans" cxnId="{28D41545-1E44-4D5B-A4B5-3B49A59842CB}">
      <dgm:prSet/>
      <dgm:spPr>
        <a:xfrm>
          <a:off x="1618279" y="1299804"/>
          <a:ext cx="1359558" cy="1024144"/>
        </a:xfrm>
      </dgm:spPr>
      <dgm:t>
        <a:bodyPr/>
        <a:lstStyle/>
        <a:p>
          <a:endParaRPr lang="ru-RU" sz="1600"/>
        </a:p>
      </dgm:t>
    </dgm:pt>
    <dgm:pt modelId="{1DE3150F-A07D-443A-8E34-0B663387324C}" type="sibTrans" cxnId="{28D41545-1E44-4D5B-A4B5-3B49A59842CB}">
      <dgm:prSet/>
      <dgm:spPr/>
      <dgm:t>
        <a:bodyPr/>
        <a:lstStyle/>
        <a:p>
          <a:endParaRPr lang="ru-RU" sz="1600"/>
        </a:p>
      </dgm:t>
    </dgm:pt>
    <dgm:pt modelId="{0AC5D4B2-2CD2-4976-8853-D9C8070447B7}" type="asst">
      <dgm:prSet custT="1"/>
      <dgm:spPr>
        <a:xfrm>
          <a:off x="5799241" y="3266795"/>
          <a:ext cx="2355763" cy="1177881"/>
        </a:xfrm>
        <a:gradFill flip="none" rotWithShape="0">
          <a:gsLst>
            <a:gs pos="0">
              <a:srgbClr val="FFCC00">
                <a:tint val="66000"/>
                <a:satMod val="160000"/>
              </a:srgbClr>
            </a:gs>
            <a:gs pos="50000">
              <a:srgbClr val="FFCC00">
                <a:tint val="44500"/>
                <a:satMod val="160000"/>
              </a:srgbClr>
            </a:gs>
            <a:gs pos="100000">
              <a:srgbClr val="FFCC00">
                <a:tint val="23500"/>
                <a:satMod val="160000"/>
              </a:srgbClr>
            </a:gs>
          </a:gsLst>
          <a:lin ang="16200000" scaled="1"/>
          <a:tileRect/>
        </a:gra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1" i="0" u="none" strike="noStrike" cap="none" normalizeH="0" baseline="0" dirty="0" smtClean="0">
              <a:ln/>
              <a:effectLst/>
              <a:latin typeface="Arial" charset="0"/>
              <a:ea typeface="+mn-ea"/>
              <a:cs typeface="+mn-cs"/>
            </a:rPr>
            <a:t>Диагностические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1" i="0" u="none" strike="noStrike" cap="none" normalizeH="0" baseline="0" dirty="0" smtClean="0">
              <a:ln/>
              <a:effectLst/>
              <a:latin typeface="Arial" charset="0"/>
              <a:ea typeface="+mn-ea"/>
              <a:cs typeface="+mn-cs"/>
            </a:rPr>
            <a:t>тесты</a:t>
          </a:r>
          <a:endParaRPr kumimoji="0" lang="en-US" sz="1600" b="1" i="0" u="none" strike="noStrike" cap="none" normalizeH="0" baseline="0" dirty="0" smtClean="0">
            <a:ln/>
            <a:effectLst/>
            <a:latin typeface="Arial" charset="0"/>
            <a:ea typeface="+mn-ea"/>
            <a:cs typeface="+mn-cs"/>
          </a:endParaRPr>
        </a:p>
      </dgm:t>
    </dgm:pt>
    <dgm:pt modelId="{3E595FAB-9E23-49B0-A813-1F35ADB244F1}" type="parTrans" cxnId="{40D7312B-0960-49FB-94E3-A48EBEEE8212}">
      <dgm:prSet/>
      <dgm:spPr>
        <a:xfrm>
          <a:off x="4155719" y="2912889"/>
          <a:ext cx="1643521" cy="942847"/>
        </a:xfrm>
      </dgm:spPr>
      <dgm:t>
        <a:bodyPr/>
        <a:lstStyle/>
        <a:p>
          <a:endParaRPr lang="ru-RU" sz="1600"/>
        </a:p>
      </dgm:t>
    </dgm:pt>
    <dgm:pt modelId="{C0BD43FD-AB6E-406E-B302-B1274FA6F442}" type="sibTrans" cxnId="{40D7312B-0960-49FB-94E3-A48EBEEE8212}">
      <dgm:prSet/>
      <dgm:spPr/>
      <dgm:t>
        <a:bodyPr/>
        <a:lstStyle/>
        <a:p>
          <a:endParaRPr lang="ru-RU" sz="1600"/>
        </a:p>
      </dgm:t>
    </dgm:pt>
    <dgm:pt modelId="{05550E0B-BDD0-4059-A915-685D5FA5027F}" type="pres">
      <dgm:prSet presAssocID="{C2968AA8-9F95-42FC-8AED-3EA05925389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E63C0C5-F917-4B8C-A178-56129BD334ED}" type="pres">
      <dgm:prSet presAssocID="{2CA1E695-1E81-4239-9D0D-D4D2F24BDC82}" presName="hierRoot1" presStyleCnt="0">
        <dgm:presLayoutVars>
          <dgm:hierBranch/>
        </dgm:presLayoutVars>
      </dgm:prSet>
      <dgm:spPr/>
    </dgm:pt>
    <dgm:pt modelId="{FCD0310F-E0D2-43DB-92EA-F16CD399A787}" type="pres">
      <dgm:prSet presAssocID="{2CA1E695-1E81-4239-9D0D-D4D2F24BDC82}" presName="rootComposite1" presStyleCnt="0"/>
      <dgm:spPr/>
    </dgm:pt>
    <dgm:pt modelId="{5E0923C3-C0E6-4343-9AA5-723975BD23A7}" type="pres">
      <dgm:prSet presAssocID="{2CA1E695-1E81-4239-9D0D-D4D2F24BDC82}" presName="rootText1" presStyleLbl="node0" presStyleIdx="0" presStyleCnt="1" custLinFactX="-66475" custLinFactNeighborX="-100000" custLinFactNeighborY="10228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F813918B-028B-4C1A-BF6F-7BB9F0C64A5F}" type="pres">
      <dgm:prSet presAssocID="{2CA1E695-1E81-4239-9D0D-D4D2F24BDC82}" presName="rootConnector1" presStyleLbl="node1" presStyleIdx="0" presStyleCnt="0"/>
      <dgm:spPr/>
      <dgm:t>
        <a:bodyPr/>
        <a:lstStyle/>
        <a:p>
          <a:endParaRPr lang="ru-RU"/>
        </a:p>
      </dgm:t>
    </dgm:pt>
    <dgm:pt modelId="{44B32077-DA34-4C5E-87FC-082A2ADB96C4}" type="pres">
      <dgm:prSet presAssocID="{2CA1E695-1E81-4239-9D0D-D4D2F24BDC82}" presName="hierChild2" presStyleCnt="0"/>
      <dgm:spPr/>
    </dgm:pt>
    <dgm:pt modelId="{037FBEF1-7A42-4DB4-B795-ECA604C8EAEA}" type="pres">
      <dgm:prSet presAssocID="{2CA1E695-1E81-4239-9D0D-D4D2F24BDC82}" presName="hierChild3" presStyleCnt="0"/>
      <dgm:spPr/>
    </dgm:pt>
    <dgm:pt modelId="{BA70CCD6-3800-409F-8161-67A686AAFC42}" type="pres">
      <dgm:prSet presAssocID="{2ABF8E6B-FDA9-4791-8C11-1919C8DB4D05}" presName="Name111" presStyleLbl="parChTrans1D2" presStyleIdx="0" presStyleCnt="1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4144"/>
              </a:lnTo>
              <a:lnTo>
                <a:pt x="1359558" y="1024144"/>
              </a:lnTo>
            </a:path>
          </a:pathLst>
        </a:custGeom>
      </dgm:spPr>
      <dgm:t>
        <a:bodyPr/>
        <a:lstStyle/>
        <a:p>
          <a:endParaRPr lang="ru-RU"/>
        </a:p>
      </dgm:t>
    </dgm:pt>
    <dgm:pt modelId="{F023504D-F26B-4A0E-9C25-3B905E2F369D}" type="pres">
      <dgm:prSet presAssocID="{B7F2E75A-39E1-40B2-8C20-EAA0133116CA}" presName="hierRoot3" presStyleCnt="0">
        <dgm:presLayoutVars>
          <dgm:hierBranch/>
        </dgm:presLayoutVars>
      </dgm:prSet>
      <dgm:spPr/>
    </dgm:pt>
    <dgm:pt modelId="{C8B961CC-BE7C-46F7-A936-95F2F4BE5FF9}" type="pres">
      <dgm:prSet presAssocID="{B7F2E75A-39E1-40B2-8C20-EAA0133116CA}" presName="rootComposite3" presStyleCnt="0"/>
      <dgm:spPr/>
    </dgm:pt>
    <dgm:pt modelId="{CBF5A084-3C15-4BB8-994D-B019E0FDD992}" type="pres">
      <dgm:prSet presAssocID="{B7F2E75A-39E1-40B2-8C20-EAA0133116CA}" presName="rootText3" presStyleLbl="asst1" presStyleIdx="0" presStyleCnt="2" custLinFactNeighborX="1737" custLinFactNeighborY="5176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B0B05251-1766-4573-8C21-80013D1FA3EA}" type="pres">
      <dgm:prSet presAssocID="{B7F2E75A-39E1-40B2-8C20-EAA0133116CA}" presName="rootConnector3" presStyleLbl="asst1" presStyleIdx="0" presStyleCnt="2"/>
      <dgm:spPr/>
      <dgm:t>
        <a:bodyPr/>
        <a:lstStyle/>
        <a:p>
          <a:endParaRPr lang="ru-RU"/>
        </a:p>
      </dgm:t>
    </dgm:pt>
    <dgm:pt modelId="{A5DAF4BD-C661-4CCB-8AD6-1908D990ED01}" type="pres">
      <dgm:prSet presAssocID="{B7F2E75A-39E1-40B2-8C20-EAA0133116CA}" presName="hierChild6" presStyleCnt="0"/>
      <dgm:spPr/>
    </dgm:pt>
    <dgm:pt modelId="{27959C44-2460-4C47-9DD1-312FC8AF605F}" type="pres">
      <dgm:prSet presAssocID="{B7F2E75A-39E1-40B2-8C20-EAA0133116CA}" presName="hierChild7" presStyleCnt="0"/>
      <dgm:spPr/>
    </dgm:pt>
    <dgm:pt modelId="{189A41EE-2F37-4D0C-88E8-9574CFEA56F3}" type="pres">
      <dgm:prSet presAssocID="{3E595FAB-9E23-49B0-A813-1F35ADB244F1}" presName="Name111" presStyleLbl="parChTrans1D3" presStyleIdx="0" presStyleCnt="1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2847"/>
              </a:lnTo>
              <a:lnTo>
                <a:pt x="1643521" y="942847"/>
              </a:lnTo>
            </a:path>
          </a:pathLst>
        </a:custGeom>
      </dgm:spPr>
      <dgm:t>
        <a:bodyPr/>
        <a:lstStyle/>
        <a:p>
          <a:endParaRPr lang="ru-RU"/>
        </a:p>
      </dgm:t>
    </dgm:pt>
    <dgm:pt modelId="{5D695A84-5BB7-4003-A8ED-D1D14BA609CE}" type="pres">
      <dgm:prSet presAssocID="{0AC5D4B2-2CD2-4976-8853-D9C8070447B7}" presName="hierRoot3" presStyleCnt="0">
        <dgm:presLayoutVars>
          <dgm:hierBranch/>
        </dgm:presLayoutVars>
      </dgm:prSet>
      <dgm:spPr/>
    </dgm:pt>
    <dgm:pt modelId="{05A4F246-0AFB-4C27-99CA-3964D0EF3706}" type="pres">
      <dgm:prSet presAssocID="{0AC5D4B2-2CD2-4976-8853-D9C8070447B7}" presName="rootComposite3" presStyleCnt="0"/>
      <dgm:spPr/>
    </dgm:pt>
    <dgm:pt modelId="{42DD8E80-F29B-47D9-B06D-E22E3B180E41}" type="pres">
      <dgm:prSet presAssocID="{0AC5D4B2-2CD2-4976-8853-D9C8070447B7}" presName="rootText3" presStyleLbl="asst1" presStyleIdx="1" presStyleCnt="2" custLinFactX="70487" custLinFactNeighborX="100000" custLinFactNeighborY="32265">
        <dgm:presLayoutVars>
          <dgm:chPref val="3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E5B1FDBA-4434-4DFE-AC98-EC6F2A97DF1C}" type="pres">
      <dgm:prSet presAssocID="{0AC5D4B2-2CD2-4976-8853-D9C8070447B7}" presName="rootConnector3" presStyleLbl="asst1" presStyleIdx="1" presStyleCnt="2"/>
      <dgm:spPr/>
      <dgm:t>
        <a:bodyPr/>
        <a:lstStyle/>
        <a:p>
          <a:endParaRPr lang="ru-RU"/>
        </a:p>
      </dgm:t>
    </dgm:pt>
    <dgm:pt modelId="{C1C0A2D8-AD86-458B-8ACA-2FFE3BFF229B}" type="pres">
      <dgm:prSet presAssocID="{0AC5D4B2-2CD2-4976-8853-D9C8070447B7}" presName="hierChild6" presStyleCnt="0"/>
      <dgm:spPr/>
    </dgm:pt>
    <dgm:pt modelId="{9060169A-815B-45F3-9C43-0BBC5BB31D2A}" type="pres">
      <dgm:prSet presAssocID="{0AC5D4B2-2CD2-4976-8853-D9C8070447B7}" presName="hierChild7" presStyleCnt="0"/>
      <dgm:spPr/>
    </dgm:pt>
  </dgm:ptLst>
  <dgm:cxnLst>
    <dgm:cxn modelId="{AE8A8F8D-B1DA-42B0-A655-22CB2C0C7FBA}" type="presOf" srcId="{2ABF8E6B-FDA9-4791-8C11-1919C8DB4D05}" destId="{BA70CCD6-3800-409F-8161-67A686AAFC42}" srcOrd="0" destOrd="0" presId="urn:microsoft.com/office/officeart/2005/8/layout/orgChart1"/>
    <dgm:cxn modelId="{035847A8-F433-4900-808D-2AEBDEFE24FC}" type="presOf" srcId="{0AC5D4B2-2CD2-4976-8853-D9C8070447B7}" destId="{42DD8E80-F29B-47D9-B06D-E22E3B180E41}" srcOrd="0" destOrd="0" presId="urn:microsoft.com/office/officeart/2005/8/layout/orgChart1"/>
    <dgm:cxn modelId="{CFA8A4CE-43EA-41CB-B8E4-2D84F7B9C3DA}" type="presOf" srcId="{2CA1E695-1E81-4239-9D0D-D4D2F24BDC82}" destId="{F813918B-028B-4C1A-BF6F-7BB9F0C64A5F}" srcOrd="1" destOrd="0" presId="urn:microsoft.com/office/officeart/2005/8/layout/orgChart1"/>
    <dgm:cxn modelId="{54FA139D-4A27-426D-AB76-44C99039F73F}" srcId="{C2968AA8-9F95-42FC-8AED-3EA059253893}" destId="{2CA1E695-1E81-4239-9D0D-D4D2F24BDC82}" srcOrd="0" destOrd="0" parTransId="{8651C7EC-49B3-4AF9-A354-5D4392832271}" sibTransId="{A01745CB-89D6-4369-B59F-4AC6A54AF69E}"/>
    <dgm:cxn modelId="{7BEA4374-30E4-4186-A1A4-26B312144EA4}" type="presOf" srcId="{3E595FAB-9E23-49B0-A813-1F35ADB244F1}" destId="{189A41EE-2F37-4D0C-88E8-9574CFEA56F3}" srcOrd="0" destOrd="0" presId="urn:microsoft.com/office/officeart/2005/8/layout/orgChart1"/>
    <dgm:cxn modelId="{3B458B18-FAAF-40F0-9FC8-D5A1E1155F63}" type="presOf" srcId="{B7F2E75A-39E1-40B2-8C20-EAA0133116CA}" destId="{CBF5A084-3C15-4BB8-994D-B019E0FDD992}" srcOrd="0" destOrd="0" presId="urn:microsoft.com/office/officeart/2005/8/layout/orgChart1"/>
    <dgm:cxn modelId="{6846CC7D-8FF3-4434-B43B-51AE431A5FE0}" type="presOf" srcId="{0AC5D4B2-2CD2-4976-8853-D9C8070447B7}" destId="{E5B1FDBA-4434-4DFE-AC98-EC6F2A97DF1C}" srcOrd="1" destOrd="0" presId="urn:microsoft.com/office/officeart/2005/8/layout/orgChart1"/>
    <dgm:cxn modelId="{3B20E996-D57C-4270-93EE-6C87DC7813E6}" type="presOf" srcId="{C2968AA8-9F95-42FC-8AED-3EA059253893}" destId="{05550E0B-BDD0-4059-A915-685D5FA5027F}" srcOrd="0" destOrd="0" presId="urn:microsoft.com/office/officeart/2005/8/layout/orgChart1"/>
    <dgm:cxn modelId="{40D7312B-0960-49FB-94E3-A48EBEEE8212}" srcId="{B7F2E75A-39E1-40B2-8C20-EAA0133116CA}" destId="{0AC5D4B2-2CD2-4976-8853-D9C8070447B7}" srcOrd="0" destOrd="0" parTransId="{3E595FAB-9E23-49B0-A813-1F35ADB244F1}" sibTransId="{C0BD43FD-AB6E-406E-B302-B1274FA6F442}"/>
    <dgm:cxn modelId="{7A27F996-9C62-4125-977B-04953E1E5BD9}" type="presOf" srcId="{2CA1E695-1E81-4239-9D0D-D4D2F24BDC82}" destId="{5E0923C3-C0E6-4343-9AA5-723975BD23A7}" srcOrd="0" destOrd="0" presId="urn:microsoft.com/office/officeart/2005/8/layout/orgChart1"/>
    <dgm:cxn modelId="{BC28F89D-B6DE-4871-B6EA-F405A5E7AD66}" type="presOf" srcId="{B7F2E75A-39E1-40B2-8C20-EAA0133116CA}" destId="{B0B05251-1766-4573-8C21-80013D1FA3EA}" srcOrd="1" destOrd="0" presId="urn:microsoft.com/office/officeart/2005/8/layout/orgChart1"/>
    <dgm:cxn modelId="{28D41545-1E44-4D5B-A4B5-3B49A59842CB}" srcId="{2CA1E695-1E81-4239-9D0D-D4D2F24BDC82}" destId="{B7F2E75A-39E1-40B2-8C20-EAA0133116CA}" srcOrd="0" destOrd="0" parTransId="{2ABF8E6B-FDA9-4791-8C11-1919C8DB4D05}" sibTransId="{1DE3150F-A07D-443A-8E34-0B663387324C}"/>
    <dgm:cxn modelId="{321BDD06-45CB-4A11-9DC8-9E7038A24997}" type="presParOf" srcId="{05550E0B-BDD0-4059-A915-685D5FA5027F}" destId="{0E63C0C5-F917-4B8C-A178-56129BD334ED}" srcOrd="0" destOrd="0" presId="urn:microsoft.com/office/officeart/2005/8/layout/orgChart1"/>
    <dgm:cxn modelId="{D137CE3F-128C-4E24-ACB2-189E583B274C}" type="presParOf" srcId="{0E63C0C5-F917-4B8C-A178-56129BD334ED}" destId="{FCD0310F-E0D2-43DB-92EA-F16CD399A787}" srcOrd="0" destOrd="0" presId="urn:microsoft.com/office/officeart/2005/8/layout/orgChart1"/>
    <dgm:cxn modelId="{11DF28DA-A681-40EB-8CBF-AA683F599C7B}" type="presParOf" srcId="{FCD0310F-E0D2-43DB-92EA-F16CD399A787}" destId="{5E0923C3-C0E6-4343-9AA5-723975BD23A7}" srcOrd="0" destOrd="0" presId="urn:microsoft.com/office/officeart/2005/8/layout/orgChart1"/>
    <dgm:cxn modelId="{A2BF9837-FFA8-4290-9FCC-A869BB1FEEF3}" type="presParOf" srcId="{FCD0310F-E0D2-43DB-92EA-F16CD399A787}" destId="{F813918B-028B-4C1A-BF6F-7BB9F0C64A5F}" srcOrd="1" destOrd="0" presId="urn:microsoft.com/office/officeart/2005/8/layout/orgChart1"/>
    <dgm:cxn modelId="{DC35AFAC-0382-499B-8880-030A4DE5150E}" type="presParOf" srcId="{0E63C0C5-F917-4B8C-A178-56129BD334ED}" destId="{44B32077-DA34-4C5E-87FC-082A2ADB96C4}" srcOrd="1" destOrd="0" presId="urn:microsoft.com/office/officeart/2005/8/layout/orgChart1"/>
    <dgm:cxn modelId="{5BE2D71B-2C60-4529-87FF-E7A0BC0E555E}" type="presParOf" srcId="{0E63C0C5-F917-4B8C-A178-56129BD334ED}" destId="{037FBEF1-7A42-4DB4-B795-ECA604C8EAEA}" srcOrd="2" destOrd="0" presId="urn:microsoft.com/office/officeart/2005/8/layout/orgChart1"/>
    <dgm:cxn modelId="{0561AFC1-6588-4D8D-9C83-82139E403606}" type="presParOf" srcId="{037FBEF1-7A42-4DB4-B795-ECA604C8EAEA}" destId="{BA70CCD6-3800-409F-8161-67A686AAFC42}" srcOrd="0" destOrd="0" presId="urn:microsoft.com/office/officeart/2005/8/layout/orgChart1"/>
    <dgm:cxn modelId="{AF6EE631-D47F-41C9-9E49-CC6B01967DC2}" type="presParOf" srcId="{037FBEF1-7A42-4DB4-B795-ECA604C8EAEA}" destId="{F023504D-F26B-4A0E-9C25-3B905E2F369D}" srcOrd="1" destOrd="0" presId="urn:microsoft.com/office/officeart/2005/8/layout/orgChart1"/>
    <dgm:cxn modelId="{27F5061E-655B-4D59-ACD1-D5F5339D2BAA}" type="presParOf" srcId="{F023504D-F26B-4A0E-9C25-3B905E2F369D}" destId="{C8B961CC-BE7C-46F7-A936-95F2F4BE5FF9}" srcOrd="0" destOrd="0" presId="urn:microsoft.com/office/officeart/2005/8/layout/orgChart1"/>
    <dgm:cxn modelId="{06EC9A1C-D5D1-468D-828C-7D955A5C4A1E}" type="presParOf" srcId="{C8B961CC-BE7C-46F7-A936-95F2F4BE5FF9}" destId="{CBF5A084-3C15-4BB8-994D-B019E0FDD992}" srcOrd="0" destOrd="0" presId="urn:microsoft.com/office/officeart/2005/8/layout/orgChart1"/>
    <dgm:cxn modelId="{A194B1E6-91D5-4923-B54B-9E24690EACE0}" type="presParOf" srcId="{C8B961CC-BE7C-46F7-A936-95F2F4BE5FF9}" destId="{B0B05251-1766-4573-8C21-80013D1FA3EA}" srcOrd="1" destOrd="0" presId="urn:microsoft.com/office/officeart/2005/8/layout/orgChart1"/>
    <dgm:cxn modelId="{959E8195-1063-4824-9EAD-EFA0A6745207}" type="presParOf" srcId="{F023504D-F26B-4A0E-9C25-3B905E2F369D}" destId="{A5DAF4BD-C661-4CCB-8AD6-1908D990ED01}" srcOrd="1" destOrd="0" presId="urn:microsoft.com/office/officeart/2005/8/layout/orgChart1"/>
    <dgm:cxn modelId="{6C6E2F5E-3666-46C8-A4B3-ACE61B4CB58B}" type="presParOf" srcId="{F023504D-F26B-4A0E-9C25-3B905E2F369D}" destId="{27959C44-2460-4C47-9DD1-312FC8AF605F}" srcOrd="2" destOrd="0" presId="urn:microsoft.com/office/officeart/2005/8/layout/orgChart1"/>
    <dgm:cxn modelId="{51BC4B1B-74EB-4C89-BBC9-F044406B7EF9}" type="presParOf" srcId="{27959C44-2460-4C47-9DD1-312FC8AF605F}" destId="{189A41EE-2F37-4D0C-88E8-9574CFEA56F3}" srcOrd="0" destOrd="0" presId="urn:microsoft.com/office/officeart/2005/8/layout/orgChart1"/>
    <dgm:cxn modelId="{7AB4FABC-1A0E-4DFB-A7E1-6BEB84A661BB}" type="presParOf" srcId="{27959C44-2460-4C47-9DD1-312FC8AF605F}" destId="{5D695A84-5BB7-4003-A8ED-D1D14BA609CE}" srcOrd="1" destOrd="0" presId="urn:microsoft.com/office/officeart/2005/8/layout/orgChart1"/>
    <dgm:cxn modelId="{56FDD16A-6092-4770-87C3-04E21F8C51BE}" type="presParOf" srcId="{5D695A84-5BB7-4003-A8ED-D1D14BA609CE}" destId="{05A4F246-0AFB-4C27-99CA-3964D0EF3706}" srcOrd="0" destOrd="0" presId="urn:microsoft.com/office/officeart/2005/8/layout/orgChart1"/>
    <dgm:cxn modelId="{539F669B-D383-4585-865E-AA058748CDF8}" type="presParOf" srcId="{05A4F246-0AFB-4C27-99CA-3964D0EF3706}" destId="{42DD8E80-F29B-47D9-B06D-E22E3B180E41}" srcOrd="0" destOrd="0" presId="urn:microsoft.com/office/officeart/2005/8/layout/orgChart1"/>
    <dgm:cxn modelId="{1BB2FD44-A05C-43D8-8ACC-7C1CDF577752}" type="presParOf" srcId="{05A4F246-0AFB-4C27-99CA-3964D0EF3706}" destId="{E5B1FDBA-4434-4DFE-AC98-EC6F2A97DF1C}" srcOrd="1" destOrd="0" presId="urn:microsoft.com/office/officeart/2005/8/layout/orgChart1"/>
    <dgm:cxn modelId="{24E4261F-00DD-4743-86F0-C5D597E48795}" type="presParOf" srcId="{5D695A84-5BB7-4003-A8ED-D1D14BA609CE}" destId="{C1C0A2D8-AD86-458B-8ACA-2FFE3BFF229B}" srcOrd="1" destOrd="0" presId="urn:microsoft.com/office/officeart/2005/8/layout/orgChart1"/>
    <dgm:cxn modelId="{02DC4B2A-7C09-4913-9CAF-B207C83AE6D9}" type="presParOf" srcId="{5D695A84-5BB7-4003-A8ED-D1D14BA609CE}" destId="{9060169A-815B-45F3-9C43-0BBC5BB31D2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977DA8-5323-48CE-BE27-4C184D0A43EC}">
      <dsp:nvSpPr>
        <dsp:cNvPr id="0" name=""/>
        <dsp:cNvSpPr/>
      </dsp:nvSpPr>
      <dsp:spPr>
        <a:xfrm>
          <a:off x="5643367" y="0"/>
          <a:ext cx="2117452" cy="1058726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/>
            <a:t>Гуморальный</a:t>
          </a:r>
          <a:endParaRPr lang="en-US" sz="2500" b="1" kern="1200" dirty="0"/>
        </a:p>
      </dsp:txBody>
      <dsp:txXfrm>
        <a:off x="5674376" y="31009"/>
        <a:ext cx="2055434" cy="996708"/>
      </dsp:txXfrm>
    </dsp:sp>
    <dsp:sp modelId="{98573D58-7106-4398-A742-F223D08F3A88}">
      <dsp:nvSpPr>
        <dsp:cNvPr id="0" name=""/>
        <dsp:cNvSpPr/>
      </dsp:nvSpPr>
      <dsp:spPr>
        <a:xfrm>
          <a:off x="405997" y="0"/>
          <a:ext cx="2117452" cy="10587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/>
            <a:t>Миогенный</a:t>
          </a:r>
          <a:endParaRPr lang="en-US" sz="2500" b="1" kern="1200" dirty="0"/>
        </a:p>
      </dsp:txBody>
      <dsp:txXfrm>
        <a:off x="437006" y="31009"/>
        <a:ext cx="2055434" cy="996708"/>
      </dsp:txXfrm>
    </dsp:sp>
    <dsp:sp modelId="{3B8A783B-6670-44C6-9F28-FCE7242E8AFC}">
      <dsp:nvSpPr>
        <dsp:cNvPr id="0" name=""/>
        <dsp:cNvSpPr/>
      </dsp:nvSpPr>
      <dsp:spPr>
        <a:xfrm>
          <a:off x="617743" y="1058726"/>
          <a:ext cx="191129" cy="7346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4646"/>
              </a:lnTo>
              <a:lnTo>
                <a:pt x="191129" y="7346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966A8C-DC27-4B69-B454-4E4351C10BF4}">
      <dsp:nvSpPr>
        <dsp:cNvPr id="0" name=""/>
        <dsp:cNvSpPr/>
      </dsp:nvSpPr>
      <dsp:spPr>
        <a:xfrm>
          <a:off x="808872" y="1264009"/>
          <a:ext cx="2215871" cy="1058726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/>
            <a:t>Интерстициальные клетки Кахаля </a:t>
          </a:r>
          <a:endParaRPr lang="en-US" sz="1800" b="1" kern="1200" dirty="0"/>
        </a:p>
      </dsp:txBody>
      <dsp:txXfrm>
        <a:off x="839881" y="1295018"/>
        <a:ext cx="2153853" cy="996708"/>
      </dsp:txXfrm>
    </dsp:sp>
    <dsp:sp modelId="{9146C985-529F-44EF-9D50-073F5D77AD18}">
      <dsp:nvSpPr>
        <dsp:cNvPr id="0" name=""/>
        <dsp:cNvSpPr/>
      </dsp:nvSpPr>
      <dsp:spPr>
        <a:xfrm>
          <a:off x="617743" y="1058726"/>
          <a:ext cx="191129" cy="21044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04426"/>
              </a:lnTo>
              <a:lnTo>
                <a:pt x="191129" y="210442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D9FD05-A68D-4704-ACC3-CA5596794620}">
      <dsp:nvSpPr>
        <dsp:cNvPr id="0" name=""/>
        <dsp:cNvSpPr/>
      </dsp:nvSpPr>
      <dsp:spPr>
        <a:xfrm>
          <a:off x="808872" y="2633789"/>
          <a:ext cx="2166034" cy="1058726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/>
            <a:t>Собственная активность гладких мышц</a:t>
          </a:r>
          <a:endParaRPr lang="en-US" sz="1800" b="1" kern="1200" dirty="0"/>
        </a:p>
      </dsp:txBody>
      <dsp:txXfrm>
        <a:off x="839881" y="2664798"/>
        <a:ext cx="2104016" cy="996708"/>
      </dsp:txXfrm>
    </dsp:sp>
    <dsp:sp modelId="{E9484B30-DF54-457C-8BC0-2F00C4A0F2F5}">
      <dsp:nvSpPr>
        <dsp:cNvPr id="0" name=""/>
        <dsp:cNvSpPr/>
      </dsp:nvSpPr>
      <dsp:spPr>
        <a:xfrm>
          <a:off x="3007859" y="0"/>
          <a:ext cx="2117452" cy="1058726"/>
        </a:xfrm>
        <a:prstGeom prst="roundRect">
          <a:avLst>
            <a:gd name="adj" fmla="val 10000"/>
          </a:avLst>
        </a:prstGeom>
        <a:solidFill>
          <a:srgbClr val="FFC1C2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/>
            <a:t>Нервный</a:t>
          </a:r>
          <a:endParaRPr lang="en-US" sz="2500" b="1" kern="1200" dirty="0"/>
        </a:p>
      </dsp:txBody>
      <dsp:txXfrm>
        <a:off x="3038868" y="31009"/>
        <a:ext cx="2055434" cy="996708"/>
      </dsp:txXfrm>
    </dsp:sp>
    <dsp:sp modelId="{C13A666D-9155-4B89-B3E8-1D3723A5A351}">
      <dsp:nvSpPr>
        <dsp:cNvPr id="0" name=""/>
        <dsp:cNvSpPr/>
      </dsp:nvSpPr>
      <dsp:spPr>
        <a:xfrm>
          <a:off x="3219604" y="1058726"/>
          <a:ext cx="346648" cy="7346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4646"/>
              </a:lnTo>
              <a:lnTo>
                <a:pt x="346648" y="7346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1410C4-285F-4B9D-8EC5-BCF7A8759E62}">
      <dsp:nvSpPr>
        <dsp:cNvPr id="0" name=""/>
        <dsp:cNvSpPr/>
      </dsp:nvSpPr>
      <dsp:spPr>
        <a:xfrm>
          <a:off x="3566252" y="1264009"/>
          <a:ext cx="1693961" cy="1058726"/>
        </a:xfrm>
        <a:prstGeom prst="roundRect">
          <a:avLst>
            <a:gd name="adj" fmla="val 10000"/>
          </a:avLst>
        </a:prstGeom>
        <a:solidFill>
          <a:srgbClr val="FFD9DA">
            <a:alpha val="89804"/>
          </a:srgb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/>
            <a:t>Энтеральная нервная система</a:t>
          </a:r>
          <a:endParaRPr lang="en-US" sz="1800" b="1" kern="1200" dirty="0"/>
        </a:p>
      </dsp:txBody>
      <dsp:txXfrm>
        <a:off x="3597261" y="1295018"/>
        <a:ext cx="1631943" cy="996708"/>
      </dsp:txXfrm>
    </dsp:sp>
    <dsp:sp modelId="{07DF11A9-7D64-4E57-A41E-421C54A8C7C0}">
      <dsp:nvSpPr>
        <dsp:cNvPr id="0" name=""/>
        <dsp:cNvSpPr/>
      </dsp:nvSpPr>
      <dsp:spPr>
        <a:xfrm>
          <a:off x="3219604" y="1058726"/>
          <a:ext cx="427229" cy="21044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04426"/>
              </a:lnTo>
              <a:lnTo>
                <a:pt x="427229" y="210442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6023EA-3527-4719-BB5C-7F5AA7F49D6B}">
      <dsp:nvSpPr>
        <dsp:cNvPr id="0" name=""/>
        <dsp:cNvSpPr/>
      </dsp:nvSpPr>
      <dsp:spPr>
        <a:xfrm>
          <a:off x="3646834" y="2633789"/>
          <a:ext cx="1693961" cy="1058726"/>
        </a:xfrm>
        <a:prstGeom prst="roundRect">
          <a:avLst>
            <a:gd name="adj" fmla="val 10000"/>
          </a:avLst>
        </a:prstGeom>
        <a:solidFill>
          <a:srgbClr val="FFD9DA">
            <a:alpha val="90000"/>
          </a:srgb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Внешняя парасимпатическая и симпатическая нервная система</a:t>
          </a:r>
          <a:endParaRPr lang="en-US" sz="1400" b="1" kern="1200" dirty="0"/>
        </a:p>
      </dsp:txBody>
      <dsp:txXfrm>
        <a:off x="3677843" y="2664798"/>
        <a:ext cx="1631943" cy="9967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A41EE-2F37-4D0C-88E8-9574CFEA56F3}">
      <dsp:nvSpPr>
        <dsp:cNvPr id="0" name=""/>
        <dsp:cNvSpPr/>
      </dsp:nvSpPr>
      <dsp:spPr>
        <a:xfrm>
          <a:off x="2047902" y="2550071"/>
          <a:ext cx="160788" cy="10859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2847"/>
              </a:lnTo>
              <a:lnTo>
                <a:pt x="1643521" y="94284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70CCD6-3800-409F-8161-67A686AAFC42}">
      <dsp:nvSpPr>
        <dsp:cNvPr id="0" name=""/>
        <dsp:cNvSpPr/>
      </dsp:nvSpPr>
      <dsp:spPr>
        <a:xfrm>
          <a:off x="911878" y="1301272"/>
          <a:ext cx="224145" cy="7928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4144"/>
              </a:lnTo>
              <a:lnTo>
                <a:pt x="1359558" y="1024144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0923C3-C0E6-4343-9AA5-723975BD23A7}">
      <dsp:nvSpPr>
        <dsp:cNvPr id="0" name=""/>
        <dsp:cNvSpPr/>
      </dsp:nvSpPr>
      <dsp:spPr>
        <a:xfrm>
          <a:off x="0" y="389393"/>
          <a:ext cx="1823757" cy="911878"/>
        </a:xfrm>
        <a:prstGeom prst="rect">
          <a:avLst/>
        </a:prstGeom>
        <a:gradFill flip="none" rotWithShape="0">
          <a:gsLst>
            <a:gs pos="0">
              <a:schemeClr val="accent3">
                <a:lumMod val="60000"/>
                <a:lumOff val="40000"/>
                <a:tint val="66000"/>
                <a:satMod val="160000"/>
              </a:schemeClr>
            </a:gs>
            <a:gs pos="50000">
              <a:schemeClr val="accent3">
                <a:lumMod val="60000"/>
                <a:lumOff val="40000"/>
                <a:tint val="44500"/>
                <a:satMod val="160000"/>
              </a:schemeClr>
            </a:gs>
            <a:gs pos="100000">
              <a:schemeClr val="accent3">
                <a:lumMod val="60000"/>
                <a:lumOff val="40000"/>
                <a:tint val="23500"/>
                <a:satMod val="160000"/>
              </a:schemeClr>
            </a:gs>
          </a:gsLst>
          <a:lin ang="16200000" scaled="1"/>
          <a:tileRect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1" i="0" u="none" strike="noStrike" kern="1200" cap="none" normalizeH="0" baseline="0" dirty="0" smtClean="0">
              <a:ln/>
              <a:effectLst/>
              <a:latin typeface="Arial" charset="0"/>
              <a:ea typeface="+mn-ea"/>
              <a:cs typeface="+mn-cs"/>
            </a:rPr>
            <a:t>Диагностические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1" i="0" u="none" strike="noStrike" kern="1200" cap="none" normalizeH="0" baseline="0" dirty="0" smtClean="0">
              <a:ln/>
              <a:effectLst/>
              <a:latin typeface="Arial" charset="0"/>
              <a:ea typeface="+mn-ea"/>
              <a:cs typeface="+mn-cs"/>
            </a:rPr>
            <a:t>критерии</a:t>
          </a:r>
          <a:endParaRPr kumimoji="0" lang="en-US" sz="1600" b="1" i="0" u="none" strike="noStrike" kern="1200" cap="none" normalizeH="0" baseline="0" dirty="0" smtClean="0">
            <a:ln/>
            <a:effectLst/>
            <a:latin typeface="Arial" charset="0"/>
            <a:ea typeface="+mn-ea"/>
            <a:cs typeface="+mn-cs"/>
          </a:endParaRPr>
        </a:p>
      </dsp:txBody>
      <dsp:txXfrm>
        <a:off x="0" y="389393"/>
        <a:ext cx="1823757" cy="911878"/>
      </dsp:txXfrm>
    </dsp:sp>
    <dsp:sp modelId="{CBF5A084-3C15-4BB8-994D-B019E0FDD992}">
      <dsp:nvSpPr>
        <dsp:cNvPr id="0" name=""/>
        <dsp:cNvSpPr/>
      </dsp:nvSpPr>
      <dsp:spPr>
        <a:xfrm>
          <a:off x="1136024" y="1638193"/>
          <a:ext cx="1823757" cy="91187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1" i="0" u="none" strike="noStrike" kern="1200" cap="none" normalizeH="0" baseline="0" dirty="0" smtClean="0">
              <a:ln/>
              <a:effectLst/>
              <a:latin typeface="Arial" charset="0"/>
              <a:ea typeface="+mn-ea"/>
              <a:cs typeface="+mn-cs"/>
            </a:rPr>
            <a:t>«Красные флаги»</a:t>
          </a:r>
          <a:endParaRPr kumimoji="0" lang="en-US" sz="1600" b="1" i="0" u="none" strike="noStrike" kern="1200" cap="none" normalizeH="0" baseline="0" dirty="0" smtClean="0">
            <a:ln/>
            <a:effectLst/>
            <a:latin typeface="Arial" charset="0"/>
            <a:ea typeface="+mn-ea"/>
            <a:cs typeface="+mn-cs"/>
          </a:endParaRPr>
        </a:p>
      </dsp:txBody>
      <dsp:txXfrm>
        <a:off x="1136024" y="1638193"/>
        <a:ext cx="1823757" cy="911878"/>
      </dsp:txXfrm>
    </dsp:sp>
    <dsp:sp modelId="{42DD8E80-F29B-47D9-B06D-E22E3B180E41}">
      <dsp:nvSpPr>
        <dsp:cNvPr id="0" name=""/>
        <dsp:cNvSpPr/>
      </dsp:nvSpPr>
      <dsp:spPr>
        <a:xfrm>
          <a:off x="2208690" y="3180079"/>
          <a:ext cx="1823757" cy="911878"/>
        </a:xfrm>
        <a:prstGeom prst="rect">
          <a:avLst/>
        </a:prstGeom>
        <a:gradFill flip="none" rotWithShape="0">
          <a:gsLst>
            <a:gs pos="0">
              <a:srgbClr val="FFCC00">
                <a:tint val="66000"/>
                <a:satMod val="160000"/>
              </a:srgbClr>
            </a:gs>
            <a:gs pos="50000">
              <a:srgbClr val="FFCC00">
                <a:tint val="44500"/>
                <a:satMod val="160000"/>
              </a:srgbClr>
            </a:gs>
            <a:gs pos="100000">
              <a:srgbClr val="FFCC00">
                <a:tint val="23500"/>
                <a:satMod val="160000"/>
              </a:srgbClr>
            </a:gs>
          </a:gsLst>
          <a:lin ang="16200000" scaled="1"/>
          <a:tileRect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1" i="0" u="none" strike="noStrike" kern="1200" cap="none" normalizeH="0" baseline="0" dirty="0" smtClean="0">
              <a:ln/>
              <a:effectLst/>
              <a:latin typeface="Arial" charset="0"/>
              <a:ea typeface="+mn-ea"/>
              <a:cs typeface="+mn-cs"/>
            </a:rPr>
            <a:t>Диагностические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600" b="1" i="0" u="none" strike="noStrike" kern="1200" cap="none" normalizeH="0" baseline="0" dirty="0" smtClean="0">
              <a:ln/>
              <a:effectLst/>
              <a:latin typeface="Arial" charset="0"/>
              <a:ea typeface="+mn-ea"/>
              <a:cs typeface="+mn-cs"/>
            </a:rPr>
            <a:t>тесты</a:t>
          </a:r>
          <a:endParaRPr kumimoji="0" lang="en-US" sz="1600" b="1" i="0" u="none" strike="noStrike" kern="1200" cap="none" normalizeH="0" baseline="0" dirty="0" smtClean="0">
            <a:ln/>
            <a:effectLst/>
            <a:latin typeface="Arial" charset="0"/>
            <a:ea typeface="+mn-ea"/>
            <a:cs typeface="+mn-cs"/>
          </a:endParaRPr>
        </a:p>
      </dsp:txBody>
      <dsp:txXfrm>
        <a:off x="2208690" y="3180079"/>
        <a:ext cx="1823757" cy="9118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0.8631</cdr:x>
      <cdr:y>0.81749</cdr:y>
    </cdr:from>
    <cdr:to>
      <cdr:x>1</cdr:x>
      <cdr:y>0.91079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899339" y="2966304"/>
          <a:ext cx="935720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>
          <a:spAutoFit/>
        </a:bodyPr>
        <a:lstStyle xmlns:a="http://schemas.openxmlformats.org/drawingml/2006/main"/>
        <a:p xmlns:a="http://schemas.openxmlformats.org/drawingml/2006/main">
          <a:pPr>
            <a:spcBef>
              <a:spcPts val="600"/>
            </a:spcBef>
          </a:pPr>
          <a:r>
            <a:rPr lang="ru-RU" sz="1600" dirty="0" err="1" smtClean="0">
              <a:latin typeface="Georgia" panose="02040502050405020303" pitchFamily="18" charset="0"/>
            </a:rPr>
            <a:t>возра</a:t>
          </a:r>
          <a:r>
            <a:rPr lang="en-US" sz="1600" dirty="0" smtClean="0">
              <a:latin typeface="Georgia" panose="02040502050405020303" pitchFamily="18" charset="0"/>
            </a:rPr>
            <a:t>c</a:t>
          </a:r>
          <a:r>
            <a:rPr lang="ru-RU" sz="1600" dirty="0" smtClean="0">
              <a:latin typeface="Georgia" panose="02040502050405020303" pitchFamily="18" charset="0"/>
            </a:rPr>
            <a:t>т</a:t>
          </a:r>
        </a:p>
      </cdr:txBody>
    </cdr:sp>
  </cdr:relSizeAnchor>
  <cdr:relSizeAnchor xmlns:cdr="http://schemas.openxmlformats.org/drawingml/2006/chartDrawing">
    <cdr:from>
      <cdr:x>0.31605</cdr:x>
      <cdr:y>0.61313</cdr:y>
    </cdr:from>
    <cdr:to>
      <cdr:x>0.31743</cdr:x>
      <cdr:y>0.75559</cdr:y>
    </cdr:to>
    <cdr:cxnSp macro="">
      <cdr:nvCxnSpPr>
        <cdr:cNvPr id="4" name="Straight Arrow Connector 3"/>
        <cdr:cNvCxnSpPr/>
      </cdr:nvCxnSpPr>
      <cdr:spPr>
        <a:xfrm xmlns:a="http://schemas.openxmlformats.org/drawingml/2006/main" flipH="1" flipV="1">
          <a:off x="2160240" y="2224787"/>
          <a:ext cx="9433" cy="516923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  <a:effectLst xmlns:a="http://schemas.openxmlformats.org/drawingml/2006/main"/>
      </cdr:spPr>
      <cdr:style>
        <a:lnRef xmlns:a="http://schemas.openxmlformats.org/drawingml/2006/main" idx="3">
          <a:schemeClr val="accent4"/>
        </a:lnRef>
        <a:fillRef xmlns:a="http://schemas.openxmlformats.org/drawingml/2006/main" idx="0">
          <a:schemeClr val="accent4"/>
        </a:fillRef>
        <a:effectRef xmlns:a="http://schemas.openxmlformats.org/drawingml/2006/main" idx="2">
          <a:schemeClr val="accent4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394D19-6064-48DC-A4A4-7EE5ADCC5EBE}" type="datetimeFigureOut">
              <a:rPr lang="ru-RU" smtClean="0"/>
              <a:t>26.09.2018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02EEC4-5818-47FC-BB31-6E1EBFD6F6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493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02EEC4-5818-47FC-BB31-6E1EBFD6F6C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97973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smtClean="0">
                <a:latin typeface="Arial" pitchFamily="34" charset="0"/>
              </a:rPr>
              <a:t>Моторная функция кишечника зависит от сокращения гладкомышечных клеток стенки кишки, организованных в циркулярный (внутренний) и продольный (наружный) мышечные слои. Нормальная перистальтика, обусловливающая перемещение пищи от начальных отделов кишечника к конечным, является результатом координированного сокращения циркулярного и продольного мышечного слоев кишки, что лежит в основе  формирования и эвакуации каловых масс.</a:t>
            </a:r>
          </a:p>
          <a:p>
            <a:endParaRPr lang="ru-RU" altLang="ru-RU" smtClean="0">
              <a:latin typeface="Arial" pitchFamily="34" charset="0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3907">
              <a:defRPr sz="900" b="1">
                <a:solidFill>
                  <a:schemeClr val="bg1"/>
                </a:solidFill>
                <a:latin typeface="Arial" pitchFamily="34" charset="0"/>
              </a:defRPr>
            </a:lvl1pPr>
            <a:lvl2pPr marL="685817" indent="-263776" defTabSz="893907">
              <a:defRPr sz="900" b="1">
                <a:solidFill>
                  <a:schemeClr val="bg1"/>
                </a:solidFill>
                <a:latin typeface="Arial" pitchFamily="34" charset="0"/>
              </a:defRPr>
            </a:lvl2pPr>
            <a:lvl3pPr marL="1055103" indent="-211021" defTabSz="893907">
              <a:defRPr sz="900" b="1">
                <a:solidFill>
                  <a:schemeClr val="bg1"/>
                </a:solidFill>
                <a:latin typeface="Arial" pitchFamily="34" charset="0"/>
              </a:defRPr>
            </a:lvl3pPr>
            <a:lvl4pPr marL="1477145" indent="-211021" defTabSz="893907">
              <a:defRPr sz="900" b="1">
                <a:solidFill>
                  <a:schemeClr val="bg1"/>
                </a:solidFill>
                <a:latin typeface="Arial" pitchFamily="34" charset="0"/>
              </a:defRPr>
            </a:lvl4pPr>
            <a:lvl5pPr marL="1899186" indent="-211021" defTabSz="893907">
              <a:defRPr sz="900" b="1">
                <a:solidFill>
                  <a:schemeClr val="bg1"/>
                </a:solidFill>
                <a:latin typeface="Arial" pitchFamily="34" charset="0"/>
              </a:defRPr>
            </a:lvl5pPr>
            <a:lvl6pPr marL="2321227" indent="-211021" algn="ctr" defTabSz="893907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bg1"/>
                </a:solidFill>
                <a:latin typeface="Arial" pitchFamily="34" charset="0"/>
              </a:defRPr>
            </a:lvl6pPr>
            <a:lvl7pPr marL="2743269" indent="-211021" algn="ctr" defTabSz="893907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bg1"/>
                </a:solidFill>
                <a:latin typeface="Arial" pitchFamily="34" charset="0"/>
              </a:defRPr>
            </a:lvl7pPr>
            <a:lvl8pPr marL="3165310" indent="-211021" algn="ctr" defTabSz="893907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bg1"/>
                </a:solidFill>
                <a:latin typeface="Arial" pitchFamily="34" charset="0"/>
              </a:defRPr>
            </a:lvl8pPr>
            <a:lvl9pPr marL="3587351" indent="-211021" algn="ctr" defTabSz="893907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fld id="{3F257CF0-7B22-49E0-9FF5-21875458E16E}" type="slidenum">
              <a:rPr lang="en-US" altLang="ru-RU" sz="1100" b="0">
                <a:solidFill>
                  <a:schemeClr val="tx1"/>
                </a:solidFill>
              </a:rPr>
              <a:pPr/>
              <a:t>12</a:t>
            </a:fld>
            <a:endParaRPr lang="en-US" altLang="ru-RU" sz="1100" b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>
              <a:latin typeface="Arial" pitchFamily="34" charset="0"/>
            </a:endParaRPr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958">
              <a:defRPr sz="900" b="1">
                <a:solidFill>
                  <a:schemeClr val="bg1"/>
                </a:solidFill>
                <a:latin typeface="Arial" pitchFamily="34" charset="0"/>
              </a:defRPr>
            </a:lvl1pPr>
            <a:lvl2pPr marL="685817" indent="-263776" defTabSz="912958">
              <a:defRPr sz="900" b="1">
                <a:solidFill>
                  <a:schemeClr val="bg1"/>
                </a:solidFill>
                <a:latin typeface="Arial" pitchFamily="34" charset="0"/>
              </a:defRPr>
            </a:lvl2pPr>
            <a:lvl3pPr marL="1055103" indent="-211021" defTabSz="912958">
              <a:defRPr sz="900" b="1">
                <a:solidFill>
                  <a:schemeClr val="bg1"/>
                </a:solidFill>
                <a:latin typeface="Arial" pitchFamily="34" charset="0"/>
              </a:defRPr>
            </a:lvl3pPr>
            <a:lvl4pPr marL="1477145" indent="-211021" defTabSz="912958">
              <a:defRPr sz="900" b="1">
                <a:solidFill>
                  <a:schemeClr val="bg1"/>
                </a:solidFill>
                <a:latin typeface="Arial" pitchFamily="34" charset="0"/>
              </a:defRPr>
            </a:lvl4pPr>
            <a:lvl5pPr marL="1899186" indent="-211021" defTabSz="912958">
              <a:defRPr sz="900" b="1">
                <a:solidFill>
                  <a:schemeClr val="bg1"/>
                </a:solidFill>
                <a:latin typeface="Arial" pitchFamily="34" charset="0"/>
              </a:defRPr>
            </a:lvl5pPr>
            <a:lvl6pPr marL="2321227" indent="-211021" algn="ctr" defTabSz="912958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bg1"/>
                </a:solidFill>
                <a:latin typeface="Arial" pitchFamily="34" charset="0"/>
              </a:defRPr>
            </a:lvl6pPr>
            <a:lvl7pPr marL="2743269" indent="-211021" algn="ctr" defTabSz="912958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bg1"/>
                </a:solidFill>
                <a:latin typeface="Arial" pitchFamily="34" charset="0"/>
              </a:defRPr>
            </a:lvl7pPr>
            <a:lvl8pPr marL="3165310" indent="-211021" algn="ctr" defTabSz="912958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bg1"/>
                </a:solidFill>
                <a:latin typeface="Arial" pitchFamily="34" charset="0"/>
              </a:defRPr>
            </a:lvl8pPr>
            <a:lvl9pPr marL="3587351" indent="-211021" algn="ctr" defTabSz="912958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fld id="{3211AAD5-A91B-4B9F-8D40-CC432D160B79}" type="slidenum">
              <a:rPr lang="en-US" altLang="ru-RU" sz="1200" b="0">
                <a:solidFill>
                  <a:schemeClr val="tx1"/>
                </a:solidFill>
              </a:rPr>
              <a:pPr/>
              <a:t>14</a:t>
            </a:fld>
            <a:endParaRPr lang="en-US" altLang="ru-RU" sz="1200" b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958">
              <a:defRPr sz="900" b="1">
                <a:solidFill>
                  <a:schemeClr val="bg1"/>
                </a:solidFill>
                <a:latin typeface="Arial" pitchFamily="34" charset="0"/>
              </a:defRPr>
            </a:lvl1pPr>
            <a:lvl2pPr marL="685817" indent="-263776" defTabSz="912958">
              <a:defRPr sz="900" b="1">
                <a:solidFill>
                  <a:schemeClr val="bg1"/>
                </a:solidFill>
                <a:latin typeface="Arial" pitchFamily="34" charset="0"/>
              </a:defRPr>
            </a:lvl2pPr>
            <a:lvl3pPr marL="1055103" indent="-211021" defTabSz="912958">
              <a:defRPr sz="900" b="1">
                <a:solidFill>
                  <a:schemeClr val="bg1"/>
                </a:solidFill>
                <a:latin typeface="Arial" pitchFamily="34" charset="0"/>
              </a:defRPr>
            </a:lvl3pPr>
            <a:lvl4pPr marL="1477145" indent="-211021" defTabSz="912958">
              <a:defRPr sz="900" b="1">
                <a:solidFill>
                  <a:schemeClr val="bg1"/>
                </a:solidFill>
                <a:latin typeface="Arial" pitchFamily="34" charset="0"/>
              </a:defRPr>
            </a:lvl4pPr>
            <a:lvl5pPr marL="1899186" indent="-211021" defTabSz="912958">
              <a:defRPr sz="900" b="1">
                <a:solidFill>
                  <a:schemeClr val="bg1"/>
                </a:solidFill>
                <a:latin typeface="Arial" pitchFamily="34" charset="0"/>
              </a:defRPr>
            </a:lvl5pPr>
            <a:lvl6pPr marL="2321227" indent="-211021" algn="ctr" defTabSz="912958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bg1"/>
                </a:solidFill>
                <a:latin typeface="Arial" pitchFamily="34" charset="0"/>
              </a:defRPr>
            </a:lvl6pPr>
            <a:lvl7pPr marL="2743269" indent="-211021" algn="ctr" defTabSz="912958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bg1"/>
                </a:solidFill>
                <a:latin typeface="Arial" pitchFamily="34" charset="0"/>
              </a:defRPr>
            </a:lvl7pPr>
            <a:lvl8pPr marL="3165310" indent="-211021" algn="ctr" defTabSz="912958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bg1"/>
                </a:solidFill>
                <a:latin typeface="Arial" pitchFamily="34" charset="0"/>
              </a:defRPr>
            </a:lvl8pPr>
            <a:lvl9pPr marL="3587351" indent="-211021" algn="ctr" defTabSz="912958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fld id="{4BB16483-051D-46B5-874C-9310943AC72F}" type="slidenum">
              <a:rPr lang="en-US" altLang="ru-RU" sz="1200" b="0">
                <a:solidFill>
                  <a:schemeClr val="tx1"/>
                </a:solidFill>
              </a:rPr>
              <a:pPr/>
              <a:t>16</a:t>
            </a:fld>
            <a:endParaRPr lang="en-US" altLang="ru-RU" sz="1200" b="0">
              <a:solidFill>
                <a:schemeClr val="tx1"/>
              </a:solidFill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900" b="1" dirty="0">
                <a:latin typeface="Arial" pitchFamily="34" charset="0"/>
              </a:rPr>
              <a:t>Нарушения моторики кишечника.</a:t>
            </a:r>
            <a:endParaRPr lang="ru-RU" altLang="ru-RU" sz="900" dirty="0">
              <a:latin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sz="900" dirty="0">
                <a:latin typeface="Arial" pitchFamily="34" charset="0"/>
              </a:rPr>
              <a:t>Кишечник способен к автономным сокращениям без участия вегетативной нервной системы. При этом, сокращения кишечника имеют строгий порядок и фазы, которые циклически повторяются.</a:t>
            </a:r>
            <a:endParaRPr lang="ru-RU" altLang="ru-RU" sz="900" b="1" dirty="0">
              <a:latin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sz="900" b="1" dirty="0">
                <a:latin typeface="Arial" pitchFamily="34" charset="0"/>
              </a:rPr>
              <a:t>Циклически повторяющиеся моторные сокращения кишечника принято называть Моторным Мигрирующим Комплексом (ММК).</a:t>
            </a:r>
            <a:endParaRPr lang="ru-RU" altLang="ru-RU" sz="900" dirty="0">
              <a:latin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sz="900" dirty="0">
                <a:latin typeface="Arial" pitchFamily="34" charset="0"/>
              </a:rPr>
              <a:t>Гладкомышечная активность, составляющая  ММК, возникает в теле желудка и примерно со скоростью 5 см в минуту продвигается («мигрирует») в дистальном направлении (к более нижним отделам ЖКТ). Общая продолжительность цикла ММК — около </a:t>
            </a:r>
            <a:r>
              <a:rPr lang="ru-RU" altLang="ru-RU" sz="900" b="1" dirty="0">
                <a:latin typeface="Arial" pitchFamily="34" charset="0"/>
              </a:rPr>
              <a:t>90-120 мину</a:t>
            </a:r>
            <a:r>
              <a:rPr lang="ru-RU" altLang="ru-RU" sz="900" dirty="0">
                <a:latin typeface="Arial" pitchFamily="34" charset="0"/>
              </a:rPr>
              <a:t>т.</a:t>
            </a:r>
            <a:endParaRPr lang="ru-RU" altLang="ru-RU" sz="900" i="1" dirty="0">
              <a:latin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sz="900" i="1" dirty="0">
                <a:latin typeface="Arial" pitchFamily="34" charset="0"/>
              </a:rPr>
              <a:t>Фазы моторного мигрирующего комплекса:</a:t>
            </a:r>
            <a:endParaRPr lang="ru-RU" altLang="ru-RU" sz="900" b="1" dirty="0">
              <a:latin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sz="900" b="1" dirty="0">
                <a:latin typeface="Arial" pitchFamily="34" charset="0"/>
              </a:rPr>
              <a:t>I-я фаза</a:t>
            </a:r>
            <a:r>
              <a:rPr lang="ru-RU" altLang="ru-RU" sz="900" dirty="0">
                <a:latin typeface="Arial" pitchFamily="34" charset="0"/>
              </a:rPr>
              <a:t> — 45-60 минут - </a:t>
            </a:r>
            <a:r>
              <a:rPr lang="ru-RU" altLang="ru-RU" sz="900" b="1" dirty="0">
                <a:latin typeface="Arial" pitchFamily="34" charset="0"/>
              </a:rPr>
              <a:t>фаза покоя</a:t>
            </a:r>
            <a:r>
              <a:rPr lang="ru-RU" altLang="ru-RU" sz="900" dirty="0">
                <a:latin typeface="Arial" pitchFamily="34" charset="0"/>
              </a:rPr>
              <a:t>, которая необходима для всасывания питательных веществ;</a:t>
            </a:r>
            <a:endParaRPr lang="ru-RU" altLang="ru-RU" sz="900" b="1" dirty="0">
              <a:latin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sz="900" b="1" dirty="0">
                <a:latin typeface="Arial" pitchFamily="34" charset="0"/>
              </a:rPr>
              <a:t>II-я фаза</a:t>
            </a:r>
            <a:r>
              <a:rPr lang="ru-RU" altLang="ru-RU" sz="900" dirty="0">
                <a:latin typeface="Arial" pitchFamily="34" charset="0"/>
              </a:rPr>
              <a:t> — 30-45 минут - </a:t>
            </a:r>
            <a:r>
              <a:rPr lang="ru-RU" altLang="ru-RU" sz="900" b="1" dirty="0">
                <a:latin typeface="Arial" pitchFamily="34" charset="0"/>
              </a:rPr>
              <a:t>фаза нарастания моторной активности («перемешивания»)</a:t>
            </a:r>
            <a:r>
              <a:rPr lang="ru-RU" altLang="ru-RU" sz="900" dirty="0">
                <a:latin typeface="Arial" pitchFamily="34" charset="0"/>
              </a:rPr>
              <a:t> обеспечивает перемешивание содержимого;</a:t>
            </a:r>
            <a:endParaRPr lang="ru-RU" altLang="ru-RU" sz="900" b="1" dirty="0">
              <a:latin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sz="900" b="1" dirty="0">
                <a:latin typeface="Arial" pitchFamily="34" charset="0"/>
              </a:rPr>
              <a:t>III-я фаза</a:t>
            </a:r>
            <a:r>
              <a:rPr lang="ru-RU" altLang="ru-RU" sz="900" dirty="0">
                <a:latin typeface="Arial" pitchFamily="34" charset="0"/>
              </a:rPr>
              <a:t> — 5-10 минут - </a:t>
            </a:r>
            <a:r>
              <a:rPr lang="ru-RU" altLang="ru-RU" sz="900" b="1" dirty="0">
                <a:latin typeface="Arial" pitchFamily="34" charset="0"/>
              </a:rPr>
              <a:t>фаза фронтальной активности («продвижения»)</a:t>
            </a:r>
            <a:r>
              <a:rPr lang="ru-RU" altLang="ru-RU" sz="900" dirty="0">
                <a:latin typeface="Arial" pitchFamily="34" charset="0"/>
              </a:rPr>
              <a:t>, обеспечивает продвижение содержимого по пищеварительному каналу.</a:t>
            </a:r>
          </a:p>
          <a:p>
            <a:pPr eaLnBrk="1" hangingPunct="1">
              <a:lnSpc>
                <a:spcPct val="80000"/>
              </a:lnSpc>
            </a:pPr>
            <a:endParaRPr lang="ru-RU" altLang="ru-RU" sz="900" dirty="0">
              <a:latin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ru-RU" sz="900" dirty="0">
                <a:latin typeface="Arial" pitchFamily="34" charset="0"/>
              </a:rPr>
              <a:t>Очевидно, что при СРК происходят нарушения моторики, которые выражаются в нарушении </a:t>
            </a:r>
            <a:r>
              <a:rPr lang="ru-RU" altLang="ru-RU" sz="900" b="1" dirty="0">
                <a:latin typeface="Arial" pitchFamily="34" charset="0"/>
              </a:rPr>
              <a:t>очередности</a:t>
            </a:r>
            <a:r>
              <a:rPr lang="ru-RU" altLang="ru-RU" sz="900" dirty="0">
                <a:latin typeface="Arial" pitchFamily="34" charset="0"/>
              </a:rPr>
              <a:t> и </a:t>
            </a:r>
            <a:r>
              <a:rPr lang="ru-RU" altLang="ru-RU" sz="900" b="1" dirty="0">
                <a:latin typeface="Arial" pitchFamily="34" charset="0"/>
              </a:rPr>
              <a:t>выраженности</a:t>
            </a:r>
            <a:r>
              <a:rPr lang="ru-RU" altLang="ru-RU" sz="900" dirty="0">
                <a:latin typeface="Arial" pitchFamily="34" charset="0"/>
              </a:rPr>
              <a:t>  I, II или III фазы ММК.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900" dirty="0">
                <a:latin typeface="Arial" pitchFamily="34" charset="0"/>
              </a:rPr>
              <a:t>   А). </a:t>
            </a:r>
            <a:r>
              <a:rPr lang="ru-RU" altLang="ru-RU" sz="900" b="1" dirty="0">
                <a:latin typeface="Arial" pitchFamily="34" charset="0"/>
              </a:rPr>
              <a:t>Нарушение I фазы ММК</a:t>
            </a:r>
            <a:r>
              <a:rPr lang="ru-RU" altLang="ru-RU" sz="900" dirty="0">
                <a:latin typeface="Arial" pitchFamily="34" charset="0"/>
              </a:rPr>
              <a:t> может выражаться в ее </a:t>
            </a:r>
            <a:r>
              <a:rPr lang="ru-RU" altLang="ru-RU" sz="900" b="1" dirty="0">
                <a:latin typeface="Arial" pitchFamily="34" charset="0"/>
              </a:rPr>
              <a:t>отсутствии </a:t>
            </a:r>
            <a:r>
              <a:rPr lang="ru-RU" altLang="ru-RU" sz="900" dirty="0">
                <a:latin typeface="Arial" pitchFamily="34" charset="0"/>
              </a:rPr>
              <a:t>или </a:t>
            </a:r>
            <a:r>
              <a:rPr lang="ru-RU" altLang="ru-RU" sz="900" b="1" dirty="0">
                <a:latin typeface="Arial" pitchFamily="34" charset="0"/>
              </a:rPr>
              <a:t>укорочении</a:t>
            </a:r>
            <a:r>
              <a:rPr lang="ru-RU" altLang="ru-RU" sz="900" dirty="0">
                <a:latin typeface="Arial" pitchFamily="34" charset="0"/>
              </a:rPr>
              <a:t> – на фоне полного покоя кишечник переходит к II или сразу к III фазе, не выдерживая «фазу покоя», которая необходима для всасывания питательных веществ. Такое нарушение очередности </a:t>
            </a:r>
            <a:r>
              <a:rPr lang="ru-RU" altLang="ru-RU" sz="900" b="1" dirty="0">
                <a:latin typeface="Arial" pitchFamily="34" charset="0"/>
              </a:rPr>
              <a:t>уже само по себе вызывает неприятные ощущения и боль</a:t>
            </a:r>
            <a:r>
              <a:rPr lang="ru-RU" altLang="ru-RU" sz="900" dirty="0">
                <a:latin typeface="Arial" pitchFamily="34" charset="0"/>
              </a:rPr>
              <a:t>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900" dirty="0">
                <a:latin typeface="Arial" pitchFamily="34" charset="0"/>
              </a:rPr>
              <a:t>   Б). </a:t>
            </a:r>
            <a:r>
              <a:rPr lang="ru-RU" altLang="ru-RU" sz="900" b="1" dirty="0">
                <a:latin typeface="Arial" pitchFamily="34" charset="0"/>
              </a:rPr>
              <a:t>Нарушение II фазы ММК </a:t>
            </a:r>
            <a:r>
              <a:rPr lang="ru-RU" altLang="ru-RU" sz="900" dirty="0">
                <a:latin typeface="Arial" pitchFamily="34" charset="0"/>
              </a:rPr>
              <a:t>приводит к спазму гладких мышц и остановке пассажа содержимого по кишечнику, что даёт такие проявления как запор и болевые ощущения (т.н. </a:t>
            </a:r>
            <a:r>
              <a:rPr lang="ru-RU" altLang="ru-RU" sz="900" b="1" dirty="0">
                <a:latin typeface="Arial" pitchFamily="34" charset="0"/>
              </a:rPr>
              <a:t>«дискретные кластерные спазмы»</a:t>
            </a:r>
            <a:r>
              <a:rPr lang="ru-RU" altLang="ru-RU" sz="900" dirty="0">
                <a:latin typeface="Arial" pitchFamily="34" charset="0"/>
              </a:rPr>
              <a:t>).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900" dirty="0">
                <a:latin typeface="Arial" pitchFamily="34" charset="0"/>
              </a:rPr>
              <a:t>   В). При </a:t>
            </a:r>
            <a:r>
              <a:rPr lang="ru-RU" altLang="ru-RU" sz="900" b="1" dirty="0">
                <a:latin typeface="Arial" pitchFamily="34" charset="0"/>
              </a:rPr>
              <a:t>нарушении III фазы</a:t>
            </a:r>
            <a:r>
              <a:rPr lang="ru-RU" altLang="ru-RU" sz="900" dirty="0">
                <a:latin typeface="Arial" pitchFamily="34" charset="0"/>
              </a:rPr>
              <a:t> возникает усиление мышечной активности и ускорение пассажа, что сопровождается не только болью, но и диареей (т.н. </a:t>
            </a:r>
            <a:r>
              <a:rPr lang="ru-RU" altLang="ru-RU" sz="900" b="1" dirty="0">
                <a:latin typeface="Arial" pitchFamily="34" charset="0"/>
              </a:rPr>
              <a:t>«усиленные </a:t>
            </a:r>
            <a:r>
              <a:rPr lang="ru-RU" altLang="ru-RU" sz="900" b="1" dirty="0" err="1">
                <a:latin typeface="Arial" pitchFamily="34" charset="0"/>
              </a:rPr>
              <a:t>пропульсивные</a:t>
            </a:r>
            <a:r>
              <a:rPr lang="ru-RU" altLang="ru-RU" sz="900" b="1" dirty="0">
                <a:latin typeface="Arial" pitchFamily="34" charset="0"/>
              </a:rPr>
              <a:t> сокращения»</a:t>
            </a:r>
            <a:r>
              <a:rPr lang="ru-RU" altLang="ru-RU" sz="900" dirty="0">
                <a:latin typeface="Arial" pitchFamily="34" charset="0"/>
              </a:rPr>
              <a:t>). Нередко наблюдается </a:t>
            </a:r>
            <a:r>
              <a:rPr lang="ru-RU" altLang="ru-RU" sz="900" b="1" dirty="0">
                <a:latin typeface="Arial" pitchFamily="34" charset="0"/>
              </a:rPr>
              <a:t>увеличение продолжительности III фазы</a:t>
            </a:r>
            <a:r>
              <a:rPr lang="ru-RU" altLang="ru-RU" sz="900" dirty="0">
                <a:latin typeface="Arial" pitchFamily="34" charset="0"/>
              </a:rPr>
              <a:t> (более 10 минут).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900" dirty="0">
                <a:latin typeface="Arial" pitchFamily="34" charset="0"/>
              </a:rPr>
              <a:t>   Двигательные нарушения у пациентов с СРК могут иметь смешанный тип. </a:t>
            </a:r>
            <a:endParaRPr lang="en-US" altLang="ru-RU" sz="900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>
              <a:buAutoNum type="arabicPeriod"/>
            </a:pPr>
            <a:r>
              <a:rPr lang="ru-RU" dirty="0" smtClean="0"/>
              <a:t>В Римских критериях 4-го пересмотра остались мебеверин и </a:t>
            </a:r>
            <a:r>
              <a:rPr lang="ru-RU" dirty="0" err="1" smtClean="0"/>
              <a:t>дицикломин</a:t>
            </a:r>
            <a:r>
              <a:rPr lang="ru-RU" dirty="0" smtClean="0"/>
              <a:t>, а</a:t>
            </a:r>
            <a:r>
              <a:rPr lang="ru-RU" baseline="0" dirty="0" smtClean="0"/>
              <a:t> </a:t>
            </a:r>
            <a:r>
              <a:rPr lang="ru-RU" dirty="0" err="1" smtClean="0"/>
              <a:t>отилониум</a:t>
            </a:r>
            <a:r>
              <a:rPr lang="ru-RU" baseline="0" dirty="0" smtClean="0"/>
              <a:t> сменил </a:t>
            </a:r>
            <a:r>
              <a:rPr lang="ru-RU" baseline="0" dirty="0" err="1" smtClean="0"/>
              <a:t>альверин</a:t>
            </a:r>
            <a:r>
              <a:rPr lang="ru-RU" baseline="0" dirty="0" smtClean="0"/>
              <a:t>. Это может объясняться недостаточно сильными позициями </a:t>
            </a:r>
            <a:r>
              <a:rPr lang="ru-RU" baseline="0" dirty="0" err="1" smtClean="0"/>
              <a:t>альверина</a:t>
            </a:r>
            <a:r>
              <a:rPr lang="ru-RU" baseline="0" dirty="0" smtClean="0"/>
              <a:t> в СРК (</a:t>
            </a:r>
            <a:r>
              <a:rPr lang="en-US" sz="1200" dirty="0" smtClean="0"/>
              <a:t>Ruepert L, Quarttero AO. Bulking agents, antispasmodics and antidepressants for the treatment or irritable bowel syndrome. I</a:t>
            </a:r>
            <a:r>
              <a:rPr lang="ru-RU" sz="1200" dirty="0" err="1" smtClean="0"/>
              <a:t>ntervention</a:t>
            </a:r>
            <a:r>
              <a:rPr lang="ru-RU" sz="1200" dirty="0" smtClean="0"/>
              <a:t> review. The Cochraine Library 2011, Issue 8</a:t>
            </a:r>
            <a:r>
              <a:rPr lang="en-US" sz="1200" dirty="0" smtClean="0"/>
              <a:t>)</a:t>
            </a:r>
            <a:endParaRPr lang="ru-RU" sz="1200" dirty="0" smtClean="0"/>
          </a:p>
          <a:p>
            <a:pPr marL="228600" lvl="0" indent="-228600">
              <a:buAutoNum type="arabicPeriod"/>
            </a:pPr>
            <a:r>
              <a:rPr lang="ru-RU" sz="1200" dirty="0" smtClean="0"/>
              <a:t>Из доступных на российском рынке сегодня спазмолитиков рекомендованных римскими критериями представлен мебеверин – Дюспаталин капсулы №200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162C28-A64F-43FC-B204-1B574CBD588E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9728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 altLang="ru-RU" smtClean="0"/>
              <a:t>Алосетрон- высоко селективный антагонист 5 –НТ 3 серотониновых рецепторов  разрешен к применению  в США при </a:t>
            </a:r>
            <a:r>
              <a:rPr lang="en-US" altLang="ru-RU" smtClean="0"/>
              <a:t>C</a:t>
            </a:r>
            <a:r>
              <a:rPr lang="ru-RU" altLang="ru-RU" smtClean="0"/>
              <a:t>РК</a:t>
            </a:r>
            <a:r>
              <a:rPr lang="en-US" altLang="ru-RU" smtClean="0"/>
              <a:t>-</a:t>
            </a:r>
            <a:r>
              <a:rPr lang="ru-RU" altLang="ru-RU" smtClean="0"/>
              <a:t>Д для купирования боли, снижения частоты стула и неотложных позывов.</a:t>
            </a:r>
          </a:p>
          <a:p>
            <a:pPr eaLnBrk="1" hangingPunct="1"/>
            <a:r>
              <a:rPr lang="ru-RU" altLang="ru-RU" smtClean="0"/>
              <a:t>Тегасерод с 2007 года может использоваться только в клинических исследованиях.</a:t>
            </a:r>
          </a:p>
          <a:p>
            <a:pPr eaLnBrk="1" fontAlgn="t" hangingPunct="1"/>
            <a:r>
              <a:rPr lang="ru-RU" altLang="ru-RU" smtClean="0"/>
              <a:t>Новый смешанный агонист µ/антагонст</a:t>
            </a:r>
            <a:r>
              <a:rPr lang="el-GR" altLang="ru-RU" smtClean="0"/>
              <a:t>δ</a:t>
            </a:r>
            <a:r>
              <a:rPr lang="ru-RU" altLang="ru-RU" smtClean="0"/>
              <a:t> опиоидных рецепторов </a:t>
            </a:r>
            <a:r>
              <a:rPr lang="en-US" altLang="ru-RU" smtClean="0"/>
              <a:t>Eluxadoline</a:t>
            </a:r>
            <a:r>
              <a:rPr lang="ru-RU" altLang="ru-RU" smtClean="0"/>
              <a:t> 100мг х 2р. (в 2-х исследованиях 3 фазы  в отношении боли и  диареи (побочные эффекты тошнота 8%,запоры -8%,абдоминальная боль 5%. Может быть использован в низких дозах при мониторировании пациентов.</a:t>
            </a:r>
          </a:p>
          <a:p>
            <a:pPr eaLnBrk="1" fontAlgn="t" hangingPunct="1"/>
            <a:r>
              <a:rPr lang="ru-RU" altLang="ru-RU" smtClean="0"/>
              <a:t>Могуи улучшать симптомы СРКД- Дисодиум хромогликат( стабилизатор тучных клеток). Трансплантация фекальной микробиоты , травы  и другие  прикладные виды лечения  могут иметь потенциальный успех.     </a:t>
            </a:r>
          </a:p>
          <a:p>
            <a:pPr eaLnBrk="1" hangingPunct="1"/>
            <a:endParaRPr lang="ru-RU" altLang="ru-RU" smtClean="0"/>
          </a:p>
          <a:p>
            <a:pPr eaLnBrk="1" hangingPunct="1"/>
            <a:endParaRPr lang="ru-RU" altLang="ru-RU" smtClean="0"/>
          </a:p>
        </p:txBody>
      </p:sp>
      <p:sp>
        <p:nvSpPr>
          <p:cNvPr id="11162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308B2A66-6A3E-47DE-B428-A888103CCE99}" type="slidenum">
              <a:rPr lang="ru-RU" altLang="ru-RU" sz="1200"/>
              <a:pPr/>
              <a:t>24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altLang="ru-RU" smtClean="0">
                <a:latin typeface="Arial" pitchFamily="34" charset="0"/>
              </a:rPr>
              <a:t>Следовательно, Дюспаталин опосредовано, через блокаду натриевых каналов, блокирует кальциевые и калиевые каналы, обладает модулирующим действием на гладкую мускулатуру органов пищеварения, при котором возможно не только снятие спазма, но также предотвращение избыточной релаксации гладкомышечных волокон желудочно-кишечного тракта, что делает возможным применение данного препарата при кишечных спазмах, сопровождающихся запорами и диареей. </a:t>
            </a:r>
          </a:p>
          <a:p>
            <a:endParaRPr lang="ru-RU" altLang="ru-RU" smtClean="0">
              <a:latin typeface="Arial" pitchFamily="34" charset="0"/>
            </a:endParaRP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3907">
              <a:defRPr sz="900" b="1">
                <a:solidFill>
                  <a:schemeClr val="bg1"/>
                </a:solidFill>
                <a:latin typeface="Arial" pitchFamily="34" charset="0"/>
              </a:defRPr>
            </a:lvl1pPr>
            <a:lvl2pPr marL="685817" indent="-263776" defTabSz="893907">
              <a:defRPr sz="900" b="1">
                <a:solidFill>
                  <a:schemeClr val="bg1"/>
                </a:solidFill>
                <a:latin typeface="Arial" pitchFamily="34" charset="0"/>
              </a:defRPr>
            </a:lvl2pPr>
            <a:lvl3pPr marL="1055103" indent="-211021" defTabSz="893907">
              <a:defRPr sz="900" b="1">
                <a:solidFill>
                  <a:schemeClr val="bg1"/>
                </a:solidFill>
                <a:latin typeface="Arial" pitchFamily="34" charset="0"/>
              </a:defRPr>
            </a:lvl3pPr>
            <a:lvl4pPr marL="1477145" indent="-211021" defTabSz="893907">
              <a:defRPr sz="900" b="1">
                <a:solidFill>
                  <a:schemeClr val="bg1"/>
                </a:solidFill>
                <a:latin typeface="Arial" pitchFamily="34" charset="0"/>
              </a:defRPr>
            </a:lvl4pPr>
            <a:lvl5pPr marL="1899186" indent="-211021" defTabSz="893907">
              <a:defRPr sz="900" b="1">
                <a:solidFill>
                  <a:schemeClr val="bg1"/>
                </a:solidFill>
                <a:latin typeface="Arial" pitchFamily="34" charset="0"/>
              </a:defRPr>
            </a:lvl5pPr>
            <a:lvl6pPr marL="2321227" indent="-211021" algn="ctr" defTabSz="893907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bg1"/>
                </a:solidFill>
                <a:latin typeface="Arial" pitchFamily="34" charset="0"/>
              </a:defRPr>
            </a:lvl6pPr>
            <a:lvl7pPr marL="2743269" indent="-211021" algn="ctr" defTabSz="893907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bg1"/>
                </a:solidFill>
                <a:latin typeface="Arial" pitchFamily="34" charset="0"/>
              </a:defRPr>
            </a:lvl7pPr>
            <a:lvl8pPr marL="3165310" indent="-211021" algn="ctr" defTabSz="893907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bg1"/>
                </a:solidFill>
                <a:latin typeface="Arial" pitchFamily="34" charset="0"/>
              </a:defRPr>
            </a:lvl8pPr>
            <a:lvl9pPr marL="3587351" indent="-211021" algn="ctr" defTabSz="893907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fld id="{3476449C-37C5-4318-95F6-7FF90C9E29B4}" type="slidenum">
              <a:rPr lang="en-US" altLang="ru-RU" sz="1100" b="0">
                <a:solidFill>
                  <a:schemeClr val="tx1"/>
                </a:solidFill>
              </a:rPr>
              <a:pPr/>
              <a:t>30</a:t>
            </a:fld>
            <a:endParaRPr lang="en-US" altLang="ru-RU" sz="1100" b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Так как СРК (синдром раздраженного кишечника) это длительное хроническое заболевание, препараты для терапии этого состояния необходимо принимать в</a:t>
            </a:r>
            <a:r>
              <a:rPr lang="ru-RU" sz="1200" baseline="0" dirty="0" smtClean="0"/>
              <a:t> течение нескольких месяцев. Целью данного исследования была проверка эффективности и долгосрочной переносимости Мебеверина.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smtClean="0"/>
              <a:t>Статистический </a:t>
            </a:r>
            <a:r>
              <a:rPr lang="ru-RU" sz="1200" dirty="0" smtClean="0"/>
              <a:t>анализ выявил достоверное улучшение по показателям боли в животе и </a:t>
            </a:r>
            <a:r>
              <a:rPr lang="ru-RU" sz="1200" smtClean="0"/>
              <a:t>метеоризма уже через </a:t>
            </a:r>
            <a:r>
              <a:rPr lang="ru-RU" sz="1200" dirty="0" smtClean="0"/>
              <a:t>месяц терапии, которое сохранялось</a:t>
            </a:r>
            <a:r>
              <a:rPr lang="ru-RU" sz="1200" baseline="0" dirty="0" smtClean="0"/>
              <a:t> на протяжении всего периода исследования. К концу исследования у всех пациентов было достигнуто улучшение по основным показателям, даже у пациентов с сохранившимися симптомами значительно уменьшилась их тяжесть и интенсивность.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aseline="0" dirty="0" smtClean="0"/>
              <a:t>Заключение:</a:t>
            </a:r>
            <a:r>
              <a:rPr lang="ru-RU" sz="1200" dirty="0" smtClean="0"/>
              <a:t> Показана высокая эффективность мебеверина в отношении купирования боли, метеоризма и восстановления стула, а также хорошая переносимость, несмотря на длительный прием препарата в течение года.</a:t>
            </a:r>
          </a:p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AF6E8-402A-4B74-AF68-EBC549E3FCA1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0936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altLang="ru-RU" smtClean="0">
                <a:latin typeface="Arial" pitchFamily="34" charset="0"/>
              </a:rPr>
              <a:t>Двойное слепое плацебо-контроллируемое исслеодвание влияния мебеверина на моторику кишечника. Участвовало 16 здоровых добровольцев с установленными манометрическими датчиками в ректосигмоидном отделе. Определялся индекс моторики толстой кишки до и после еды</a:t>
            </a:r>
          </a:p>
          <a:p>
            <a:r>
              <a:rPr lang="ru-RU" altLang="ru-RU" smtClean="0">
                <a:latin typeface="Arial" pitchFamily="34" charset="0"/>
              </a:rPr>
              <a:t>Дюспаталин достоверно в сравнении с плацебо блокировал повышенную активность кишки, которая наступает после еды. Это означает, что препарат нормализует моторику кишки при ее повышенной активности (т.е. при СРК)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mtClean="0"/>
              <a:t>Ведущие причины функциональных заболеваний ЖКТ, таких как СРК и ФД остаются не до конца понятными и считаются результатом </a:t>
            </a:r>
            <a:r>
              <a:rPr lang="ru-RU" altLang="ru-RU" b="1" smtClean="0">
                <a:solidFill>
                  <a:srgbClr val="8CC83C"/>
                </a:solidFill>
              </a:rPr>
              <a:t>перекрывающихся механизмов</a:t>
            </a:r>
            <a:r>
              <a:rPr lang="ru-RU" altLang="ru-RU" smtClean="0"/>
              <a:t>.</a:t>
            </a:r>
            <a:r>
              <a:rPr lang="ru-RU" altLang="ru-RU" smtClean="0">
                <a:solidFill>
                  <a:srgbClr val="8CC83C"/>
                </a:solidFill>
              </a:rPr>
              <a:t> </a:t>
            </a:r>
            <a:r>
              <a:rPr lang="ru-RU" altLang="ru-RU" smtClean="0"/>
              <a:t>Лечение лишь одной причины едва ли поможет решить все проблемы</a:t>
            </a:r>
            <a:r>
              <a:rPr lang="en-US" altLang="ru-RU" smtClean="0"/>
              <a:t>.</a:t>
            </a:r>
          </a:p>
          <a:p>
            <a:pPr eaLnBrk="1" hangingPunct="1"/>
            <a:r>
              <a:rPr lang="ru-RU" altLang="ru-RU" smtClean="0"/>
              <a:t>Благодаря расширенным исследованиям,  мы знаем, что желудочно-кишечная симптоматика может быть связана с различными патогенетическими механизмами расстройств пищеварительной системы.</a:t>
            </a:r>
          </a:p>
          <a:p>
            <a:pPr eaLnBrk="1" hangingPunct="1"/>
            <a:endParaRPr lang="en-US" altLang="ru-RU" smtClean="0"/>
          </a:p>
          <a:p>
            <a:pPr eaLnBrk="1" hangingPunct="1"/>
            <a:r>
              <a:rPr lang="ru-RU" altLang="ru-RU" smtClean="0"/>
              <a:t>Данные механизмы являются взаимосвязанными, так что одно нарушение может приводить к развитию различных симптомов нарушения пищеварения, например абдоминальной боли, метеоризму, тяжести, вздутию и тошноты</a:t>
            </a:r>
            <a:r>
              <a:rPr lang="en-US" altLang="ru-RU" smtClean="0"/>
              <a:t>.</a:t>
            </a:r>
            <a:r>
              <a:rPr lang="ru-RU" altLang="ru-RU" smtClean="0"/>
              <a:t> Более того, один и тот же симптом, например метеоризм, может быть следствием различных механизмов</a:t>
            </a:r>
            <a:r>
              <a:rPr lang="en-US" altLang="ru-RU" smtClean="0"/>
              <a:t>.</a:t>
            </a:r>
            <a:endParaRPr lang="ru-RU" altLang="ru-RU" smtClean="0"/>
          </a:p>
          <a:p>
            <a:pPr eaLnBrk="1" hangingPunct="1"/>
            <a:endParaRPr lang="en-US" altLang="ru-RU" smtClean="0"/>
          </a:p>
          <a:p>
            <a:pPr eaLnBrk="1" hangingPunct="1"/>
            <a:r>
              <a:rPr lang="ru-RU" altLang="ru-RU" smtClean="0"/>
              <a:t>Иберогаст</a:t>
            </a:r>
            <a:r>
              <a:rPr lang="en-US" altLang="ru-RU" smtClean="0"/>
              <a:t>® </a:t>
            </a:r>
            <a:r>
              <a:rPr lang="ru-RU" altLang="ru-RU" smtClean="0"/>
              <a:t>предлагает</a:t>
            </a:r>
            <a:r>
              <a:rPr lang="en-US" altLang="ru-RU" smtClean="0"/>
              <a:t> </a:t>
            </a:r>
            <a:r>
              <a:rPr lang="ru-RU" altLang="ru-RU" b="1" smtClean="0">
                <a:solidFill>
                  <a:srgbClr val="8CC83C"/>
                </a:solidFill>
              </a:rPr>
              <a:t>уникальное научно доказанное многоцелевое действие</a:t>
            </a:r>
            <a:r>
              <a:rPr lang="en-US" altLang="ru-RU" b="1" smtClean="0"/>
              <a:t>.</a:t>
            </a:r>
            <a:r>
              <a:rPr lang="en-US" altLang="ru-RU" b="1" smtClean="0">
                <a:solidFill>
                  <a:srgbClr val="8CC83C"/>
                </a:solidFill>
              </a:rPr>
              <a:t> </a:t>
            </a:r>
            <a:r>
              <a:rPr lang="ru-RU" altLang="ru-RU" smtClean="0"/>
              <a:t>В отличие от других вариантов лечения</a:t>
            </a:r>
            <a:r>
              <a:rPr lang="en-US" altLang="ru-RU" smtClean="0"/>
              <a:t>, </a:t>
            </a:r>
            <a:r>
              <a:rPr lang="ru-RU" altLang="ru-RU" smtClean="0"/>
              <a:t>его девять основных натуральных компонентов позволяют лечить множественные нарушения при функциональных заболеваниях ЖКТ </a:t>
            </a:r>
            <a:r>
              <a:rPr lang="ru-RU" altLang="ru-RU" b="1" smtClean="0">
                <a:solidFill>
                  <a:srgbClr val="8CC83C"/>
                </a:solidFill>
              </a:rPr>
              <a:t>одновременно</a:t>
            </a:r>
            <a:r>
              <a:rPr lang="en-US" altLang="ru-RU" smtClean="0"/>
              <a:t>.</a:t>
            </a:r>
            <a:r>
              <a:rPr lang="en-US" altLang="ru-RU" smtClean="0">
                <a:solidFill>
                  <a:srgbClr val="8CC83C"/>
                </a:solidFill>
              </a:rPr>
              <a:t> </a:t>
            </a:r>
            <a:r>
              <a:rPr lang="ru-RU" altLang="ru-RU" smtClean="0"/>
              <a:t>Действуя на различные цели одновременно, эффект от приема препарата является </a:t>
            </a:r>
            <a:r>
              <a:rPr lang="ru-RU" altLang="ru-RU" b="1" smtClean="0">
                <a:solidFill>
                  <a:srgbClr val="8CC83C"/>
                </a:solidFill>
              </a:rPr>
              <a:t>синергическим</a:t>
            </a:r>
            <a:r>
              <a:rPr lang="en-US" altLang="ru-RU" smtClean="0"/>
              <a:t>.</a:t>
            </a:r>
            <a:endParaRPr lang="ru-RU" altLang="ru-RU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F9DA60C-7AE1-4B19-86E7-C658EACA30C1}" type="slidenum">
              <a:rPr lang="ru-RU" altLang="ru-RU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40</a:t>
            </a:fld>
            <a:endParaRPr lang="ru-RU" alt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E8154-D4C6-40FF-849B-0BF617D7CFD6}" type="datetime1">
              <a:rPr lang="ru-RU" smtClean="0"/>
              <a:t>26.09.2018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9842B-177D-418E-AFD3-A83057529861}" type="datetime1">
              <a:rPr lang="ru-RU" smtClean="0"/>
              <a:t>26.09.2018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E5DC3-2900-4726-915D-1912ACC205AA}" type="datetime1">
              <a:rPr lang="ru-RU" smtClean="0"/>
              <a:t>26.09.2018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4F045-D8BB-44B0-8EF7-55FB2ED7A390}" type="datetime1">
              <a:rPr lang="ru-RU" smtClean="0"/>
              <a:t>26.09.2018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7B5B2-1EA9-4B8F-8804-AB454FF12446}" type="datetime1">
              <a:rPr lang="ru-RU" smtClean="0"/>
              <a:t>26.09.2018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07B72-9793-4F16-BA31-2338C6351BA0}" type="datetime1">
              <a:rPr lang="ru-RU" smtClean="0"/>
              <a:t>26.09.2018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97BDD-FE43-4E9E-949A-E019B21A60C2}" type="datetime1">
              <a:rPr lang="ru-RU" smtClean="0"/>
              <a:t>26.09.2018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BAE08-EAFD-4544-9167-67BD49F20292}" type="datetime1">
              <a:rPr lang="ru-RU" smtClean="0"/>
              <a:t>26.09.2018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C053F-C31B-491E-8F29-EA6546039A8C}" type="datetime1">
              <a:rPr lang="ru-RU" smtClean="0"/>
              <a:t>26.09.2018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D370B-3E53-46FF-9921-A135C9D16781}" type="datetime1">
              <a:rPr lang="ru-RU" smtClean="0"/>
              <a:t>26.09.2018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8C82E-4201-4C60-B21D-2FE468EAB224}" type="datetime1">
              <a:rPr lang="ru-RU" smtClean="0"/>
              <a:t>26.09.2018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ru-RU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ru-RU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78815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551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95799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7601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54935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8437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04951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435641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41346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30454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1882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8117E6-81FF-42F4-A3E8-B33D88F114E2}" type="datetime1">
              <a:rPr lang="ru-RU" smtClean="0"/>
              <a:t>26.09.2018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15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 t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7281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microsoft.com/office/2007/relationships/hdphoto" Target="../media/hdphoto2.wdp"/><Relationship Id="rId9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boutibs.org/&#1040;&#1089;cessed%2018.12.2014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forum.srk.su/index.php?PHPSESSID=pl63s0uhscuject0lba1ljdtl2&amp;board=19.0" TargetMode="External"/><Relationship Id="rId7" Type="http://schemas.openxmlformats.org/officeDocument/2006/relationships/image" Target="../media/image17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www.aboutibs.org/&#1040;&#1089;cessed%2018.12.2014" TargetMode="External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astro.ru/userfiles/SRK_2016.pdf%20&#1044;&#1072;&#1090;&#1072;%20&#1074;&#1093;&#1086;&#1076;&#1072;%2009.10.2017" TargetMode="Externa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Relationship Id="rId4" Type="http://schemas.microsoft.com/office/2007/relationships/hdphoto" Target="../media/hdphoto5.wdp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2.jpeg"/><Relationship Id="rId7" Type="http://schemas.openxmlformats.org/officeDocument/2006/relationships/hyperlink" Target="http://forum.srk.su/index.php?PHPSESSID=pl63s0uhscuject0lba1ljdtl2&amp;board=19.0" TargetMode="Externa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jpeg"/><Relationship Id="rId4" Type="http://schemas.openxmlformats.org/officeDocument/2006/relationships/image" Target="../media/image53.jpeg"/><Relationship Id="rId9" Type="http://schemas.microsoft.com/office/2007/relationships/hdphoto" Target="../media/hdphoto6.wdp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5.png"/><Relationship Id="rId5" Type="http://schemas.openxmlformats.org/officeDocument/2006/relationships/oleObject" Target="../embeddings/Microsoft_Excel_97-2003_Worksheet1.xls"/><Relationship Id="rId4" Type="http://schemas.openxmlformats.org/officeDocument/2006/relationships/oleObject" Target="../embeddings/oleObject1.bin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3500438"/>
            <a:ext cx="91440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4000" smtClean="0">
                <a:solidFill>
                  <a:srgbClr val="3333CC"/>
                </a:solidFill>
                <a:effectLst/>
              </a:rPr>
              <a:t/>
            </a:r>
            <a:br>
              <a:rPr lang="ru-RU" altLang="ru-RU" sz="4000" smtClean="0">
                <a:solidFill>
                  <a:srgbClr val="3333CC"/>
                </a:solidFill>
                <a:effectLst/>
              </a:rPr>
            </a:br>
            <a:r>
              <a:rPr lang="ru-RU" altLang="ru-RU" sz="4000" smtClean="0">
                <a:solidFill>
                  <a:srgbClr val="3333CC"/>
                </a:solidFill>
                <a:effectLst/>
              </a:rPr>
              <a:t>Синдром раздраженного кишечника</a:t>
            </a:r>
            <a:br>
              <a:rPr lang="ru-RU" altLang="ru-RU" sz="4000" smtClean="0">
                <a:solidFill>
                  <a:srgbClr val="3333CC"/>
                </a:solidFill>
                <a:effectLst/>
              </a:rPr>
            </a:br>
            <a:r>
              <a:rPr lang="ru-RU" altLang="ru-RU" sz="4000" smtClean="0">
                <a:solidFill>
                  <a:srgbClr val="3333CC"/>
                </a:solidFill>
                <a:effectLst/>
              </a:rPr>
              <a:t/>
            </a:r>
            <a:br>
              <a:rPr lang="ru-RU" altLang="ru-RU" sz="4000" smtClean="0">
                <a:solidFill>
                  <a:srgbClr val="3333CC"/>
                </a:solidFill>
                <a:effectLst/>
              </a:rPr>
            </a:br>
            <a:r>
              <a:rPr lang="ru-RU" altLang="ru-RU" sz="2400" smtClean="0">
                <a:solidFill>
                  <a:srgbClr val="3333CC"/>
                </a:solidFill>
                <a:effectLst/>
              </a:rPr>
              <a:t>Л.П.Фаизова</a:t>
            </a:r>
            <a:br>
              <a:rPr lang="ru-RU" altLang="ru-RU" sz="2400" smtClean="0">
                <a:solidFill>
                  <a:srgbClr val="3333CC"/>
                </a:solidFill>
                <a:effectLst/>
              </a:rPr>
            </a:br>
            <a:r>
              <a:rPr lang="ru-RU" altLang="ru-RU" sz="2400" smtClean="0">
                <a:solidFill>
                  <a:srgbClr val="3333CC"/>
                </a:solidFill>
                <a:effectLst/>
              </a:rPr>
              <a:t>профессор БГМУ</a:t>
            </a:r>
          </a:p>
        </p:txBody>
      </p:sp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60350"/>
            <a:ext cx="7772400" cy="309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657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2949" y="622802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Презентация проводится при поддержке компании Эбботт</a:t>
            </a:r>
          </a:p>
        </p:txBody>
      </p:sp>
      <p:pic>
        <p:nvPicPr>
          <p:cNvPr id="1026" name="Picture 2" descr="C:\Users\abuhoax\Desktop\0_7e8ac_c112dbaf_X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29944" y="58259"/>
            <a:ext cx="5980884" cy="4431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611560" y="681860"/>
            <a:ext cx="6813626" cy="3383018"/>
            <a:chOff x="1557163" y="1027464"/>
            <a:chExt cx="6813626" cy="3383018"/>
          </a:xfrm>
        </p:grpSpPr>
        <p:sp>
          <p:nvSpPr>
            <p:cNvPr id="5" name="TextBox 4"/>
            <p:cNvSpPr txBox="1"/>
            <p:nvPr/>
          </p:nvSpPr>
          <p:spPr>
            <a:xfrm>
              <a:off x="6309691" y="3702596"/>
              <a:ext cx="20610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000" b="1" dirty="0" smtClean="0">
                  <a:solidFill>
                    <a:srgbClr val="008000"/>
                  </a:solidFill>
                </a:rPr>
                <a:t>фактов</a:t>
              </a:r>
              <a:endParaRPr lang="ru-RU" sz="4000" b="1" dirty="0">
                <a:solidFill>
                  <a:srgbClr val="008000"/>
                </a:solidFill>
              </a:endParaRPr>
            </a:p>
          </p:txBody>
        </p:sp>
        <p:pic>
          <p:nvPicPr>
            <p:cNvPr id="8194" name="Picture 2" descr="C:\Users\abuhoax\Desktop\guilherme-m-1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7163" y="1027464"/>
              <a:ext cx="1635770" cy="14986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4561594" y="2526068"/>
              <a:ext cx="10362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/>
                <a:t>и</a:t>
              </a:r>
              <a:endParaRPr lang="ru-RU" sz="2000" b="1" dirty="0"/>
            </a:p>
          </p:txBody>
        </p:sp>
      </p:grp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11474" y="6631124"/>
            <a:ext cx="9144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1000" dirty="0">
                <a:solidFill>
                  <a:schemeClr val="tx1">
                    <a:lumMod val="50000"/>
                  </a:schemeClr>
                </a:solidFill>
              </a:rPr>
              <a:t>Информация предназначена </a:t>
            </a:r>
            <a:r>
              <a:rPr lang="ru-RU" sz="1000" dirty="0" smtClean="0">
                <a:solidFill>
                  <a:schemeClr val="tx1">
                    <a:lumMod val="50000"/>
                  </a:schemeClr>
                </a:solidFill>
              </a:rPr>
              <a:t>для </a:t>
            </a:r>
            <a:r>
              <a:rPr lang="ru-RU" sz="1000" dirty="0">
                <a:solidFill>
                  <a:schemeClr val="tx1">
                    <a:lumMod val="50000"/>
                  </a:schemeClr>
                </a:solidFill>
              </a:rPr>
              <a:t>медицинских и фармацевтических </a:t>
            </a:r>
            <a:r>
              <a:rPr lang="ru-RU" sz="1000" dirty="0" smtClean="0">
                <a:solidFill>
                  <a:schemeClr val="tx1">
                    <a:lumMod val="50000"/>
                  </a:schemeClr>
                </a:solidFill>
              </a:rPr>
              <a:t>работников </a:t>
            </a:r>
            <a:endParaRPr lang="ru-RU" sz="10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07876" y="2026576"/>
            <a:ext cx="23272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мифов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949" y="4724121"/>
            <a:ext cx="9121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О СИНДРОМЕ РАЗДРАЖЕННОГО КИШЕЧНИКА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16200000">
            <a:off x="7956034" y="3680911"/>
            <a:ext cx="223792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RUDUS170976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.03.2017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661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449" y="292387"/>
            <a:ext cx="4355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Миф №1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95536" y="2129954"/>
            <a:ext cx="3819035" cy="3243262"/>
            <a:chOff x="2841197" y="1193850"/>
            <a:chExt cx="4683130" cy="3793678"/>
          </a:xfrm>
        </p:grpSpPr>
        <p:pic>
          <p:nvPicPr>
            <p:cNvPr id="6" name="Picture 3" descr="C:\Users\abuhoax\Desktop\СРК-презентация-картинки\depositphotos_35173993-Male-physicians-thinking-about-solution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1197" y="1463899"/>
              <a:ext cx="3523629" cy="35236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3374202" y="1782788"/>
              <a:ext cx="864096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СРК?</a:t>
              </a:r>
              <a:endParaRPr lang="ru-RU" dirty="0"/>
            </a:p>
          </p:txBody>
        </p:sp>
        <p:sp>
          <p:nvSpPr>
            <p:cNvPr id="10" name="Выноска-облако 9"/>
            <p:cNvSpPr/>
            <p:nvPr/>
          </p:nvSpPr>
          <p:spPr>
            <a:xfrm>
              <a:off x="4861632" y="1193850"/>
              <a:ext cx="2662695" cy="1515070"/>
            </a:xfrm>
            <a:prstGeom prst="cloudCallout">
              <a:avLst>
                <a:gd name="adj1" fmla="val -21321"/>
                <a:gd name="adj2" fmla="val 71518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153223" y="1463899"/>
              <a:ext cx="207951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/>
                <a:t>Можно ограничиться диетой и йогой</a:t>
              </a:r>
              <a:endParaRPr lang="ru-RU" sz="1600" dirty="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4499992" y="325368"/>
            <a:ext cx="4644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spcBef>
                <a:spcPts val="600"/>
              </a:spcBef>
              <a:defRPr sz="32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Реальность</a:t>
            </a:r>
          </a:p>
        </p:txBody>
      </p:sp>
      <p:sp>
        <p:nvSpPr>
          <p:cNvPr id="5" name="Rectangle 4"/>
          <p:cNvSpPr/>
          <p:nvPr/>
        </p:nvSpPr>
        <p:spPr>
          <a:xfrm>
            <a:off x="4620452" y="121013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/>
              <a:t>По данным Всемирной Организации Гастроэнтерологов СРК страдают от 9 до 23% людей в </a:t>
            </a:r>
            <a:r>
              <a:rPr lang="ru-RU" b="1" dirty="0" smtClean="0"/>
              <a:t>мире</a:t>
            </a:r>
            <a:r>
              <a:rPr lang="en-US" b="1" baseline="30000" dirty="0" smtClean="0"/>
              <a:t>1</a:t>
            </a:r>
            <a:endParaRPr lang="ru-RU" b="1" baseline="30000" dirty="0"/>
          </a:p>
        </p:txBody>
      </p:sp>
      <p:sp>
        <p:nvSpPr>
          <p:cNvPr id="14" name="Rectangle 13"/>
          <p:cNvSpPr/>
          <p:nvPr/>
        </p:nvSpPr>
        <p:spPr>
          <a:xfrm>
            <a:off x="48452" y="12076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«СРК –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редкий, несерьезный  синдром…»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1" y="6304002"/>
            <a:ext cx="8454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По </a:t>
            </a:r>
            <a:r>
              <a:rPr lang="ru-RU" sz="1000" dirty="0"/>
              <a:t>данным Всемирной Организации Гастроэнтерологов СРК страдают от 9 до 23% людей в мире. </a:t>
            </a:r>
            <a:r>
              <a:rPr lang="en-US" sz="1000" dirty="0"/>
              <a:t>Irritable bowel syndrome: a global perspective. World Gastroenterology </a:t>
            </a:r>
            <a:r>
              <a:rPr lang="en-US" sz="1000" dirty="0" err="1"/>
              <a:t>Organisation</a:t>
            </a:r>
            <a:r>
              <a:rPr lang="en-US" sz="1000" dirty="0"/>
              <a:t> Global Guideline2009. </a:t>
            </a:r>
            <a:r>
              <a:rPr lang="en-US" sz="1000" dirty="0" smtClean="0"/>
              <a:t>Available</a:t>
            </a:r>
            <a:r>
              <a:rPr lang="ru-RU" sz="1000" dirty="0" smtClean="0"/>
              <a:t> </a:t>
            </a:r>
            <a:r>
              <a:rPr lang="en-US" sz="1000" dirty="0" err="1" smtClean="0"/>
              <a:t>from:URL:http</a:t>
            </a:r>
            <a:r>
              <a:rPr lang="en-US" sz="1000" dirty="0"/>
              <a:t>://www.jupiterpharma.in/journalpdf/IBSWORLD </a:t>
            </a:r>
            <a:r>
              <a:rPr lang="en-US" sz="1000" dirty="0" smtClean="0"/>
              <a:t>GASTRO.pdf</a:t>
            </a:r>
            <a:endParaRPr lang="ru-RU" sz="1000" dirty="0" smtClean="0"/>
          </a:p>
        </p:txBody>
      </p:sp>
      <p:grpSp>
        <p:nvGrpSpPr>
          <p:cNvPr id="16" name="Группа 6"/>
          <p:cNvGrpSpPr/>
          <p:nvPr/>
        </p:nvGrpSpPr>
        <p:grpSpPr>
          <a:xfrm>
            <a:off x="5016084" y="3212510"/>
            <a:ext cx="3438636" cy="1276865"/>
            <a:chOff x="2082738" y="1656139"/>
            <a:chExt cx="5113734" cy="1772861"/>
          </a:xfrm>
        </p:grpSpPr>
        <p:grpSp>
          <p:nvGrpSpPr>
            <p:cNvPr id="17" name="Группа 7"/>
            <p:cNvGrpSpPr/>
            <p:nvPr/>
          </p:nvGrpSpPr>
          <p:grpSpPr>
            <a:xfrm>
              <a:off x="2082738" y="1663070"/>
              <a:ext cx="4189648" cy="1765930"/>
              <a:chOff x="2082738" y="1663070"/>
              <a:chExt cx="4189648" cy="1765930"/>
            </a:xfrm>
            <a:effectLst>
              <a:glow rad="127000">
                <a:schemeClr val="accent1">
                  <a:alpha val="0"/>
                </a:schemeClr>
              </a:glow>
            </a:effectLst>
          </p:grpSpPr>
          <p:pic>
            <p:nvPicPr>
              <p:cNvPr id="19" name="Picture 3" descr="C:\Users\abuhoax\Desktop\СРК-презентация-картинки\artworks-000108216625-pilokq-t500x500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674" b="100000" l="0" r="88843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82738" y="1695822"/>
                <a:ext cx="1733178" cy="173317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" name="Picture 3" descr="C:\Users\abuhoax\Desktop\СРК-презентация-картинки\artworks-000108216625-pilokq-t500x500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98745" l="9504" r="89256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17711" y="1695822"/>
                <a:ext cx="1733178" cy="173317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" name="Picture 3" descr="C:\Users\abuhoax\Desktop\СРК-презентация-картинки\artworks-000108216625-pilokq-t500x500.jpg"/>
              <p:cNvPicPr>
                <a:picLocks noChangeAspect="1" noChangeArrowheads="1"/>
              </p:cNvPicPr>
              <p:nvPr/>
            </p:nvPicPr>
            <p:blipFill>
              <a:blip r:embed="rId6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96653" l="9504" r="89256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05411" y="1695822"/>
                <a:ext cx="1733178" cy="173317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" name="Picture 3" descr="C:\Users\abuhoax\Desktop\СРК-презентация-картинки\artworks-000108216625-pilokq-t500x500.jpg"/>
              <p:cNvPicPr>
                <a:picLocks noChangeAspect="1" noChangeArrowheads="1"/>
              </p:cNvPicPr>
              <p:nvPr/>
            </p:nvPicPr>
            <p:blipFill>
              <a:blip r:embed="rId7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0" b="100000" l="9504" r="89256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39208" y="1663070"/>
                <a:ext cx="1733178" cy="173317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8" name="Picture 3" descr="C:\Users\abuhoax\Desktop\СРК-презентация-картинки\artworks-000108216625-pilokq-t500x500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837" b="100000" l="2479" r="8884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3294" y="1656139"/>
              <a:ext cx="1733178" cy="1733178"/>
            </a:xfrm>
            <a:prstGeom prst="rect">
              <a:avLst/>
            </a:prstGeom>
            <a:noFill/>
            <a:effectLst>
              <a:glow rad="127000">
                <a:schemeClr val="accent1"/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" name="TextBox 22"/>
          <p:cNvSpPr txBox="1"/>
          <p:nvPr/>
        </p:nvSpPr>
        <p:spPr>
          <a:xfrm>
            <a:off x="4647171" y="4489375"/>
            <a:ext cx="41764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Страдает каждый </a:t>
            </a:r>
            <a:r>
              <a:rPr lang="ru-RU" sz="1400" b="1" dirty="0"/>
              <a:t>5-й </a:t>
            </a:r>
            <a:r>
              <a:rPr lang="ru-RU" sz="1400" b="1" dirty="0" smtClean="0"/>
              <a:t>человек в мире</a:t>
            </a:r>
            <a:r>
              <a:rPr lang="ru-RU" sz="1400" b="1" baseline="30000" dirty="0" smtClean="0"/>
              <a:t>1</a:t>
            </a:r>
            <a:endParaRPr lang="ru-RU" sz="1400" b="1" baseline="300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 rot="16200000">
            <a:off x="7956034" y="3680911"/>
            <a:ext cx="223792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RUDUS170976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.03.2017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33578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426618314"/>
              </p:ext>
            </p:extLst>
          </p:nvPr>
        </p:nvGraphicFramePr>
        <p:xfrm>
          <a:off x="107504" y="2356341"/>
          <a:ext cx="6835059" cy="36285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11560" y="1988840"/>
            <a:ext cx="3456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1600" dirty="0" smtClean="0">
                <a:latin typeface="Georgia" panose="02040502050405020303" pitchFamily="18" charset="0"/>
              </a:rPr>
              <a:t>Случаи на 100 тыс. чел./год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0"/>
            <a:ext cx="9143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spcBef>
                <a:spcPts val="600"/>
              </a:spcBef>
              <a:defRPr sz="32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Эпидемиология </a:t>
            </a:r>
            <a:r>
              <a:rPr lang="ru-RU" dirty="0" smtClean="0"/>
              <a:t>СРК</a:t>
            </a:r>
            <a:r>
              <a:rPr lang="ru-RU" baseline="30000" dirty="0" smtClean="0"/>
              <a:t>1,2</a:t>
            </a:r>
            <a:endParaRPr lang="ru-RU" baseline="30000" dirty="0"/>
          </a:p>
        </p:txBody>
      </p:sp>
      <p:sp>
        <p:nvSpPr>
          <p:cNvPr id="13" name="TextBox 12"/>
          <p:cNvSpPr txBox="1"/>
          <p:nvPr/>
        </p:nvSpPr>
        <p:spPr>
          <a:xfrm>
            <a:off x="-14089" y="687344"/>
            <a:ext cx="622909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2000" b="1" dirty="0" smtClean="0"/>
              <a:t>Пациенты трудоспособного возраста 20-40 лет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2000" b="1" dirty="0" smtClean="0"/>
              <a:t>Женщины: мужчины 2-2,5:1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1547664" y="2636912"/>
            <a:ext cx="0" cy="6823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-14089" y="6304002"/>
            <a:ext cx="867343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err="1"/>
              <a:t>Drossman</a:t>
            </a:r>
            <a:r>
              <a:rPr lang="en-US" sz="1000" dirty="0"/>
              <a:t> DA. The Functional Gastrointestinal Disorders and the Rome III Process. Gastroenterology 2006; 130 (5): 1377–90</a:t>
            </a:r>
            <a:r>
              <a:rPr lang="en-US" sz="1000" dirty="0" smtClean="0"/>
              <a:t>.</a:t>
            </a:r>
            <a:endParaRPr lang="ru-RU" sz="1000" dirty="0" smtClean="0"/>
          </a:p>
          <a:p>
            <a:r>
              <a:rPr lang="en-US" sz="1000" i="1" dirty="0" err="1"/>
              <a:t>Sperber</a:t>
            </a:r>
            <a:r>
              <a:rPr lang="en-US" sz="1000" i="1" dirty="0"/>
              <a:t> A</a:t>
            </a:r>
            <a:r>
              <a:rPr lang="ru-RU" sz="1000" i="1" dirty="0"/>
              <a:t>.</a:t>
            </a:r>
            <a:r>
              <a:rPr lang="en-US" sz="1000" i="1" dirty="0"/>
              <a:t>D</a:t>
            </a:r>
            <a:r>
              <a:rPr lang="ru-RU" sz="1000" i="1" dirty="0"/>
              <a:t>. </a:t>
            </a:r>
            <a:r>
              <a:rPr lang="en-US" sz="1000" i="1" dirty="0"/>
              <a:t>et al. The global perspective on irritable bowel syndrome: a Rome Foundation-World Gastroenterology Organization symposium //</a:t>
            </a:r>
            <a:r>
              <a:rPr lang="ru-RU" sz="1000" i="1" dirty="0"/>
              <a:t> </a:t>
            </a:r>
            <a:r>
              <a:rPr lang="en-US" sz="1000" i="1" dirty="0"/>
              <a:t>Am J </a:t>
            </a:r>
            <a:r>
              <a:rPr lang="en-US" sz="1000" i="1" dirty="0" err="1"/>
              <a:t>Gastroenterol</a:t>
            </a:r>
            <a:r>
              <a:rPr lang="en-US" sz="1000" i="1" dirty="0"/>
              <a:t>. 2012; 107(11): 1602-1609.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229090" y="690385"/>
            <a:ext cx="2735398" cy="1946527"/>
            <a:chOff x="5923056" y="679344"/>
            <a:chExt cx="2735398" cy="1946527"/>
          </a:xfrm>
        </p:grpSpPr>
        <p:pic>
          <p:nvPicPr>
            <p:cNvPr id="20" name="Picture 2" descr="Мужчина и женщина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22250" y="679344"/>
              <a:ext cx="1836204" cy="19465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" descr="Мужчина и женщина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23056" y="679344"/>
              <a:ext cx="1817296" cy="19465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16200000">
            <a:off x="7956034" y="3680911"/>
            <a:ext cx="223792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RUDUS170976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.03.2017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303229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85E78-1F86-4A3D-9EE1-B0103B1CEF1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-4936" y="6150114"/>
            <a:ext cx="89421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1000" dirty="0">
                <a:hlinkClick r:id="rId2"/>
              </a:rPr>
              <a:t>http://</a:t>
            </a:r>
            <a:r>
              <a:rPr lang="en-US" sz="1000" dirty="0" smtClean="0">
                <a:hlinkClick r:id="rId2"/>
              </a:rPr>
              <a:t>www.aboutibs.org/</a:t>
            </a:r>
            <a:r>
              <a:rPr lang="ru-RU" sz="1000" dirty="0" smtClean="0">
                <a:hlinkClick r:id="rId2"/>
              </a:rPr>
              <a:t>Ас</a:t>
            </a:r>
            <a:r>
              <a:rPr lang="en-US" sz="1000" dirty="0" err="1" smtClean="0">
                <a:hlinkClick r:id="rId2"/>
              </a:rPr>
              <a:t>cessed</a:t>
            </a:r>
            <a:r>
              <a:rPr lang="en-US" sz="1000" dirty="0" smtClean="0">
                <a:hlinkClick r:id="rId2"/>
              </a:rPr>
              <a:t> 18.12.2014</a:t>
            </a:r>
            <a:endParaRPr lang="ru-RU" sz="10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000" i="1" dirty="0" err="1"/>
              <a:t>Sperber</a:t>
            </a:r>
            <a:r>
              <a:rPr lang="en-US" sz="1000" i="1" dirty="0"/>
              <a:t> A</a:t>
            </a:r>
            <a:r>
              <a:rPr lang="ru-RU" sz="1000" i="1" dirty="0"/>
              <a:t>.</a:t>
            </a:r>
            <a:r>
              <a:rPr lang="en-US" sz="1000" i="1" dirty="0"/>
              <a:t>D</a:t>
            </a:r>
            <a:r>
              <a:rPr lang="ru-RU" sz="1000" i="1" dirty="0"/>
              <a:t>. </a:t>
            </a:r>
            <a:r>
              <a:rPr lang="en-US" sz="1000" i="1" dirty="0"/>
              <a:t>et al. The global perspective on irritable bowel syndrome: a Rome Foundation-World Gastroenterology Organization symposium //</a:t>
            </a:r>
            <a:r>
              <a:rPr lang="ru-RU" sz="1000" i="1" dirty="0"/>
              <a:t> </a:t>
            </a:r>
            <a:r>
              <a:rPr lang="en-US" sz="1000" i="1" dirty="0"/>
              <a:t>Am J </a:t>
            </a:r>
            <a:r>
              <a:rPr lang="en-US" sz="1000" i="1" dirty="0" err="1"/>
              <a:t>Gastroenterol</a:t>
            </a:r>
            <a:r>
              <a:rPr lang="en-US" sz="1000" i="1" dirty="0"/>
              <a:t>. 2012; 107(11): 1602-1609. </a:t>
            </a:r>
            <a:endParaRPr lang="en-US" sz="1000" i="1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000" i="1" dirty="0" smtClean="0"/>
              <a:t>Spiller R. et al. </a:t>
            </a:r>
            <a:r>
              <a:rPr lang="en-US" sz="1000" dirty="0" smtClean="0"/>
              <a:t>Guidelines </a:t>
            </a:r>
            <a:r>
              <a:rPr lang="en-US" sz="1000" dirty="0"/>
              <a:t>on the irritable bowel syndrome: mechanisms </a:t>
            </a:r>
            <a:r>
              <a:rPr lang="en-US" sz="1000" dirty="0" smtClean="0"/>
              <a:t>and practical management. Gut 2007. 56;1770-1798.</a:t>
            </a:r>
            <a:endParaRPr lang="ru-RU" sz="1000" i="1" dirty="0" smtClean="0"/>
          </a:p>
        </p:txBody>
      </p:sp>
      <p:sp>
        <p:nvSpPr>
          <p:cNvPr id="43" name="Flowchart: Extract 42"/>
          <p:cNvSpPr/>
          <p:nvPr/>
        </p:nvSpPr>
        <p:spPr>
          <a:xfrm>
            <a:off x="1869614" y="1195260"/>
            <a:ext cx="4943881" cy="3439238"/>
          </a:xfrm>
          <a:prstGeom prst="flowChartExtra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chemeClr val="tx1"/>
              </a:solidFill>
            </a:endParaRPr>
          </a:p>
        </p:txBody>
      </p:sp>
      <p:sp>
        <p:nvSpPr>
          <p:cNvPr id="44" name="Flowchart: Extract 43"/>
          <p:cNvSpPr/>
          <p:nvPr/>
        </p:nvSpPr>
        <p:spPr>
          <a:xfrm>
            <a:off x="3862187" y="1195260"/>
            <a:ext cx="958733" cy="709686"/>
          </a:xfrm>
          <a:prstGeom prst="flowChartExtra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chemeClr val="tx1"/>
              </a:solidFill>
            </a:endParaRPr>
          </a:p>
        </p:txBody>
      </p:sp>
      <p:sp>
        <p:nvSpPr>
          <p:cNvPr id="46" name="Trapezoid 45"/>
          <p:cNvSpPr/>
          <p:nvPr/>
        </p:nvSpPr>
        <p:spPr>
          <a:xfrm>
            <a:off x="1869614" y="2805698"/>
            <a:ext cx="4943881" cy="1828800"/>
          </a:xfrm>
          <a:prstGeom prst="trapezoid">
            <a:avLst>
              <a:gd name="adj" fmla="val 71878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chemeClr val="tx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01819" y="-21063"/>
            <a:ext cx="87157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spcBef>
                <a:spcPts val="600"/>
              </a:spcBef>
              <a:defRPr sz="32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«Феномен айсберга» синдрома раздраженного </a:t>
            </a:r>
            <a:r>
              <a:rPr lang="ru-RU" dirty="0" smtClean="0"/>
              <a:t>кишечника</a:t>
            </a:r>
            <a:r>
              <a:rPr lang="ru-RU" baseline="30000" dirty="0" smtClean="0"/>
              <a:t>1,2,3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0" name="Left Brace 49"/>
          <p:cNvSpPr/>
          <p:nvPr/>
        </p:nvSpPr>
        <p:spPr>
          <a:xfrm rot="2150472">
            <a:off x="3332682" y="898029"/>
            <a:ext cx="448131" cy="2082851"/>
          </a:xfrm>
          <a:prstGeom prst="leftBrace">
            <a:avLst>
              <a:gd name="adj1" fmla="val 71552"/>
              <a:gd name="adj2" fmla="val 48824"/>
            </a:avLst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52" name="Left Brace 51"/>
          <p:cNvSpPr/>
          <p:nvPr/>
        </p:nvSpPr>
        <p:spPr>
          <a:xfrm rot="2150472">
            <a:off x="2061073" y="2552378"/>
            <a:ext cx="496925" cy="2139169"/>
          </a:xfrm>
          <a:prstGeom prst="leftBrace">
            <a:avLst>
              <a:gd name="adj1" fmla="val 71552"/>
              <a:gd name="adj2" fmla="val 48824"/>
            </a:avLst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cxnSp>
        <p:nvCxnSpPr>
          <p:cNvPr id="55" name="Straight Arrow Connector 54"/>
          <p:cNvCxnSpPr/>
          <p:nvPr/>
        </p:nvCxnSpPr>
        <p:spPr>
          <a:xfrm flipH="1">
            <a:off x="4493365" y="1379507"/>
            <a:ext cx="1089097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H="1">
            <a:off x="5188777" y="2322466"/>
            <a:ext cx="1089097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H="1">
            <a:off x="5969707" y="3458516"/>
            <a:ext cx="1089097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4064429" y="1515985"/>
            <a:ext cx="554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b="1" dirty="0" smtClean="0">
                <a:latin typeface="Georgia" panose="02040502050405020303" pitchFamily="18" charset="0"/>
              </a:rPr>
              <a:t>5%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891971" y="2354311"/>
            <a:ext cx="756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b="1" dirty="0" smtClean="0">
                <a:latin typeface="Georgia" panose="02040502050405020303" pitchFamily="18" charset="0"/>
              </a:rPr>
              <a:t>25%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853512" y="3535432"/>
            <a:ext cx="756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b="1" dirty="0" smtClean="0">
                <a:latin typeface="Georgia" panose="02040502050405020303" pitchFamily="18" charset="0"/>
              </a:rPr>
              <a:t>7</a:t>
            </a:r>
            <a:r>
              <a:rPr lang="ru-RU" b="1" dirty="0">
                <a:latin typeface="Georgia" panose="02040502050405020303" pitchFamily="18" charset="0"/>
              </a:rPr>
              <a:t>0</a:t>
            </a:r>
            <a:r>
              <a:rPr lang="ru-RU" b="1" dirty="0" smtClean="0">
                <a:latin typeface="Georgia" panose="02040502050405020303" pitchFamily="18" charset="0"/>
              </a:rPr>
              <a:t>%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784281" y="1182452"/>
            <a:ext cx="2058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dirty="0" smtClean="0">
                <a:latin typeface="Georgia" panose="02040502050405020303" pitchFamily="18" charset="0"/>
              </a:rPr>
              <a:t>Тяжелая степень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277874" y="1988686"/>
            <a:ext cx="1859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dirty="0" smtClean="0">
                <a:latin typeface="Georgia" panose="02040502050405020303" pitchFamily="18" charset="0"/>
              </a:rPr>
              <a:t>Среднетяжелая степень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058804" y="3278482"/>
            <a:ext cx="1859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dirty="0" smtClean="0">
                <a:latin typeface="Georgia" panose="02040502050405020303" pitchFamily="18" charset="0"/>
              </a:rPr>
              <a:t>Легкая степень</a:t>
            </a:r>
          </a:p>
        </p:txBody>
      </p:sp>
      <p:sp>
        <p:nvSpPr>
          <p:cNvPr id="11264" name="TextBox 11263"/>
          <p:cNvSpPr txBox="1"/>
          <p:nvPr/>
        </p:nvSpPr>
        <p:spPr>
          <a:xfrm>
            <a:off x="1202623" y="1367118"/>
            <a:ext cx="2659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dirty="0" smtClean="0">
                <a:latin typeface="Georgia" panose="02040502050405020303" pitchFamily="18" charset="0"/>
              </a:rPr>
              <a:t>Обращаются за медицинской помощью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-99338" y="2969470"/>
            <a:ext cx="2659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dirty="0" smtClean="0">
                <a:latin typeface="Georgia" panose="02040502050405020303" pitchFamily="18" charset="0"/>
              </a:rPr>
              <a:t>Не обращаются за медицинской помощью</a:t>
            </a:r>
          </a:p>
        </p:txBody>
      </p:sp>
      <p:sp>
        <p:nvSpPr>
          <p:cNvPr id="11265" name="Rectangle 11264"/>
          <p:cNvSpPr/>
          <p:nvPr/>
        </p:nvSpPr>
        <p:spPr>
          <a:xfrm>
            <a:off x="856172" y="4647794"/>
            <a:ext cx="7274386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b="1" dirty="0" smtClean="0">
                <a:ea typeface="Arial Unicode MS" pitchFamily="34" charset="-128"/>
                <a:cs typeface="Arial Unicode MS" pitchFamily="34" charset="-128"/>
              </a:rPr>
              <a:t>33-90% пациентов с СРК не обращаются за медицинской помощью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b="1" dirty="0" smtClean="0">
                <a:ea typeface="Arial Unicode MS" pitchFamily="34" charset="-128"/>
                <a:cs typeface="Arial Unicode MS" pitchFamily="34" charset="-128"/>
              </a:rPr>
              <a:t>Пациенты </a:t>
            </a:r>
            <a:r>
              <a:rPr lang="ru-RU" b="1" dirty="0">
                <a:ea typeface="Arial Unicode MS" pitchFamily="34" charset="-128"/>
                <a:cs typeface="Arial Unicode MS" pitchFamily="34" charset="-128"/>
              </a:rPr>
              <a:t>с СРК - 1/3 всех пациентов у врачей общей </a:t>
            </a:r>
            <a:r>
              <a:rPr lang="ru-RU" b="1" dirty="0" smtClean="0">
                <a:ea typeface="Arial Unicode MS" pitchFamily="34" charset="-128"/>
                <a:cs typeface="Arial Unicode MS" pitchFamily="34" charset="-128"/>
              </a:rPr>
              <a:t>практики</a:t>
            </a:r>
            <a:endParaRPr lang="ru-RU" b="1" dirty="0">
              <a:ea typeface="Arial Unicode MS" pitchFamily="34" charset="-128"/>
              <a:cs typeface="Arial Unicode MS" pitchFamily="34" charset="-128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b="1" dirty="0" smtClean="0">
                <a:ea typeface="Arial Unicode MS" pitchFamily="34" charset="-128"/>
                <a:cs typeface="Arial Unicode MS" pitchFamily="34" charset="-128"/>
              </a:rPr>
              <a:t>30% </a:t>
            </a:r>
            <a:r>
              <a:rPr lang="ru-RU" b="1" dirty="0">
                <a:ea typeface="Arial Unicode MS" pitchFamily="34" charset="-128"/>
                <a:cs typeface="Arial Unicode MS" pitchFamily="34" charset="-128"/>
              </a:rPr>
              <a:t>субъектов с симптомами СРК направляются к </a:t>
            </a:r>
            <a:r>
              <a:rPr lang="ru-RU" b="1" dirty="0" smtClean="0">
                <a:ea typeface="Arial Unicode MS" pitchFamily="34" charset="-128"/>
                <a:cs typeface="Arial Unicode MS" pitchFamily="34" charset="-128"/>
              </a:rPr>
              <a:t>гастроэнтерологу</a:t>
            </a:r>
            <a:endParaRPr lang="ru-RU" b="1" dirty="0"/>
          </a:p>
        </p:txBody>
      </p:sp>
      <p:sp>
        <p:nvSpPr>
          <p:cNvPr id="22" name="Прямоугольник 21"/>
          <p:cNvSpPr/>
          <p:nvPr/>
        </p:nvSpPr>
        <p:spPr>
          <a:xfrm rot="16200000">
            <a:off x="7956034" y="3680911"/>
            <a:ext cx="223792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RUDUS170976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.03.2017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242137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34462" y="26634"/>
            <a:ext cx="482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Миф №2</a:t>
            </a:r>
          </a:p>
        </p:txBody>
      </p:sp>
      <p:pic>
        <p:nvPicPr>
          <p:cNvPr id="10242" name="Picture 2" descr="C:\Users\abuhoax\Desktop\СРК-презентация-картинки\45411131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87966"/>
            <a:ext cx="2430016" cy="36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1404" y="717993"/>
            <a:ext cx="4106506" cy="36933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ru-RU"/>
            </a:defPPr>
            <a:lvl1pPr algn="ctr">
              <a:defRPr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ru-RU" dirty="0" smtClean="0"/>
              <a:t>«При </a:t>
            </a:r>
            <a:r>
              <a:rPr lang="ru-RU" dirty="0"/>
              <a:t>СРК </a:t>
            </a:r>
            <a:r>
              <a:rPr lang="ru-RU" dirty="0" smtClean="0"/>
              <a:t>беспокоит </a:t>
            </a:r>
            <a:r>
              <a:rPr lang="ru-RU" dirty="0"/>
              <a:t>только кишечник» </a:t>
            </a:r>
          </a:p>
        </p:txBody>
      </p:sp>
      <p:sp>
        <p:nvSpPr>
          <p:cNvPr id="27" name="Text Box 4"/>
          <p:cNvSpPr txBox="1">
            <a:spLocks noChangeArrowheads="1"/>
          </p:cNvSpPr>
          <p:nvPr/>
        </p:nvSpPr>
        <p:spPr bwMode="auto">
          <a:xfrm>
            <a:off x="-16863" y="6554302"/>
            <a:ext cx="9082582" cy="25391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spcBef>
                <a:spcPts val="1800"/>
              </a:spcBef>
              <a:buFont typeface="Arial" pitchFamily="34" charset="0"/>
              <a:defRPr sz="20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ts val="12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ts val="800"/>
              </a:spcBef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ts val="600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ts val="600"/>
              </a:spcBef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ru-RU" sz="1050" dirty="0">
                <a:solidFill>
                  <a:srgbClr val="000000"/>
                </a:solidFill>
                <a:latin typeface="+mn-lt"/>
              </a:rPr>
              <a:t>Spiller R, Aziz Q et al. </a:t>
            </a:r>
            <a:r>
              <a:rPr lang="en-US" altLang="ru-RU" sz="1050" dirty="0" err="1">
                <a:solidFill>
                  <a:srgbClr val="000000"/>
                </a:solidFill>
                <a:latin typeface="+mn-lt"/>
              </a:rPr>
              <a:t>Gudelines</a:t>
            </a:r>
            <a:r>
              <a:rPr lang="en-US" altLang="ru-RU" sz="1050" dirty="0">
                <a:solidFill>
                  <a:srgbClr val="000000"/>
                </a:solidFill>
                <a:latin typeface="+mn-lt"/>
              </a:rPr>
              <a:t> on the irritable bowel syndrome: </a:t>
            </a:r>
            <a:r>
              <a:rPr lang="en-US" altLang="ru-RU" sz="1050" dirty="0" smtClean="0">
                <a:solidFill>
                  <a:srgbClr val="000000"/>
                </a:solidFill>
                <a:latin typeface="+mn-lt"/>
              </a:rPr>
              <a:t>mec</a:t>
            </a:r>
            <a:r>
              <a:rPr lang="en-US" altLang="ru-RU" sz="1050" dirty="0">
                <a:solidFill>
                  <a:srgbClr val="000000"/>
                </a:solidFill>
                <a:latin typeface="+mn-lt"/>
              </a:rPr>
              <a:t>h</a:t>
            </a:r>
            <a:r>
              <a:rPr lang="en-US" altLang="ru-RU" sz="1050" dirty="0" smtClean="0">
                <a:solidFill>
                  <a:srgbClr val="000000"/>
                </a:solidFill>
                <a:latin typeface="+mn-lt"/>
              </a:rPr>
              <a:t>anism </a:t>
            </a:r>
            <a:r>
              <a:rPr lang="en-US" altLang="ru-RU" sz="1050" dirty="0">
                <a:solidFill>
                  <a:srgbClr val="000000"/>
                </a:solidFill>
                <a:latin typeface="+mn-lt"/>
              </a:rPr>
              <a:t>and practical management. Gut 2007; 56:1770-98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19168" y="26634"/>
            <a:ext cx="36482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Реальность </a:t>
            </a:r>
            <a:r>
              <a:rPr lang="ru-RU" sz="3200" b="1" baseline="30000" dirty="0" smtClean="0">
                <a:solidFill>
                  <a:schemeClr val="accent1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30" name="Rectangle 2"/>
          <p:cNvSpPr>
            <a:spLocks noChangeArrowheads="1"/>
          </p:cNvSpPr>
          <p:nvPr/>
        </p:nvSpPr>
        <p:spPr bwMode="auto">
          <a:xfrm>
            <a:off x="4427985" y="437851"/>
            <a:ext cx="4639388" cy="646331"/>
          </a:xfrm>
          <a:prstGeom prst="rect">
            <a:avLst/>
          </a:prstGeom>
          <a:extLst/>
        </p:spPr>
        <p:txBody>
          <a:bodyPr wrap="square">
            <a:spAutoFit/>
          </a:bodyPr>
          <a:lstStyle/>
          <a:p>
            <a:pPr algn="ctr"/>
            <a:endParaRPr lang="de-DE" altLang="ru-RU" b="1" dirty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ru-RU" altLang="ru-RU" b="1" dirty="0" err="1" smtClean="0">
                <a:solidFill>
                  <a:schemeClr val="bg2">
                    <a:lumMod val="25000"/>
                  </a:schemeClr>
                </a:solidFill>
              </a:rPr>
              <a:t>Экстраинтестинальные</a:t>
            </a:r>
            <a:r>
              <a:rPr lang="ru-RU" altLang="ru-RU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altLang="ru-RU" b="1" dirty="0">
                <a:solidFill>
                  <a:schemeClr val="bg2">
                    <a:lumMod val="25000"/>
                  </a:schemeClr>
                </a:solidFill>
              </a:rPr>
              <a:t>проявления </a:t>
            </a:r>
            <a:r>
              <a:rPr lang="ru-RU" altLang="ru-RU" b="1" dirty="0" smtClean="0">
                <a:solidFill>
                  <a:schemeClr val="bg2">
                    <a:lumMod val="25000"/>
                  </a:schemeClr>
                </a:solidFill>
              </a:rPr>
              <a:t>при СРК</a:t>
            </a:r>
            <a:endParaRPr lang="de-DE" alt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1" name="Freeform 3"/>
          <p:cNvSpPr>
            <a:spLocks/>
          </p:cNvSpPr>
          <p:nvPr/>
        </p:nvSpPr>
        <p:spPr bwMode="auto">
          <a:xfrm>
            <a:off x="7015979" y="1638180"/>
            <a:ext cx="630604" cy="692270"/>
          </a:xfrm>
          <a:custGeom>
            <a:avLst/>
            <a:gdLst>
              <a:gd name="T0" fmla="*/ 650 w 1181"/>
              <a:gd name="T1" fmla="*/ 4 h 1183"/>
              <a:gd name="T2" fmla="*/ 737 w 1181"/>
              <a:gd name="T3" fmla="*/ 19 h 1183"/>
              <a:gd name="T4" fmla="*/ 821 w 1181"/>
              <a:gd name="T5" fmla="*/ 47 h 1183"/>
              <a:gd name="T6" fmla="*/ 896 w 1181"/>
              <a:gd name="T7" fmla="*/ 85 h 1183"/>
              <a:gd name="T8" fmla="*/ 966 w 1181"/>
              <a:gd name="T9" fmla="*/ 136 h 1183"/>
              <a:gd name="T10" fmla="*/ 1028 w 1181"/>
              <a:gd name="T11" fmla="*/ 194 h 1183"/>
              <a:gd name="T12" fmla="*/ 1080 w 1181"/>
              <a:gd name="T13" fmla="*/ 262 h 1183"/>
              <a:gd name="T14" fmla="*/ 1123 w 1181"/>
              <a:gd name="T15" fmla="*/ 336 h 1183"/>
              <a:gd name="T16" fmla="*/ 1154 w 1181"/>
              <a:gd name="T17" fmla="*/ 415 h 1183"/>
              <a:gd name="T18" fmla="*/ 1175 w 1181"/>
              <a:gd name="T19" fmla="*/ 502 h 1183"/>
              <a:gd name="T20" fmla="*/ 1181 w 1181"/>
              <a:gd name="T21" fmla="*/ 592 h 1183"/>
              <a:gd name="T22" fmla="*/ 1175 w 1181"/>
              <a:gd name="T23" fmla="*/ 681 h 1183"/>
              <a:gd name="T24" fmla="*/ 1154 w 1181"/>
              <a:gd name="T25" fmla="*/ 768 h 1183"/>
              <a:gd name="T26" fmla="*/ 1123 w 1181"/>
              <a:gd name="T27" fmla="*/ 848 h 1183"/>
              <a:gd name="T28" fmla="*/ 1080 w 1181"/>
              <a:gd name="T29" fmla="*/ 921 h 1183"/>
              <a:gd name="T30" fmla="*/ 1028 w 1181"/>
              <a:gd name="T31" fmla="*/ 989 h 1183"/>
              <a:gd name="T32" fmla="*/ 966 w 1181"/>
              <a:gd name="T33" fmla="*/ 1047 h 1183"/>
              <a:gd name="T34" fmla="*/ 896 w 1181"/>
              <a:gd name="T35" fmla="*/ 1098 h 1183"/>
              <a:gd name="T36" fmla="*/ 821 w 1181"/>
              <a:gd name="T37" fmla="*/ 1137 h 1183"/>
              <a:gd name="T38" fmla="*/ 737 w 1181"/>
              <a:gd name="T39" fmla="*/ 1164 h 1183"/>
              <a:gd name="T40" fmla="*/ 650 w 1181"/>
              <a:gd name="T41" fmla="*/ 1179 h 1183"/>
              <a:gd name="T42" fmla="*/ 561 w 1181"/>
              <a:gd name="T43" fmla="*/ 1181 h 1183"/>
              <a:gd name="T44" fmla="*/ 471 w 1181"/>
              <a:gd name="T45" fmla="*/ 1169 h 1183"/>
              <a:gd name="T46" fmla="*/ 388 w 1181"/>
              <a:gd name="T47" fmla="*/ 1146 h 1183"/>
              <a:gd name="T48" fmla="*/ 310 w 1181"/>
              <a:gd name="T49" fmla="*/ 1111 h 1183"/>
              <a:gd name="T50" fmla="*/ 237 w 1181"/>
              <a:gd name="T51" fmla="*/ 1065 h 1183"/>
              <a:gd name="T52" fmla="*/ 173 w 1181"/>
              <a:gd name="T53" fmla="*/ 1010 h 1183"/>
              <a:gd name="T54" fmla="*/ 118 w 1181"/>
              <a:gd name="T55" fmla="*/ 945 h 1183"/>
              <a:gd name="T56" fmla="*/ 70 w 1181"/>
              <a:gd name="T57" fmla="*/ 873 h 1183"/>
              <a:gd name="T58" fmla="*/ 35 w 1181"/>
              <a:gd name="T59" fmla="*/ 795 h 1183"/>
              <a:gd name="T60" fmla="*/ 12 w 1181"/>
              <a:gd name="T61" fmla="*/ 710 h 1183"/>
              <a:gd name="T62" fmla="*/ 0 w 1181"/>
              <a:gd name="T63" fmla="*/ 623 h 1183"/>
              <a:gd name="T64" fmla="*/ 2 w 1181"/>
              <a:gd name="T65" fmla="*/ 531 h 1183"/>
              <a:gd name="T66" fmla="*/ 18 w 1181"/>
              <a:gd name="T67" fmla="*/ 444 h 1183"/>
              <a:gd name="T68" fmla="*/ 47 w 1181"/>
              <a:gd name="T69" fmla="*/ 361 h 1183"/>
              <a:gd name="T70" fmla="*/ 85 w 1181"/>
              <a:gd name="T71" fmla="*/ 285 h 1183"/>
              <a:gd name="T72" fmla="*/ 134 w 1181"/>
              <a:gd name="T73" fmla="*/ 215 h 1183"/>
              <a:gd name="T74" fmla="*/ 194 w 1181"/>
              <a:gd name="T75" fmla="*/ 153 h 1183"/>
              <a:gd name="T76" fmla="*/ 260 w 1181"/>
              <a:gd name="T77" fmla="*/ 101 h 1183"/>
              <a:gd name="T78" fmla="*/ 336 w 1181"/>
              <a:gd name="T79" fmla="*/ 58 h 1183"/>
              <a:gd name="T80" fmla="*/ 415 w 1181"/>
              <a:gd name="T81" fmla="*/ 27 h 1183"/>
              <a:gd name="T82" fmla="*/ 501 w 1181"/>
              <a:gd name="T83" fmla="*/ 8 h 1183"/>
              <a:gd name="T84" fmla="*/ 590 w 1181"/>
              <a:gd name="T85" fmla="*/ 0 h 1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181" h="1183">
                <a:moveTo>
                  <a:pt x="590" y="0"/>
                </a:moveTo>
                <a:lnTo>
                  <a:pt x="621" y="2"/>
                </a:lnTo>
                <a:lnTo>
                  <a:pt x="650" y="4"/>
                </a:lnTo>
                <a:lnTo>
                  <a:pt x="681" y="8"/>
                </a:lnTo>
                <a:lnTo>
                  <a:pt x="710" y="14"/>
                </a:lnTo>
                <a:lnTo>
                  <a:pt x="737" y="19"/>
                </a:lnTo>
                <a:lnTo>
                  <a:pt x="766" y="27"/>
                </a:lnTo>
                <a:lnTo>
                  <a:pt x="793" y="37"/>
                </a:lnTo>
                <a:lnTo>
                  <a:pt x="821" y="47"/>
                </a:lnTo>
                <a:lnTo>
                  <a:pt x="846" y="58"/>
                </a:lnTo>
                <a:lnTo>
                  <a:pt x="871" y="72"/>
                </a:lnTo>
                <a:lnTo>
                  <a:pt x="896" y="85"/>
                </a:lnTo>
                <a:lnTo>
                  <a:pt x="921" y="101"/>
                </a:lnTo>
                <a:lnTo>
                  <a:pt x="943" y="118"/>
                </a:lnTo>
                <a:lnTo>
                  <a:pt x="966" y="136"/>
                </a:lnTo>
                <a:lnTo>
                  <a:pt x="987" y="153"/>
                </a:lnTo>
                <a:lnTo>
                  <a:pt x="1009" y="175"/>
                </a:lnTo>
                <a:lnTo>
                  <a:pt x="1028" y="194"/>
                </a:lnTo>
                <a:lnTo>
                  <a:pt x="1045" y="215"/>
                </a:lnTo>
                <a:lnTo>
                  <a:pt x="1063" y="239"/>
                </a:lnTo>
                <a:lnTo>
                  <a:pt x="1080" y="262"/>
                </a:lnTo>
                <a:lnTo>
                  <a:pt x="1096" y="285"/>
                </a:lnTo>
                <a:lnTo>
                  <a:pt x="1109" y="310"/>
                </a:lnTo>
                <a:lnTo>
                  <a:pt x="1123" y="336"/>
                </a:lnTo>
                <a:lnTo>
                  <a:pt x="1135" y="361"/>
                </a:lnTo>
                <a:lnTo>
                  <a:pt x="1146" y="388"/>
                </a:lnTo>
                <a:lnTo>
                  <a:pt x="1154" y="415"/>
                </a:lnTo>
                <a:lnTo>
                  <a:pt x="1164" y="444"/>
                </a:lnTo>
                <a:lnTo>
                  <a:pt x="1170" y="473"/>
                </a:lnTo>
                <a:lnTo>
                  <a:pt x="1175" y="502"/>
                </a:lnTo>
                <a:lnTo>
                  <a:pt x="1179" y="531"/>
                </a:lnTo>
                <a:lnTo>
                  <a:pt x="1181" y="561"/>
                </a:lnTo>
                <a:lnTo>
                  <a:pt x="1181" y="592"/>
                </a:lnTo>
                <a:lnTo>
                  <a:pt x="1181" y="623"/>
                </a:lnTo>
                <a:lnTo>
                  <a:pt x="1179" y="652"/>
                </a:lnTo>
                <a:lnTo>
                  <a:pt x="1175" y="681"/>
                </a:lnTo>
                <a:lnTo>
                  <a:pt x="1170" y="710"/>
                </a:lnTo>
                <a:lnTo>
                  <a:pt x="1164" y="739"/>
                </a:lnTo>
                <a:lnTo>
                  <a:pt x="1154" y="768"/>
                </a:lnTo>
                <a:lnTo>
                  <a:pt x="1146" y="795"/>
                </a:lnTo>
                <a:lnTo>
                  <a:pt x="1135" y="822"/>
                </a:lnTo>
                <a:lnTo>
                  <a:pt x="1123" y="848"/>
                </a:lnTo>
                <a:lnTo>
                  <a:pt x="1109" y="873"/>
                </a:lnTo>
                <a:lnTo>
                  <a:pt x="1096" y="898"/>
                </a:lnTo>
                <a:lnTo>
                  <a:pt x="1080" y="921"/>
                </a:lnTo>
                <a:lnTo>
                  <a:pt x="1063" y="945"/>
                </a:lnTo>
                <a:lnTo>
                  <a:pt x="1045" y="968"/>
                </a:lnTo>
                <a:lnTo>
                  <a:pt x="1028" y="989"/>
                </a:lnTo>
                <a:lnTo>
                  <a:pt x="1009" y="1010"/>
                </a:lnTo>
                <a:lnTo>
                  <a:pt x="987" y="1030"/>
                </a:lnTo>
                <a:lnTo>
                  <a:pt x="966" y="1047"/>
                </a:lnTo>
                <a:lnTo>
                  <a:pt x="943" y="1065"/>
                </a:lnTo>
                <a:lnTo>
                  <a:pt x="921" y="1082"/>
                </a:lnTo>
                <a:lnTo>
                  <a:pt x="896" y="1098"/>
                </a:lnTo>
                <a:lnTo>
                  <a:pt x="871" y="1111"/>
                </a:lnTo>
                <a:lnTo>
                  <a:pt x="846" y="1125"/>
                </a:lnTo>
                <a:lnTo>
                  <a:pt x="821" y="1137"/>
                </a:lnTo>
                <a:lnTo>
                  <a:pt x="793" y="1146"/>
                </a:lnTo>
                <a:lnTo>
                  <a:pt x="766" y="1156"/>
                </a:lnTo>
                <a:lnTo>
                  <a:pt x="737" y="1164"/>
                </a:lnTo>
                <a:lnTo>
                  <a:pt x="710" y="1169"/>
                </a:lnTo>
                <a:lnTo>
                  <a:pt x="681" y="1175"/>
                </a:lnTo>
                <a:lnTo>
                  <a:pt x="650" y="1179"/>
                </a:lnTo>
                <a:lnTo>
                  <a:pt x="621" y="1181"/>
                </a:lnTo>
                <a:lnTo>
                  <a:pt x="590" y="1183"/>
                </a:lnTo>
                <a:lnTo>
                  <a:pt x="561" y="1181"/>
                </a:lnTo>
                <a:lnTo>
                  <a:pt x="532" y="1179"/>
                </a:lnTo>
                <a:lnTo>
                  <a:pt x="501" y="1175"/>
                </a:lnTo>
                <a:lnTo>
                  <a:pt x="471" y="1169"/>
                </a:lnTo>
                <a:lnTo>
                  <a:pt x="444" y="1164"/>
                </a:lnTo>
                <a:lnTo>
                  <a:pt x="415" y="1156"/>
                </a:lnTo>
                <a:lnTo>
                  <a:pt x="388" y="1146"/>
                </a:lnTo>
                <a:lnTo>
                  <a:pt x="361" y="1137"/>
                </a:lnTo>
                <a:lnTo>
                  <a:pt x="336" y="1125"/>
                </a:lnTo>
                <a:lnTo>
                  <a:pt x="310" y="1111"/>
                </a:lnTo>
                <a:lnTo>
                  <a:pt x="283" y="1098"/>
                </a:lnTo>
                <a:lnTo>
                  <a:pt x="260" y="1082"/>
                </a:lnTo>
                <a:lnTo>
                  <a:pt x="237" y="1065"/>
                </a:lnTo>
                <a:lnTo>
                  <a:pt x="215" y="1047"/>
                </a:lnTo>
                <a:lnTo>
                  <a:pt x="194" y="1030"/>
                </a:lnTo>
                <a:lnTo>
                  <a:pt x="173" y="1010"/>
                </a:lnTo>
                <a:lnTo>
                  <a:pt x="153" y="989"/>
                </a:lnTo>
                <a:lnTo>
                  <a:pt x="134" y="968"/>
                </a:lnTo>
                <a:lnTo>
                  <a:pt x="118" y="945"/>
                </a:lnTo>
                <a:lnTo>
                  <a:pt x="101" y="921"/>
                </a:lnTo>
                <a:lnTo>
                  <a:pt x="85" y="898"/>
                </a:lnTo>
                <a:lnTo>
                  <a:pt x="70" y="873"/>
                </a:lnTo>
                <a:lnTo>
                  <a:pt x="58" y="848"/>
                </a:lnTo>
                <a:lnTo>
                  <a:pt x="47" y="822"/>
                </a:lnTo>
                <a:lnTo>
                  <a:pt x="35" y="795"/>
                </a:lnTo>
                <a:lnTo>
                  <a:pt x="27" y="768"/>
                </a:lnTo>
                <a:lnTo>
                  <a:pt x="18" y="739"/>
                </a:lnTo>
                <a:lnTo>
                  <a:pt x="12" y="710"/>
                </a:lnTo>
                <a:lnTo>
                  <a:pt x="6" y="681"/>
                </a:lnTo>
                <a:lnTo>
                  <a:pt x="2" y="652"/>
                </a:lnTo>
                <a:lnTo>
                  <a:pt x="0" y="623"/>
                </a:lnTo>
                <a:lnTo>
                  <a:pt x="0" y="592"/>
                </a:lnTo>
                <a:lnTo>
                  <a:pt x="0" y="561"/>
                </a:lnTo>
                <a:lnTo>
                  <a:pt x="2" y="531"/>
                </a:lnTo>
                <a:lnTo>
                  <a:pt x="6" y="502"/>
                </a:lnTo>
                <a:lnTo>
                  <a:pt x="12" y="473"/>
                </a:lnTo>
                <a:lnTo>
                  <a:pt x="18" y="444"/>
                </a:lnTo>
                <a:lnTo>
                  <a:pt x="27" y="415"/>
                </a:lnTo>
                <a:lnTo>
                  <a:pt x="35" y="388"/>
                </a:lnTo>
                <a:lnTo>
                  <a:pt x="47" y="361"/>
                </a:lnTo>
                <a:lnTo>
                  <a:pt x="58" y="336"/>
                </a:lnTo>
                <a:lnTo>
                  <a:pt x="70" y="310"/>
                </a:lnTo>
                <a:lnTo>
                  <a:pt x="85" y="285"/>
                </a:lnTo>
                <a:lnTo>
                  <a:pt x="101" y="262"/>
                </a:lnTo>
                <a:lnTo>
                  <a:pt x="118" y="239"/>
                </a:lnTo>
                <a:lnTo>
                  <a:pt x="134" y="215"/>
                </a:lnTo>
                <a:lnTo>
                  <a:pt x="153" y="194"/>
                </a:lnTo>
                <a:lnTo>
                  <a:pt x="173" y="175"/>
                </a:lnTo>
                <a:lnTo>
                  <a:pt x="194" y="153"/>
                </a:lnTo>
                <a:lnTo>
                  <a:pt x="215" y="136"/>
                </a:lnTo>
                <a:lnTo>
                  <a:pt x="237" y="118"/>
                </a:lnTo>
                <a:lnTo>
                  <a:pt x="260" y="101"/>
                </a:lnTo>
                <a:lnTo>
                  <a:pt x="283" y="85"/>
                </a:lnTo>
                <a:lnTo>
                  <a:pt x="310" y="72"/>
                </a:lnTo>
                <a:lnTo>
                  <a:pt x="336" y="58"/>
                </a:lnTo>
                <a:lnTo>
                  <a:pt x="361" y="47"/>
                </a:lnTo>
                <a:lnTo>
                  <a:pt x="388" y="37"/>
                </a:lnTo>
                <a:lnTo>
                  <a:pt x="415" y="27"/>
                </a:lnTo>
                <a:lnTo>
                  <a:pt x="444" y="19"/>
                </a:lnTo>
                <a:lnTo>
                  <a:pt x="471" y="14"/>
                </a:lnTo>
                <a:lnTo>
                  <a:pt x="501" y="8"/>
                </a:lnTo>
                <a:lnTo>
                  <a:pt x="532" y="4"/>
                </a:lnTo>
                <a:lnTo>
                  <a:pt x="561" y="2"/>
                </a:lnTo>
                <a:lnTo>
                  <a:pt x="59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prstShdw prst="shdw17" dist="17961" dir="2700000">
              <a:schemeClr val="accent2">
                <a:gamma/>
                <a:shade val="60000"/>
                <a:invGamma/>
              </a:scheme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800" b="1">
              <a:solidFill>
                <a:srgbClr val="FFFFFF"/>
              </a:solidFill>
            </a:endParaRPr>
          </a:p>
        </p:txBody>
      </p:sp>
      <p:sp>
        <p:nvSpPr>
          <p:cNvPr id="32" name="Freeform 4"/>
          <p:cNvSpPr>
            <a:spLocks/>
          </p:cNvSpPr>
          <p:nvPr/>
        </p:nvSpPr>
        <p:spPr bwMode="auto">
          <a:xfrm>
            <a:off x="6319724" y="2394715"/>
            <a:ext cx="1934847" cy="3211513"/>
          </a:xfrm>
          <a:custGeom>
            <a:avLst/>
            <a:gdLst>
              <a:gd name="T0" fmla="*/ 688 w 2926"/>
              <a:gd name="T1" fmla="*/ 0 h 4729"/>
              <a:gd name="T2" fmla="*/ 632 w 2926"/>
              <a:gd name="T3" fmla="*/ 6 h 4729"/>
              <a:gd name="T4" fmla="*/ 576 w 2926"/>
              <a:gd name="T5" fmla="*/ 30 h 4729"/>
              <a:gd name="T6" fmla="*/ 523 w 2926"/>
              <a:gd name="T7" fmla="*/ 62 h 4729"/>
              <a:gd name="T8" fmla="*/ 475 w 2926"/>
              <a:gd name="T9" fmla="*/ 105 h 4729"/>
              <a:gd name="T10" fmla="*/ 432 w 2926"/>
              <a:gd name="T11" fmla="*/ 154 h 4729"/>
              <a:gd name="T12" fmla="*/ 397 w 2926"/>
              <a:gd name="T13" fmla="*/ 208 h 4729"/>
              <a:gd name="T14" fmla="*/ 370 w 2926"/>
              <a:gd name="T15" fmla="*/ 264 h 4729"/>
              <a:gd name="T16" fmla="*/ 355 w 2926"/>
              <a:gd name="T17" fmla="*/ 320 h 4729"/>
              <a:gd name="T18" fmla="*/ 2 w 2926"/>
              <a:gd name="T19" fmla="*/ 2223 h 4729"/>
              <a:gd name="T20" fmla="*/ 2 w 2926"/>
              <a:gd name="T21" fmla="*/ 2277 h 4729"/>
              <a:gd name="T22" fmla="*/ 13 w 2926"/>
              <a:gd name="T23" fmla="*/ 2326 h 4729"/>
              <a:gd name="T24" fmla="*/ 35 w 2926"/>
              <a:gd name="T25" fmla="*/ 2372 h 4729"/>
              <a:gd name="T26" fmla="*/ 64 w 2926"/>
              <a:gd name="T27" fmla="*/ 2411 h 4729"/>
              <a:gd name="T28" fmla="*/ 101 w 2926"/>
              <a:gd name="T29" fmla="*/ 2444 h 4729"/>
              <a:gd name="T30" fmla="*/ 141 w 2926"/>
              <a:gd name="T31" fmla="*/ 2471 h 4729"/>
              <a:gd name="T32" fmla="*/ 186 w 2926"/>
              <a:gd name="T33" fmla="*/ 2491 h 4729"/>
              <a:gd name="T34" fmla="*/ 233 w 2926"/>
              <a:gd name="T35" fmla="*/ 2500 h 4729"/>
              <a:gd name="T36" fmla="*/ 281 w 2926"/>
              <a:gd name="T37" fmla="*/ 2500 h 4729"/>
              <a:gd name="T38" fmla="*/ 330 w 2926"/>
              <a:gd name="T39" fmla="*/ 2489 h 4729"/>
              <a:gd name="T40" fmla="*/ 378 w 2926"/>
              <a:gd name="T41" fmla="*/ 2467 h 4729"/>
              <a:gd name="T42" fmla="*/ 423 w 2926"/>
              <a:gd name="T43" fmla="*/ 2430 h 4729"/>
              <a:gd name="T44" fmla="*/ 461 w 2926"/>
              <a:gd name="T45" fmla="*/ 2382 h 4729"/>
              <a:gd name="T46" fmla="*/ 496 w 2926"/>
              <a:gd name="T47" fmla="*/ 2320 h 4729"/>
              <a:gd name="T48" fmla="*/ 525 w 2926"/>
              <a:gd name="T49" fmla="*/ 2242 h 4729"/>
              <a:gd name="T50" fmla="*/ 795 w 2926"/>
              <a:gd name="T51" fmla="*/ 991 h 4729"/>
              <a:gd name="T52" fmla="*/ 233 w 2926"/>
              <a:gd name="T53" fmla="*/ 4729 h 4729"/>
              <a:gd name="T54" fmla="*/ 1462 w 2926"/>
              <a:gd name="T55" fmla="*/ 2747 h 4729"/>
              <a:gd name="T56" fmla="*/ 2723 w 2926"/>
              <a:gd name="T57" fmla="*/ 4729 h 4729"/>
              <a:gd name="T58" fmla="*/ 2116 w 2926"/>
              <a:gd name="T59" fmla="*/ 1022 h 4729"/>
              <a:gd name="T60" fmla="*/ 2401 w 2926"/>
              <a:gd name="T61" fmla="*/ 2238 h 4729"/>
              <a:gd name="T62" fmla="*/ 2428 w 2926"/>
              <a:gd name="T63" fmla="*/ 2310 h 4729"/>
              <a:gd name="T64" fmla="*/ 2463 w 2926"/>
              <a:gd name="T65" fmla="*/ 2368 h 4729"/>
              <a:gd name="T66" fmla="*/ 2504 w 2926"/>
              <a:gd name="T67" fmla="*/ 2415 h 4729"/>
              <a:gd name="T68" fmla="*/ 2548 w 2926"/>
              <a:gd name="T69" fmla="*/ 2448 h 4729"/>
              <a:gd name="T70" fmla="*/ 2595 w 2926"/>
              <a:gd name="T71" fmla="*/ 2469 h 4729"/>
              <a:gd name="T72" fmla="*/ 2643 w 2926"/>
              <a:gd name="T73" fmla="*/ 2481 h 4729"/>
              <a:gd name="T74" fmla="*/ 2692 w 2926"/>
              <a:gd name="T75" fmla="*/ 2481 h 4729"/>
              <a:gd name="T76" fmla="*/ 2740 w 2926"/>
              <a:gd name="T77" fmla="*/ 2473 h 4729"/>
              <a:gd name="T78" fmla="*/ 2785 w 2926"/>
              <a:gd name="T79" fmla="*/ 2458 h 4729"/>
              <a:gd name="T80" fmla="*/ 2826 w 2926"/>
              <a:gd name="T81" fmla="*/ 2434 h 4729"/>
              <a:gd name="T82" fmla="*/ 2862 w 2926"/>
              <a:gd name="T83" fmla="*/ 2403 h 4729"/>
              <a:gd name="T84" fmla="*/ 2891 w 2926"/>
              <a:gd name="T85" fmla="*/ 2366 h 4729"/>
              <a:gd name="T86" fmla="*/ 2913 w 2926"/>
              <a:gd name="T87" fmla="*/ 2322 h 4729"/>
              <a:gd name="T88" fmla="*/ 2924 w 2926"/>
              <a:gd name="T89" fmla="*/ 2275 h 4729"/>
              <a:gd name="T90" fmla="*/ 2924 w 2926"/>
              <a:gd name="T91" fmla="*/ 2223 h 4729"/>
              <a:gd name="T92" fmla="*/ 2525 w 2926"/>
              <a:gd name="T93" fmla="*/ 258 h 4729"/>
              <a:gd name="T94" fmla="*/ 2509 w 2926"/>
              <a:gd name="T95" fmla="*/ 208 h 4729"/>
              <a:gd name="T96" fmla="*/ 2482 w 2926"/>
              <a:gd name="T97" fmla="*/ 161 h 4729"/>
              <a:gd name="T98" fmla="*/ 2445 w 2926"/>
              <a:gd name="T99" fmla="*/ 117 h 4729"/>
              <a:gd name="T100" fmla="*/ 2401 w 2926"/>
              <a:gd name="T101" fmla="*/ 78 h 4729"/>
              <a:gd name="T102" fmla="*/ 2352 w 2926"/>
              <a:gd name="T103" fmla="*/ 45 h 4729"/>
              <a:gd name="T104" fmla="*/ 2300 w 2926"/>
              <a:gd name="T105" fmla="*/ 22 h 4729"/>
              <a:gd name="T106" fmla="*/ 2246 w 2926"/>
              <a:gd name="T107" fmla="*/ 4 h 4729"/>
              <a:gd name="T108" fmla="*/ 2191 w 2926"/>
              <a:gd name="T109" fmla="*/ 0 h 4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926" h="4729">
                <a:moveTo>
                  <a:pt x="2191" y="0"/>
                </a:moveTo>
                <a:lnTo>
                  <a:pt x="688" y="0"/>
                </a:lnTo>
                <a:lnTo>
                  <a:pt x="661" y="0"/>
                </a:lnTo>
                <a:lnTo>
                  <a:pt x="632" y="6"/>
                </a:lnTo>
                <a:lnTo>
                  <a:pt x="603" y="16"/>
                </a:lnTo>
                <a:lnTo>
                  <a:pt x="576" y="30"/>
                </a:lnTo>
                <a:lnTo>
                  <a:pt x="549" y="43"/>
                </a:lnTo>
                <a:lnTo>
                  <a:pt x="523" y="62"/>
                </a:lnTo>
                <a:lnTo>
                  <a:pt x="498" y="82"/>
                </a:lnTo>
                <a:lnTo>
                  <a:pt x="475" y="105"/>
                </a:lnTo>
                <a:lnTo>
                  <a:pt x="452" y="128"/>
                </a:lnTo>
                <a:lnTo>
                  <a:pt x="432" y="154"/>
                </a:lnTo>
                <a:lnTo>
                  <a:pt x="413" y="181"/>
                </a:lnTo>
                <a:lnTo>
                  <a:pt x="397" y="208"/>
                </a:lnTo>
                <a:lnTo>
                  <a:pt x="382" y="235"/>
                </a:lnTo>
                <a:lnTo>
                  <a:pt x="370" y="264"/>
                </a:lnTo>
                <a:lnTo>
                  <a:pt x="361" y="291"/>
                </a:lnTo>
                <a:lnTo>
                  <a:pt x="355" y="320"/>
                </a:lnTo>
                <a:lnTo>
                  <a:pt x="4" y="2196"/>
                </a:lnTo>
                <a:lnTo>
                  <a:pt x="2" y="2223"/>
                </a:lnTo>
                <a:lnTo>
                  <a:pt x="0" y="2250"/>
                </a:lnTo>
                <a:lnTo>
                  <a:pt x="2" y="2277"/>
                </a:lnTo>
                <a:lnTo>
                  <a:pt x="6" y="2302"/>
                </a:lnTo>
                <a:lnTo>
                  <a:pt x="13" y="2326"/>
                </a:lnTo>
                <a:lnTo>
                  <a:pt x="23" y="2349"/>
                </a:lnTo>
                <a:lnTo>
                  <a:pt x="35" y="2372"/>
                </a:lnTo>
                <a:lnTo>
                  <a:pt x="48" y="2392"/>
                </a:lnTo>
                <a:lnTo>
                  <a:pt x="64" y="2411"/>
                </a:lnTo>
                <a:lnTo>
                  <a:pt x="81" y="2428"/>
                </a:lnTo>
                <a:lnTo>
                  <a:pt x="101" y="2444"/>
                </a:lnTo>
                <a:lnTo>
                  <a:pt x="120" y="2459"/>
                </a:lnTo>
                <a:lnTo>
                  <a:pt x="141" y="2471"/>
                </a:lnTo>
                <a:lnTo>
                  <a:pt x="163" y="2481"/>
                </a:lnTo>
                <a:lnTo>
                  <a:pt x="186" y="2491"/>
                </a:lnTo>
                <a:lnTo>
                  <a:pt x="209" y="2496"/>
                </a:lnTo>
                <a:lnTo>
                  <a:pt x="233" y="2500"/>
                </a:lnTo>
                <a:lnTo>
                  <a:pt x="258" y="2500"/>
                </a:lnTo>
                <a:lnTo>
                  <a:pt x="281" y="2500"/>
                </a:lnTo>
                <a:lnTo>
                  <a:pt x="306" y="2494"/>
                </a:lnTo>
                <a:lnTo>
                  <a:pt x="330" y="2489"/>
                </a:lnTo>
                <a:lnTo>
                  <a:pt x="355" y="2479"/>
                </a:lnTo>
                <a:lnTo>
                  <a:pt x="378" y="2467"/>
                </a:lnTo>
                <a:lnTo>
                  <a:pt x="399" y="2450"/>
                </a:lnTo>
                <a:lnTo>
                  <a:pt x="423" y="2430"/>
                </a:lnTo>
                <a:lnTo>
                  <a:pt x="442" y="2409"/>
                </a:lnTo>
                <a:lnTo>
                  <a:pt x="461" y="2382"/>
                </a:lnTo>
                <a:lnTo>
                  <a:pt x="481" y="2353"/>
                </a:lnTo>
                <a:lnTo>
                  <a:pt x="496" y="2320"/>
                </a:lnTo>
                <a:lnTo>
                  <a:pt x="512" y="2283"/>
                </a:lnTo>
                <a:lnTo>
                  <a:pt x="525" y="2242"/>
                </a:lnTo>
                <a:lnTo>
                  <a:pt x="537" y="2196"/>
                </a:lnTo>
                <a:lnTo>
                  <a:pt x="795" y="991"/>
                </a:lnTo>
                <a:lnTo>
                  <a:pt x="931" y="1647"/>
                </a:lnTo>
                <a:lnTo>
                  <a:pt x="233" y="4729"/>
                </a:lnTo>
                <a:lnTo>
                  <a:pt x="871" y="4729"/>
                </a:lnTo>
                <a:lnTo>
                  <a:pt x="1462" y="2747"/>
                </a:lnTo>
                <a:lnTo>
                  <a:pt x="2069" y="4729"/>
                </a:lnTo>
                <a:lnTo>
                  <a:pt x="2723" y="4729"/>
                </a:lnTo>
                <a:lnTo>
                  <a:pt x="2025" y="1662"/>
                </a:lnTo>
                <a:lnTo>
                  <a:pt x="2116" y="1022"/>
                </a:lnTo>
                <a:lnTo>
                  <a:pt x="2389" y="2196"/>
                </a:lnTo>
                <a:lnTo>
                  <a:pt x="2401" y="2238"/>
                </a:lnTo>
                <a:lnTo>
                  <a:pt x="2412" y="2275"/>
                </a:lnTo>
                <a:lnTo>
                  <a:pt x="2428" y="2310"/>
                </a:lnTo>
                <a:lnTo>
                  <a:pt x="2445" y="2341"/>
                </a:lnTo>
                <a:lnTo>
                  <a:pt x="2463" y="2368"/>
                </a:lnTo>
                <a:lnTo>
                  <a:pt x="2482" y="2394"/>
                </a:lnTo>
                <a:lnTo>
                  <a:pt x="2504" y="2415"/>
                </a:lnTo>
                <a:lnTo>
                  <a:pt x="2525" y="2432"/>
                </a:lnTo>
                <a:lnTo>
                  <a:pt x="2548" y="2448"/>
                </a:lnTo>
                <a:lnTo>
                  <a:pt x="2571" y="2459"/>
                </a:lnTo>
                <a:lnTo>
                  <a:pt x="2595" y="2469"/>
                </a:lnTo>
                <a:lnTo>
                  <a:pt x="2620" y="2475"/>
                </a:lnTo>
                <a:lnTo>
                  <a:pt x="2643" y="2481"/>
                </a:lnTo>
                <a:lnTo>
                  <a:pt x="2668" y="2483"/>
                </a:lnTo>
                <a:lnTo>
                  <a:pt x="2692" y="2481"/>
                </a:lnTo>
                <a:lnTo>
                  <a:pt x="2717" y="2479"/>
                </a:lnTo>
                <a:lnTo>
                  <a:pt x="2740" y="2473"/>
                </a:lnTo>
                <a:lnTo>
                  <a:pt x="2763" y="2467"/>
                </a:lnTo>
                <a:lnTo>
                  <a:pt x="2785" y="2458"/>
                </a:lnTo>
                <a:lnTo>
                  <a:pt x="2806" y="2446"/>
                </a:lnTo>
                <a:lnTo>
                  <a:pt x="2826" y="2434"/>
                </a:lnTo>
                <a:lnTo>
                  <a:pt x="2845" y="2419"/>
                </a:lnTo>
                <a:lnTo>
                  <a:pt x="2862" y="2403"/>
                </a:lnTo>
                <a:lnTo>
                  <a:pt x="2878" y="2384"/>
                </a:lnTo>
                <a:lnTo>
                  <a:pt x="2891" y="2366"/>
                </a:lnTo>
                <a:lnTo>
                  <a:pt x="2903" y="2345"/>
                </a:lnTo>
                <a:lnTo>
                  <a:pt x="2913" y="2322"/>
                </a:lnTo>
                <a:lnTo>
                  <a:pt x="2919" y="2299"/>
                </a:lnTo>
                <a:lnTo>
                  <a:pt x="2924" y="2275"/>
                </a:lnTo>
                <a:lnTo>
                  <a:pt x="2926" y="2250"/>
                </a:lnTo>
                <a:lnTo>
                  <a:pt x="2924" y="2223"/>
                </a:lnTo>
                <a:lnTo>
                  <a:pt x="2921" y="2196"/>
                </a:lnTo>
                <a:lnTo>
                  <a:pt x="2525" y="258"/>
                </a:lnTo>
                <a:lnTo>
                  <a:pt x="2519" y="233"/>
                </a:lnTo>
                <a:lnTo>
                  <a:pt x="2509" y="208"/>
                </a:lnTo>
                <a:lnTo>
                  <a:pt x="2498" y="185"/>
                </a:lnTo>
                <a:lnTo>
                  <a:pt x="2482" y="161"/>
                </a:lnTo>
                <a:lnTo>
                  <a:pt x="2465" y="138"/>
                </a:lnTo>
                <a:lnTo>
                  <a:pt x="2445" y="117"/>
                </a:lnTo>
                <a:lnTo>
                  <a:pt x="2424" y="97"/>
                </a:lnTo>
                <a:lnTo>
                  <a:pt x="2401" y="78"/>
                </a:lnTo>
                <a:lnTo>
                  <a:pt x="2376" y="61"/>
                </a:lnTo>
                <a:lnTo>
                  <a:pt x="2352" y="45"/>
                </a:lnTo>
                <a:lnTo>
                  <a:pt x="2325" y="31"/>
                </a:lnTo>
                <a:lnTo>
                  <a:pt x="2300" y="22"/>
                </a:lnTo>
                <a:lnTo>
                  <a:pt x="2273" y="12"/>
                </a:lnTo>
                <a:lnTo>
                  <a:pt x="2246" y="4"/>
                </a:lnTo>
                <a:lnTo>
                  <a:pt x="2218" y="0"/>
                </a:lnTo>
                <a:lnTo>
                  <a:pt x="219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prstShdw prst="shdw17" dist="17961" dir="2700000">
              <a:schemeClr val="accent2">
                <a:gamma/>
                <a:shade val="60000"/>
                <a:invGamma/>
              </a:scheme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1000" b="1">
              <a:solidFill>
                <a:srgbClr val="FFFFFF"/>
              </a:solidFill>
            </a:endParaRPr>
          </a:p>
        </p:txBody>
      </p:sp>
      <p:sp>
        <p:nvSpPr>
          <p:cNvPr id="33" name="Text Box 5"/>
          <p:cNvSpPr txBox="1">
            <a:spLocks noChangeArrowheads="1"/>
          </p:cNvSpPr>
          <p:nvPr/>
        </p:nvSpPr>
        <p:spPr bwMode="auto">
          <a:xfrm>
            <a:off x="4700424" y="3720468"/>
            <a:ext cx="1545231" cy="46166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000" b="1"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 sz="1000" b="1"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200" dirty="0" smtClean="0">
                <a:solidFill>
                  <a:srgbClr val="000000"/>
                </a:solidFill>
              </a:rPr>
              <a:t>«Раздраженный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200" dirty="0" smtClean="0">
                <a:solidFill>
                  <a:srgbClr val="000000"/>
                </a:solidFill>
              </a:rPr>
              <a:t>мочевой пузырь»</a:t>
            </a:r>
            <a:endParaRPr lang="de-DE" altLang="ru-RU" sz="1200" dirty="0" smtClean="0">
              <a:solidFill>
                <a:srgbClr val="000000"/>
              </a:solidFill>
            </a:endParaRPr>
          </a:p>
        </p:txBody>
      </p:sp>
      <p:sp>
        <p:nvSpPr>
          <p:cNvPr id="34" name="Line 6"/>
          <p:cNvSpPr>
            <a:spLocks noChangeShapeType="1"/>
          </p:cNvSpPr>
          <p:nvPr/>
        </p:nvSpPr>
        <p:spPr bwMode="auto">
          <a:xfrm>
            <a:off x="5984446" y="2706687"/>
            <a:ext cx="644524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800" b="1" smtClean="0">
              <a:solidFill>
                <a:srgbClr val="FFFFFF"/>
              </a:solidFill>
            </a:endParaRPr>
          </a:p>
        </p:txBody>
      </p:sp>
      <p:sp>
        <p:nvSpPr>
          <p:cNvPr id="35" name="Text Box 7"/>
          <p:cNvSpPr txBox="1">
            <a:spLocks noChangeArrowheads="1"/>
          </p:cNvSpPr>
          <p:nvPr/>
        </p:nvSpPr>
        <p:spPr bwMode="auto">
          <a:xfrm>
            <a:off x="4204859" y="2568187"/>
            <a:ext cx="227012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000" b="1"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 sz="1000" b="1"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200" dirty="0" err="1" smtClean="0">
                <a:solidFill>
                  <a:srgbClr val="000000"/>
                </a:solidFill>
              </a:rPr>
              <a:t>Фибромиалгия</a:t>
            </a:r>
            <a:endParaRPr lang="de-DE" altLang="ru-RU" sz="1200" dirty="0" smtClean="0">
              <a:solidFill>
                <a:srgbClr val="000000"/>
              </a:solidFill>
            </a:endParaRPr>
          </a:p>
        </p:txBody>
      </p:sp>
      <p:sp>
        <p:nvSpPr>
          <p:cNvPr id="36" name="Line 8"/>
          <p:cNvSpPr>
            <a:spLocks noChangeShapeType="1"/>
          </p:cNvSpPr>
          <p:nvPr/>
        </p:nvSpPr>
        <p:spPr bwMode="auto">
          <a:xfrm flipH="1">
            <a:off x="7554187" y="1731805"/>
            <a:ext cx="712949" cy="312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800" b="1" smtClean="0">
              <a:solidFill>
                <a:srgbClr val="FFFFFF"/>
              </a:solidFill>
            </a:endParaRPr>
          </a:p>
        </p:txBody>
      </p:sp>
      <p:sp>
        <p:nvSpPr>
          <p:cNvPr id="37" name="Text Box 9"/>
          <p:cNvSpPr txBox="1">
            <a:spLocks noChangeArrowheads="1"/>
          </p:cNvSpPr>
          <p:nvPr/>
        </p:nvSpPr>
        <p:spPr bwMode="auto">
          <a:xfrm>
            <a:off x="8267136" y="1547857"/>
            <a:ext cx="9068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000" b="1"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 sz="1000" b="1"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200" dirty="0" smtClean="0">
                <a:solidFill>
                  <a:srgbClr val="000000"/>
                </a:solidFill>
              </a:rPr>
              <a:t>Головная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200" dirty="0" smtClean="0">
                <a:solidFill>
                  <a:srgbClr val="000000"/>
                </a:solidFill>
              </a:rPr>
              <a:t> боль</a:t>
            </a:r>
            <a:endParaRPr lang="de-DE" altLang="ru-RU" sz="1200" dirty="0" smtClean="0">
              <a:solidFill>
                <a:srgbClr val="000000"/>
              </a:solidFill>
            </a:endParaRPr>
          </a:p>
        </p:txBody>
      </p:sp>
      <p:sp>
        <p:nvSpPr>
          <p:cNvPr id="38" name="Line 10"/>
          <p:cNvSpPr>
            <a:spLocks noChangeShapeType="1"/>
          </p:cNvSpPr>
          <p:nvPr/>
        </p:nvSpPr>
        <p:spPr bwMode="auto">
          <a:xfrm flipV="1">
            <a:off x="6245655" y="3951300"/>
            <a:ext cx="104149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800" b="1" smtClean="0">
              <a:solidFill>
                <a:srgbClr val="FFFFFF"/>
              </a:solidFill>
            </a:endParaRPr>
          </a:p>
        </p:txBody>
      </p:sp>
      <p:sp>
        <p:nvSpPr>
          <p:cNvPr id="39" name="Text Box 11"/>
          <p:cNvSpPr txBox="1">
            <a:spLocks noChangeArrowheads="1"/>
          </p:cNvSpPr>
          <p:nvPr/>
        </p:nvSpPr>
        <p:spPr bwMode="auto">
          <a:xfrm>
            <a:off x="7736860" y="4079435"/>
            <a:ext cx="143712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000" b="1"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 sz="1000" b="1"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200" dirty="0" err="1" smtClean="0">
                <a:solidFill>
                  <a:srgbClr val="000000"/>
                </a:solidFill>
              </a:rPr>
              <a:t>Диспареуния</a:t>
            </a:r>
            <a:endParaRPr lang="de-DE" altLang="ru-RU" sz="1200" dirty="0" smtClean="0">
              <a:solidFill>
                <a:srgbClr val="000000"/>
              </a:solidFill>
            </a:endParaRPr>
          </a:p>
        </p:txBody>
      </p:sp>
      <p:sp>
        <p:nvSpPr>
          <p:cNvPr id="40" name="Line 12"/>
          <p:cNvSpPr>
            <a:spLocks noChangeShapeType="1"/>
          </p:cNvSpPr>
          <p:nvPr/>
        </p:nvSpPr>
        <p:spPr bwMode="auto">
          <a:xfrm flipH="1" flipV="1">
            <a:off x="7312799" y="4187282"/>
            <a:ext cx="5978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800" b="1" smtClean="0">
              <a:solidFill>
                <a:srgbClr val="FFFFFF"/>
              </a:solidFill>
            </a:endParaRPr>
          </a:p>
        </p:txBody>
      </p:sp>
      <p:sp>
        <p:nvSpPr>
          <p:cNvPr id="41" name="Line 13"/>
          <p:cNvSpPr>
            <a:spLocks noChangeShapeType="1"/>
          </p:cNvSpPr>
          <p:nvPr/>
        </p:nvSpPr>
        <p:spPr bwMode="auto">
          <a:xfrm flipH="1" flipV="1">
            <a:off x="7506857" y="2813048"/>
            <a:ext cx="59353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800" b="1" smtClean="0">
              <a:solidFill>
                <a:srgbClr val="FFFFFF"/>
              </a:solidFill>
            </a:endParaRPr>
          </a:p>
        </p:txBody>
      </p:sp>
      <p:sp>
        <p:nvSpPr>
          <p:cNvPr id="42" name="Text Box 14"/>
          <p:cNvSpPr txBox="1">
            <a:spLocks noChangeArrowheads="1"/>
          </p:cNvSpPr>
          <p:nvPr/>
        </p:nvSpPr>
        <p:spPr bwMode="auto">
          <a:xfrm>
            <a:off x="8008027" y="2682243"/>
            <a:ext cx="120898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000" b="1"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 sz="1000" b="1"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100" dirty="0" smtClean="0">
                <a:solidFill>
                  <a:srgbClr val="000000"/>
                </a:solidFill>
              </a:rPr>
              <a:t>Сердцебиение</a:t>
            </a:r>
            <a:endParaRPr lang="de-DE" altLang="ru-RU" sz="1100" dirty="0" smtClean="0">
              <a:solidFill>
                <a:srgbClr val="000000"/>
              </a:solidFill>
            </a:endParaRPr>
          </a:p>
        </p:txBody>
      </p:sp>
      <p:sp>
        <p:nvSpPr>
          <p:cNvPr id="43" name="Line 15"/>
          <p:cNvSpPr>
            <a:spLocks noChangeShapeType="1"/>
          </p:cNvSpPr>
          <p:nvPr/>
        </p:nvSpPr>
        <p:spPr bwMode="auto">
          <a:xfrm flipV="1">
            <a:off x="6319723" y="2128837"/>
            <a:ext cx="71564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800" b="1" smtClean="0">
              <a:solidFill>
                <a:srgbClr val="FFFFFF"/>
              </a:solidFill>
            </a:endParaRPr>
          </a:p>
        </p:txBody>
      </p:sp>
      <p:sp>
        <p:nvSpPr>
          <p:cNvPr id="44" name="Text Box 16"/>
          <p:cNvSpPr txBox="1">
            <a:spLocks noChangeArrowheads="1"/>
          </p:cNvSpPr>
          <p:nvPr/>
        </p:nvSpPr>
        <p:spPr bwMode="auto">
          <a:xfrm>
            <a:off x="4427984" y="2008804"/>
            <a:ext cx="2438400" cy="24006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000" b="1"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 sz="1000" b="1"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1200" dirty="0" smtClean="0">
                <a:solidFill>
                  <a:srgbClr val="000000"/>
                </a:solidFill>
              </a:rPr>
              <a:t>Изменения вкуса</a:t>
            </a:r>
            <a:endParaRPr lang="de-DE" altLang="ru-RU" sz="1200" dirty="0" smtClean="0">
              <a:solidFill>
                <a:srgbClr val="000000"/>
              </a:solidFill>
            </a:endParaRPr>
          </a:p>
        </p:txBody>
      </p:sp>
      <p:sp>
        <p:nvSpPr>
          <p:cNvPr id="45" name="Line 17"/>
          <p:cNvSpPr>
            <a:spLocks noChangeShapeType="1"/>
          </p:cNvSpPr>
          <p:nvPr/>
        </p:nvSpPr>
        <p:spPr bwMode="auto">
          <a:xfrm flipV="1">
            <a:off x="5984445" y="3271837"/>
            <a:ext cx="10509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800" b="1" smtClean="0">
              <a:solidFill>
                <a:srgbClr val="FFFFFF"/>
              </a:solidFill>
            </a:endParaRPr>
          </a:p>
        </p:txBody>
      </p:sp>
      <p:sp>
        <p:nvSpPr>
          <p:cNvPr id="46" name="Text Box 18"/>
          <p:cNvSpPr txBox="1">
            <a:spLocks noChangeArrowheads="1"/>
          </p:cNvSpPr>
          <p:nvPr/>
        </p:nvSpPr>
        <p:spPr bwMode="auto">
          <a:xfrm>
            <a:off x="4736543" y="3065835"/>
            <a:ext cx="1365250" cy="38779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000" b="1"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 sz="1000" b="1"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1200" dirty="0" smtClean="0">
                <a:solidFill>
                  <a:srgbClr val="000000"/>
                </a:solidFill>
              </a:rPr>
              <a:t>Раннее насыщение</a:t>
            </a:r>
            <a:endParaRPr lang="de-DE" altLang="ru-RU" sz="1200" dirty="0" smtClean="0">
              <a:solidFill>
                <a:srgbClr val="000000"/>
              </a:solidFill>
            </a:endParaRPr>
          </a:p>
        </p:txBody>
      </p:sp>
      <p:sp>
        <p:nvSpPr>
          <p:cNvPr id="47" name="Line 19"/>
          <p:cNvSpPr>
            <a:spLocks noChangeShapeType="1"/>
          </p:cNvSpPr>
          <p:nvPr/>
        </p:nvSpPr>
        <p:spPr bwMode="auto">
          <a:xfrm flipH="1" flipV="1">
            <a:off x="7035371" y="3576637"/>
            <a:ext cx="123176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800" b="1" smtClean="0">
              <a:solidFill>
                <a:srgbClr val="FFFFFF"/>
              </a:solidFill>
            </a:endParaRPr>
          </a:p>
        </p:txBody>
      </p:sp>
      <p:sp>
        <p:nvSpPr>
          <p:cNvPr id="48" name="Text Box 20"/>
          <p:cNvSpPr txBox="1">
            <a:spLocks noChangeArrowheads="1"/>
          </p:cNvSpPr>
          <p:nvPr/>
        </p:nvSpPr>
        <p:spPr bwMode="auto">
          <a:xfrm>
            <a:off x="8224005" y="3438137"/>
            <a:ext cx="91999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000" b="1"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 sz="1000" b="1"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200" dirty="0" smtClean="0">
                <a:solidFill>
                  <a:srgbClr val="000000"/>
                </a:solidFill>
              </a:rPr>
              <a:t>Слабость</a:t>
            </a:r>
            <a:endParaRPr lang="de-DE" altLang="ru-RU" sz="1200" dirty="0" smtClean="0">
              <a:solidFill>
                <a:srgbClr val="0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 rot="16200000">
            <a:off x="7907634" y="5296842"/>
            <a:ext cx="223792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RUDUS170976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.03.2017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342990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buhoax\Desktop\7_8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749" y="3125568"/>
            <a:ext cx="2548594" cy="1911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Овальная выноска 14"/>
          <p:cNvSpPr/>
          <p:nvPr/>
        </p:nvSpPr>
        <p:spPr>
          <a:xfrm>
            <a:off x="2339752" y="2710554"/>
            <a:ext cx="2376264" cy="847451"/>
          </a:xfrm>
          <a:prstGeom prst="wedgeEllipseCallout">
            <a:avLst>
              <a:gd name="adj1" fmla="val 46205"/>
              <a:gd name="adj2" fmla="val 39869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</a:rPr>
              <a:t>Познакомлюсь с девушкой с СРК-Д</a:t>
            </a:r>
            <a:r>
              <a:rPr lang="ru-RU" sz="1400" b="1" baseline="30000" dirty="0" smtClean="0">
                <a:solidFill>
                  <a:prstClr val="black"/>
                </a:solidFill>
              </a:rPr>
              <a:t>2</a:t>
            </a:r>
            <a:endParaRPr lang="ru-RU" sz="1400" b="1" baseline="30000" dirty="0">
              <a:solidFill>
                <a:prstClr val="black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0537" y="6513854"/>
            <a:ext cx="90734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</a:rPr>
              <a:t>Lacy BE, Mearin F, Chang L, </a:t>
            </a:r>
            <a:r>
              <a:rPr lang="en-US" sz="1000" dirty="0" err="1">
                <a:solidFill>
                  <a:prstClr val="black"/>
                </a:solidFill>
              </a:rPr>
              <a:t>Chey</a:t>
            </a:r>
            <a:r>
              <a:rPr lang="en-US" sz="1000" dirty="0">
                <a:solidFill>
                  <a:prstClr val="black"/>
                </a:solidFill>
              </a:rPr>
              <a:t> WD, </a:t>
            </a:r>
            <a:r>
              <a:rPr lang="en-US" sz="1000" dirty="0" err="1">
                <a:solidFill>
                  <a:prstClr val="black"/>
                </a:solidFill>
              </a:rPr>
              <a:t>Lembo</a:t>
            </a:r>
            <a:r>
              <a:rPr lang="en-US" sz="1000" dirty="0">
                <a:solidFill>
                  <a:prstClr val="black"/>
                </a:solidFill>
              </a:rPr>
              <a:t> AJ, </a:t>
            </a:r>
            <a:r>
              <a:rPr lang="en-US" sz="1000" dirty="0" err="1">
                <a:solidFill>
                  <a:prstClr val="black"/>
                </a:solidFill>
              </a:rPr>
              <a:t>Simren</a:t>
            </a:r>
            <a:r>
              <a:rPr lang="en-US" sz="1000" dirty="0">
                <a:solidFill>
                  <a:prstClr val="black"/>
                </a:solidFill>
              </a:rPr>
              <a:t> M, Spiller R. Bowel Disorders. </a:t>
            </a:r>
            <a:r>
              <a:rPr lang="en-US" sz="1000" dirty="0" smtClean="0">
                <a:solidFill>
                  <a:prstClr val="black"/>
                </a:solidFill>
              </a:rPr>
              <a:t>Gastroenterology</a:t>
            </a:r>
            <a:r>
              <a:rPr lang="ru-RU" sz="1000" dirty="0" smtClean="0">
                <a:solidFill>
                  <a:prstClr val="black"/>
                </a:solidFill>
              </a:rPr>
              <a:t> </a:t>
            </a:r>
            <a:r>
              <a:rPr lang="en-US" sz="1000" dirty="0" smtClean="0">
                <a:solidFill>
                  <a:prstClr val="black"/>
                </a:solidFill>
              </a:rPr>
              <a:t>2016;150:1393–1407</a:t>
            </a:r>
            <a:endParaRPr lang="ru-RU" sz="1000" dirty="0" smtClean="0">
              <a:solidFill>
                <a:prstClr val="black"/>
              </a:solidFill>
            </a:endParaRPr>
          </a:p>
          <a:p>
            <a:r>
              <a:rPr lang="ru-RU" sz="1000" dirty="0" smtClean="0">
                <a:solidFill>
                  <a:prstClr val="black"/>
                </a:solidFill>
              </a:rPr>
              <a:t>Сайт СРК Форум. </a:t>
            </a:r>
            <a:r>
              <a:rPr lang="en-US" sz="1000" dirty="0" smtClean="0">
                <a:solidFill>
                  <a:prstClr val="black"/>
                </a:solidFill>
                <a:hlinkClick r:id="rId3"/>
              </a:rPr>
              <a:t>http</a:t>
            </a:r>
            <a:r>
              <a:rPr lang="en-US" sz="1000" dirty="0">
                <a:solidFill>
                  <a:prstClr val="black"/>
                </a:solidFill>
                <a:hlinkClick r:id="rId3"/>
              </a:rPr>
              <a:t>://</a:t>
            </a:r>
            <a:r>
              <a:rPr lang="en-US" sz="1000" dirty="0" smtClean="0">
                <a:solidFill>
                  <a:prstClr val="black"/>
                </a:solidFill>
                <a:hlinkClick r:id="rId3"/>
              </a:rPr>
              <a:t>forum.srk.su/index.php?PHPSESSID=pl63s0uhscuject0lba1ljdtl2&amp;board=19.0</a:t>
            </a:r>
            <a:r>
              <a:rPr lang="ru-RU" sz="1000" dirty="0" smtClean="0">
                <a:solidFill>
                  <a:prstClr val="black"/>
                </a:solidFill>
              </a:rPr>
              <a:t> Дата входа 10.03.2017</a:t>
            </a:r>
            <a:endParaRPr lang="ru-RU" sz="1000" dirty="0">
              <a:solidFill>
                <a:prstClr val="black"/>
              </a:solidFill>
            </a:endParaRPr>
          </a:p>
        </p:txBody>
      </p:sp>
      <p:pic>
        <p:nvPicPr>
          <p:cNvPr id="15" name="Picture 8" descr="C:\Users\abuhoax\Desktop\depres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201841"/>
            <a:ext cx="2607543" cy="169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Овальная выноска 9"/>
          <p:cNvSpPr/>
          <p:nvPr/>
        </p:nvSpPr>
        <p:spPr>
          <a:xfrm>
            <a:off x="4245721" y="1390405"/>
            <a:ext cx="3369928" cy="1436976"/>
          </a:xfrm>
          <a:prstGeom prst="wedgeEllipseCallout">
            <a:avLst>
              <a:gd name="adj1" fmla="val 40714"/>
              <a:gd name="adj2" fmla="val 45370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prstClr val="black"/>
                </a:solidFill>
              </a:rPr>
              <a:t>Из-за СРК </a:t>
            </a:r>
            <a:r>
              <a:rPr lang="ru-RU" sz="1400" b="1" dirty="0" smtClean="0">
                <a:solidFill>
                  <a:prstClr val="black"/>
                </a:solidFill>
              </a:rPr>
              <a:t>мне  </a:t>
            </a:r>
            <a:r>
              <a:rPr lang="ru-RU" sz="1400" b="1" dirty="0">
                <a:solidFill>
                  <a:prstClr val="black"/>
                </a:solidFill>
              </a:rPr>
              <a:t>пришлось перейти на работу на дому, потому что я боюсь пробок и общественного </a:t>
            </a:r>
            <a:r>
              <a:rPr lang="ru-RU" sz="1400" b="1" dirty="0" smtClean="0">
                <a:solidFill>
                  <a:prstClr val="black"/>
                </a:solidFill>
              </a:rPr>
              <a:t>транспорта</a:t>
            </a:r>
            <a:r>
              <a:rPr lang="ru-RU" sz="1400" b="1" baseline="30000" dirty="0" smtClean="0">
                <a:solidFill>
                  <a:prstClr val="black"/>
                </a:solidFill>
              </a:rPr>
              <a:t>2</a:t>
            </a:r>
            <a:r>
              <a:rPr lang="ru-RU" sz="1400" b="1" dirty="0" smtClean="0">
                <a:solidFill>
                  <a:prstClr val="black"/>
                </a:solidFill>
              </a:rPr>
              <a:t> </a:t>
            </a:r>
            <a:endParaRPr lang="ru-RU" sz="1400" b="1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107" y="4132604"/>
            <a:ext cx="2143125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abuhoax\Desktop\summerDepression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150" y="4581128"/>
            <a:ext cx="2956218" cy="1970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Овальная выноска 12"/>
          <p:cNvSpPr/>
          <p:nvPr/>
        </p:nvSpPr>
        <p:spPr>
          <a:xfrm>
            <a:off x="4830225" y="5072475"/>
            <a:ext cx="2540320" cy="1116704"/>
          </a:xfrm>
          <a:prstGeom prst="wedgeEllipseCallout">
            <a:avLst>
              <a:gd name="adj1" fmla="val 53330"/>
              <a:gd name="adj2" fmla="val -50119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</a:rPr>
              <a:t>Я не могу так больше жить! Помогите</a:t>
            </a:r>
            <a:r>
              <a:rPr lang="ru-RU" sz="1400" b="1" baseline="30000" dirty="0" smtClean="0">
                <a:solidFill>
                  <a:prstClr val="black"/>
                </a:solidFill>
              </a:rPr>
              <a:t>2</a:t>
            </a:r>
            <a:r>
              <a:rPr lang="ru-RU" sz="1400" b="1" dirty="0" smtClean="0">
                <a:solidFill>
                  <a:prstClr val="black"/>
                </a:solidFill>
              </a:rPr>
              <a:t>!</a:t>
            </a:r>
            <a:endParaRPr lang="ru-RU" sz="1400" b="1" dirty="0">
              <a:solidFill>
                <a:prstClr val="black"/>
              </a:solidFill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60" y="1123947"/>
            <a:ext cx="1933575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Овальная выноска 10"/>
          <p:cNvSpPr/>
          <p:nvPr/>
        </p:nvSpPr>
        <p:spPr>
          <a:xfrm>
            <a:off x="1956478" y="1390405"/>
            <a:ext cx="1908212" cy="1008112"/>
          </a:xfrm>
          <a:prstGeom prst="wedgeEllipseCallout">
            <a:avLst>
              <a:gd name="adj1" fmla="val -37837"/>
              <a:gd name="adj2" fmla="val 66889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</a:rPr>
              <a:t>Из-за СРК я никому не нужна</a:t>
            </a:r>
            <a:r>
              <a:rPr lang="ru-RU" sz="1400" b="1" baseline="30000" dirty="0" smtClean="0">
                <a:solidFill>
                  <a:prstClr val="black"/>
                </a:solidFill>
              </a:rPr>
              <a:t>2</a:t>
            </a:r>
            <a:endParaRPr lang="ru-RU" sz="1400" b="1" baseline="30000" dirty="0">
              <a:solidFill>
                <a:prstClr val="black"/>
              </a:solidFill>
            </a:endParaRPr>
          </a:p>
        </p:txBody>
      </p:sp>
      <p:sp>
        <p:nvSpPr>
          <p:cNvPr id="23" name="Овальная выноска 11"/>
          <p:cNvSpPr/>
          <p:nvPr/>
        </p:nvSpPr>
        <p:spPr>
          <a:xfrm>
            <a:off x="33153" y="3416650"/>
            <a:ext cx="2231848" cy="1037063"/>
          </a:xfrm>
          <a:prstGeom prst="wedgeEllipseCallout">
            <a:avLst>
              <a:gd name="adj1" fmla="val 32076"/>
              <a:gd name="adj2" fmla="val 59225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</a:rPr>
              <a:t>Все мои мысли сосредоточены на боли и стуле</a:t>
            </a:r>
            <a:r>
              <a:rPr lang="ru-RU" sz="1400" b="1" baseline="30000" dirty="0">
                <a:solidFill>
                  <a:prstClr val="black"/>
                </a:solidFill>
              </a:rPr>
              <a:t>2</a:t>
            </a:r>
          </a:p>
          <a:p>
            <a:pPr algn="ctr"/>
            <a:r>
              <a:rPr lang="ru-RU" sz="1400" b="1" dirty="0" smtClean="0">
                <a:solidFill>
                  <a:prstClr val="black"/>
                </a:solidFill>
              </a:rPr>
              <a:t> 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0537" y="404663"/>
            <a:ext cx="902154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Симптомы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часто приводят к социальной дезадаптации, снижается работоспособность, развивается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депрессия</a:t>
            </a:r>
            <a:r>
              <a:rPr lang="ru-RU" sz="2400" b="1" baseline="30000" dirty="0" smtClean="0">
                <a:solidFill>
                  <a:schemeClr val="accent1">
                    <a:lumMod val="75000"/>
                  </a:schemeClr>
                </a:solidFill>
              </a:rPr>
              <a:t>1</a:t>
            </a:r>
            <a:endParaRPr lang="ru-RU" sz="1600" b="1" baseline="30000" dirty="0">
              <a:solidFill>
                <a:srgbClr val="00B05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174" y="-15957"/>
            <a:ext cx="3004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Кроме того …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 rot="16200000">
            <a:off x="8008330" y="996988"/>
            <a:ext cx="2002471" cy="25391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RUDUS170976 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.03.2017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172666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38" y="-1"/>
            <a:ext cx="34139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Миф №</a:t>
            </a:r>
            <a:r>
              <a:rPr lang="ru-RU" sz="3200" b="1" dirty="0">
                <a:solidFill>
                  <a:srgbClr val="C00000"/>
                </a:solidFill>
              </a:rPr>
              <a:t>3</a:t>
            </a:r>
            <a:endParaRPr lang="ru-RU" sz="3200" b="1" dirty="0" smtClean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69748" y="1270893"/>
            <a:ext cx="477425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 smtClean="0"/>
              <a:t>Причины СРК:</a:t>
            </a:r>
          </a:p>
          <a:p>
            <a:endParaRPr lang="ru-RU" altLang="ru-RU" sz="24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altLang="ru-RU" sz="2400" dirty="0" smtClean="0"/>
              <a:t>Генетическая  предрасположенность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altLang="ru-RU" sz="2400" dirty="0" smtClean="0"/>
              <a:t>Психосоциальные факторы, стресс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altLang="ru-RU" sz="2400" dirty="0"/>
              <a:t>Пищевая непереносимость</a:t>
            </a:r>
            <a:endParaRPr lang="ru-RU" altLang="ru-RU" sz="24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altLang="ru-RU" sz="2400" dirty="0" smtClean="0"/>
              <a:t>Воспаление и инфекции</a:t>
            </a:r>
            <a:r>
              <a:rPr lang="en-US" altLang="ru-RU" sz="2400" dirty="0" smtClean="0"/>
              <a:t> </a:t>
            </a:r>
            <a:r>
              <a:rPr lang="ru-RU" altLang="ru-RU" sz="2400" dirty="0" smtClean="0"/>
              <a:t>ЖКТ</a:t>
            </a:r>
          </a:p>
          <a:p>
            <a:endParaRPr lang="ru-RU" altLang="ru-RU" sz="2400" dirty="0" smtClean="0"/>
          </a:p>
          <a:p>
            <a:pPr>
              <a:buFontTx/>
              <a:buChar char="•"/>
            </a:pPr>
            <a:endParaRPr lang="ru-RU" altLang="ru-RU" sz="2400" dirty="0" smtClean="0"/>
          </a:p>
          <a:p>
            <a:pPr>
              <a:buFontTx/>
              <a:buChar char="•"/>
            </a:pPr>
            <a:endParaRPr lang="ru-RU" alt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-509" y="6457890"/>
            <a:ext cx="85689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1000" dirty="0" smtClean="0"/>
              <a:t>Singh </a:t>
            </a:r>
            <a:r>
              <a:rPr lang="en-US" sz="1000" dirty="0"/>
              <a:t>R.K. Irritable bowel syndrome: Challenges ahead. CURRENT SCIENCE, </a:t>
            </a:r>
            <a:r>
              <a:rPr lang="en-US" sz="1000" dirty="0" smtClean="0"/>
              <a:t>2003;84(12</a:t>
            </a:r>
            <a:r>
              <a:rPr lang="en-US" sz="1000" dirty="0"/>
              <a:t>):</a:t>
            </a:r>
            <a:r>
              <a:rPr lang="en-US" sz="1000" dirty="0" smtClean="0"/>
              <a:t>1525-1533</a:t>
            </a:r>
            <a:endParaRPr lang="ru-RU" sz="1000" dirty="0" smtClean="0"/>
          </a:p>
          <a:p>
            <a:endParaRPr lang="en-US" sz="1000" dirty="0"/>
          </a:p>
        </p:txBody>
      </p:sp>
      <p:sp>
        <p:nvSpPr>
          <p:cNvPr id="2" name="TextBox 1"/>
          <p:cNvSpPr txBox="1"/>
          <p:nvPr/>
        </p:nvSpPr>
        <p:spPr>
          <a:xfrm>
            <a:off x="5938" y="1270893"/>
            <a:ext cx="4278029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ru-RU" dirty="0"/>
              <a:t>«Причиной СРК </a:t>
            </a:r>
            <a:r>
              <a:rPr lang="ru-RU" dirty="0" smtClean="0"/>
              <a:t>является только неправильное </a:t>
            </a:r>
            <a:r>
              <a:rPr lang="ru-RU" dirty="0"/>
              <a:t>питание»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67686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Реальность </a:t>
            </a:r>
          </a:p>
        </p:txBody>
      </p:sp>
      <p:pic>
        <p:nvPicPr>
          <p:cNvPr id="10242" name="Picture 2" descr="C:\Users\abuhoax\Desktop\makanan-tinggi-lemak-gula-dan-kalori-ilustrasi-_130710161055-4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92604"/>
            <a:ext cx="2613128" cy="1750481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abuhoax\Desktop\rastvorimuu_coffe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049" y="3933056"/>
            <a:ext cx="2613128" cy="1730985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rot="16200000">
            <a:off x="7956034" y="3680911"/>
            <a:ext cx="223792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RUDUS170976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.03.2017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270108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0823" y="731412"/>
            <a:ext cx="446692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ru-RU" dirty="0" smtClean="0"/>
              <a:t>«Пациенты </a:t>
            </a:r>
            <a:r>
              <a:rPr lang="ru-RU" dirty="0"/>
              <a:t>с СРК </a:t>
            </a:r>
            <a:r>
              <a:rPr lang="ru-RU" dirty="0" smtClean="0"/>
              <a:t>– постоянные </a:t>
            </a:r>
            <a:r>
              <a:rPr lang="ru-RU" dirty="0"/>
              <a:t>клиенты </a:t>
            </a:r>
            <a:r>
              <a:rPr lang="ru-RU" dirty="0" smtClean="0"/>
              <a:t>гастроэнтеролога»</a:t>
            </a:r>
            <a:endParaRPr lang="ru-RU" dirty="0"/>
          </a:p>
        </p:txBody>
      </p:sp>
      <p:sp>
        <p:nvSpPr>
          <p:cNvPr id="7" name="Left Brace 9"/>
          <p:cNvSpPr/>
          <p:nvPr/>
        </p:nvSpPr>
        <p:spPr>
          <a:xfrm>
            <a:off x="5470008" y="2665100"/>
            <a:ext cx="496887" cy="2760161"/>
          </a:xfrm>
          <a:prstGeom prst="leftBrace">
            <a:avLst>
              <a:gd name="adj1" fmla="val 71552"/>
              <a:gd name="adj2" fmla="val 48824"/>
            </a:avLst>
          </a:prstGeom>
          <a:noFill/>
          <a:ln>
            <a:solidFill>
              <a:srgbClr val="C0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/>
          </a:p>
        </p:txBody>
      </p:sp>
      <p:sp>
        <p:nvSpPr>
          <p:cNvPr id="8" name="Left Brace 10"/>
          <p:cNvSpPr/>
          <p:nvPr/>
        </p:nvSpPr>
        <p:spPr>
          <a:xfrm>
            <a:off x="5516045" y="1242700"/>
            <a:ext cx="496888" cy="1409700"/>
          </a:xfrm>
          <a:prstGeom prst="leftBrace">
            <a:avLst>
              <a:gd name="adj1" fmla="val 69237"/>
              <a:gd name="adj2" fmla="val 48824"/>
            </a:avLst>
          </a:prstGeom>
          <a:noFill/>
          <a:ln>
            <a:solidFill>
              <a:srgbClr val="C0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/>
          </a:p>
        </p:txBody>
      </p:sp>
      <p:sp>
        <p:nvSpPr>
          <p:cNvPr id="9" name="TextBox 26"/>
          <p:cNvSpPr txBox="1">
            <a:spLocks noChangeArrowheads="1"/>
          </p:cNvSpPr>
          <p:nvPr/>
        </p:nvSpPr>
        <p:spPr bwMode="auto">
          <a:xfrm>
            <a:off x="3729692" y="3533831"/>
            <a:ext cx="1740316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1800"/>
              </a:spcBef>
              <a:buFont typeface="Arial" pitchFamily="34" charset="0"/>
              <a:defRPr sz="20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ts val="12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ts val="800"/>
              </a:spcBef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ts val="600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ts val="600"/>
              </a:spcBef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 eaLnBrk="1" hangingPunct="1">
              <a:spcBef>
                <a:spcPts val="600"/>
              </a:spcBef>
              <a:buFontTx/>
              <a:buNone/>
            </a:pPr>
            <a:r>
              <a:rPr lang="ru-RU" altLang="ru-RU" sz="1400" b="1" dirty="0">
                <a:solidFill>
                  <a:srgbClr val="FF0000"/>
                </a:solidFill>
                <a:latin typeface="+mn-lt"/>
              </a:rPr>
              <a:t>Не обращаются </a:t>
            </a:r>
            <a:endParaRPr lang="ru-RU" altLang="ru-RU" sz="1400" b="1" dirty="0" smtClean="0">
              <a:solidFill>
                <a:srgbClr val="FF0000"/>
              </a:solidFill>
              <a:latin typeface="+mn-lt"/>
            </a:endParaRPr>
          </a:p>
          <a:p>
            <a:pPr algn="ctr" eaLnBrk="1" hangingPunct="1">
              <a:spcBef>
                <a:spcPts val="600"/>
              </a:spcBef>
              <a:buFontTx/>
              <a:buNone/>
            </a:pPr>
            <a:r>
              <a:rPr lang="ru-RU" altLang="ru-RU" sz="1400" b="1" dirty="0" smtClean="0">
                <a:solidFill>
                  <a:srgbClr val="FF0000"/>
                </a:solidFill>
                <a:latin typeface="+mn-lt"/>
              </a:rPr>
              <a:t>за </a:t>
            </a:r>
            <a:r>
              <a:rPr lang="ru-RU" altLang="ru-RU" sz="1400" b="1" dirty="0">
                <a:solidFill>
                  <a:srgbClr val="FF0000"/>
                </a:solidFill>
                <a:latin typeface="+mn-lt"/>
              </a:rPr>
              <a:t>медицинской </a:t>
            </a:r>
            <a:endParaRPr lang="ru-RU" altLang="ru-RU" sz="1400" b="1" dirty="0" smtClean="0">
              <a:solidFill>
                <a:srgbClr val="FF0000"/>
              </a:solidFill>
              <a:latin typeface="+mn-lt"/>
            </a:endParaRPr>
          </a:p>
          <a:p>
            <a:pPr algn="ctr" eaLnBrk="1" hangingPunct="1">
              <a:spcBef>
                <a:spcPts val="600"/>
              </a:spcBef>
              <a:buFontTx/>
              <a:buNone/>
            </a:pPr>
            <a:r>
              <a:rPr lang="ru-RU" altLang="ru-RU" sz="1400" b="1" dirty="0" smtClean="0">
                <a:solidFill>
                  <a:srgbClr val="FF0000"/>
                </a:solidFill>
                <a:latin typeface="+mn-lt"/>
              </a:rPr>
              <a:t>помощью</a:t>
            </a:r>
            <a:endParaRPr lang="ru-RU" altLang="ru-RU" sz="1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0" name="TextBox 27"/>
          <p:cNvSpPr txBox="1">
            <a:spLocks noChangeArrowheads="1"/>
          </p:cNvSpPr>
          <p:nvPr/>
        </p:nvSpPr>
        <p:spPr bwMode="auto">
          <a:xfrm>
            <a:off x="3848171" y="1474616"/>
            <a:ext cx="1751375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1800"/>
              </a:spcBef>
              <a:buFont typeface="Arial" pitchFamily="34" charset="0"/>
              <a:defRPr sz="20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ts val="12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ts val="800"/>
              </a:spcBef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ts val="600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ts val="600"/>
              </a:spcBef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 eaLnBrk="1" hangingPunct="1">
              <a:spcBef>
                <a:spcPts val="600"/>
              </a:spcBef>
              <a:buFontTx/>
              <a:buNone/>
            </a:pPr>
            <a:r>
              <a:rPr lang="ru-RU" altLang="ru-RU" sz="1400" b="1" dirty="0">
                <a:latin typeface="+mn-lt"/>
              </a:rPr>
              <a:t>Обращаются за </a:t>
            </a:r>
            <a:endParaRPr lang="ru-RU" altLang="ru-RU" sz="1400" b="1" dirty="0" smtClean="0">
              <a:latin typeface="+mn-lt"/>
            </a:endParaRPr>
          </a:p>
          <a:p>
            <a:pPr algn="ctr" eaLnBrk="1" hangingPunct="1">
              <a:spcBef>
                <a:spcPts val="600"/>
              </a:spcBef>
              <a:buFontTx/>
              <a:buNone/>
            </a:pPr>
            <a:r>
              <a:rPr lang="ru-RU" altLang="ru-RU" sz="1400" b="1" dirty="0" smtClean="0">
                <a:latin typeface="+mn-lt"/>
              </a:rPr>
              <a:t>медицинской </a:t>
            </a:r>
          </a:p>
          <a:p>
            <a:pPr algn="ctr" eaLnBrk="1" hangingPunct="1">
              <a:spcBef>
                <a:spcPts val="600"/>
              </a:spcBef>
              <a:buFontTx/>
              <a:buNone/>
            </a:pPr>
            <a:r>
              <a:rPr lang="ru-RU" altLang="ru-RU" sz="1400" b="1" dirty="0" smtClean="0">
                <a:latin typeface="+mn-lt"/>
              </a:rPr>
              <a:t>помощью</a:t>
            </a:r>
            <a:endParaRPr lang="ru-RU" altLang="ru-RU" sz="1400" b="1" dirty="0">
              <a:latin typeface="+mn-lt"/>
            </a:endParaRPr>
          </a:p>
        </p:txBody>
      </p:sp>
      <p:sp>
        <p:nvSpPr>
          <p:cNvPr id="15" name="Rectangle 32"/>
          <p:cNvSpPr>
            <a:spLocks noChangeArrowheads="1"/>
          </p:cNvSpPr>
          <p:nvPr/>
        </p:nvSpPr>
        <p:spPr bwMode="auto">
          <a:xfrm>
            <a:off x="4102347" y="5549950"/>
            <a:ext cx="497943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Bef>
                <a:spcPts val="1800"/>
              </a:spcBef>
              <a:buFont typeface="Arial" pitchFamily="34" charset="0"/>
              <a:defRPr sz="20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ts val="12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ts val="800"/>
              </a:spcBef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ts val="600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ts val="600"/>
              </a:spcBef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itchFamily="2" charset="2"/>
              <a:buChar char="Ø"/>
            </a:pPr>
            <a:r>
              <a:rPr lang="ru-RU" altLang="ru-RU" sz="1200" dirty="0">
                <a:latin typeface="+mn-lt"/>
                <a:ea typeface="Arial Unicode MS" pitchFamily="34" charset="-128"/>
                <a:cs typeface="Arial Unicode MS" pitchFamily="34" charset="-128"/>
              </a:rPr>
              <a:t>33-90% пациентов с СРК не обращаются за медицинской помощью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Char char="Ø"/>
            </a:pPr>
            <a:r>
              <a:rPr lang="ru-RU" altLang="ru-RU" sz="1200" dirty="0">
                <a:latin typeface="+mn-lt"/>
                <a:ea typeface="Arial Unicode MS" pitchFamily="34" charset="-128"/>
                <a:cs typeface="Arial Unicode MS" pitchFamily="34" charset="-128"/>
              </a:rPr>
              <a:t>Пациенты с СРК - 1/3 всех пациентов у врачей общей практики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Char char="Ø"/>
            </a:pPr>
            <a:r>
              <a:rPr lang="ru-RU" altLang="ru-RU" sz="1200" dirty="0" smtClean="0">
                <a:latin typeface="+mn-lt"/>
                <a:ea typeface="Arial Unicode MS" pitchFamily="34" charset="-128"/>
                <a:cs typeface="Arial Unicode MS" pitchFamily="34" charset="-128"/>
              </a:rPr>
              <a:t>30% пациентов </a:t>
            </a:r>
            <a:r>
              <a:rPr lang="ru-RU" altLang="ru-RU" sz="1200" dirty="0">
                <a:latin typeface="+mn-lt"/>
                <a:ea typeface="Arial Unicode MS" pitchFamily="34" charset="-128"/>
                <a:cs typeface="Arial Unicode MS" pitchFamily="34" charset="-128"/>
              </a:rPr>
              <a:t>с симптомами СРК направляются к гастроэнтерологу</a:t>
            </a:r>
            <a:endParaRPr lang="ru-RU" altLang="ru-RU" sz="1200" dirty="0">
              <a:latin typeface="+mn-lt"/>
            </a:endParaRPr>
          </a:p>
        </p:txBody>
      </p:sp>
      <p:sp>
        <p:nvSpPr>
          <p:cNvPr id="16" name="TextBox 33"/>
          <p:cNvSpPr txBox="1">
            <a:spLocks noChangeArrowheads="1"/>
          </p:cNvSpPr>
          <p:nvPr/>
        </p:nvSpPr>
        <p:spPr bwMode="auto">
          <a:xfrm>
            <a:off x="4917914" y="738755"/>
            <a:ext cx="3774955" cy="369332"/>
          </a:xfrm>
          <a:prstGeom prst="rect">
            <a:avLst/>
          </a:prstGeom>
          <a:extLst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ru-RU" altLang="ru-RU" dirty="0"/>
              <a:t>«Феномен айсберга» СРК </a:t>
            </a:r>
          </a:p>
        </p:txBody>
      </p:sp>
      <p:sp>
        <p:nvSpPr>
          <p:cNvPr id="18" name="Oval 1"/>
          <p:cNvSpPr/>
          <p:nvPr/>
        </p:nvSpPr>
        <p:spPr>
          <a:xfrm>
            <a:off x="3687141" y="3348927"/>
            <a:ext cx="1740316" cy="12189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646" y="615011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1000" dirty="0">
                <a:solidFill>
                  <a:srgbClr val="000000"/>
                </a:solidFill>
                <a:cs typeface="Arial" pitchFamily="34" charset="0"/>
                <a:hlinkClick r:id="rId2"/>
              </a:rPr>
              <a:t>http://www.aboutibs.org/</a:t>
            </a:r>
            <a:r>
              <a:rPr lang="ru-RU" altLang="ru-RU" sz="1000" dirty="0">
                <a:solidFill>
                  <a:srgbClr val="000000"/>
                </a:solidFill>
                <a:cs typeface="Arial" pitchFamily="34" charset="0"/>
                <a:hlinkClick r:id="rId2"/>
              </a:rPr>
              <a:t>Ас</a:t>
            </a:r>
            <a:r>
              <a:rPr lang="en-US" altLang="ru-RU" sz="1000" dirty="0" err="1">
                <a:solidFill>
                  <a:srgbClr val="000000"/>
                </a:solidFill>
                <a:cs typeface="Arial" pitchFamily="34" charset="0"/>
                <a:hlinkClick r:id="rId2"/>
              </a:rPr>
              <a:t>cessed</a:t>
            </a:r>
            <a:r>
              <a:rPr lang="en-US" altLang="ru-RU" sz="1000" dirty="0">
                <a:solidFill>
                  <a:srgbClr val="000000"/>
                </a:solidFill>
                <a:cs typeface="Arial" pitchFamily="34" charset="0"/>
                <a:hlinkClick r:id="rId2"/>
              </a:rPr>
              <a:t> 18.12.2014</a:t>
            </a:r>
            <a:endParaRPr lang="ru-RU" altLang="ru-RU" sz="1000" dirty="0">
              <a:solidFill>
                <a:srgbClr val="000000"/>
              </a:solidFill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1000" dirty="0" err="1">
                <a:solidFill>
                  <a:srgbClr val="000000"/>
                </a:solidFill>
                <a:cs typeface="Arial" pitchFamily="34" charset="0"/>
              </a:rPr>
              <a:t>Sperber</a:t>
            </a:r>
            <a:r>
              <a:rPr lang="en-US" altLang="ru-RU" sz="1000" dirty="0">
                <a:solidFill>
                  <a:srgbClr val="000000"/>
                </a:solidFill>
                <a:cs typeface="Arial" pitchFamily="34" charset="0"/>
              </a:rPr>
              <a:t> A</a:t>
            </a:r>
            <a:r>
              <a:rPr lang="ru-RU" altLang="ru-RU" sz="1000" dirty="0">
                <a:solidFill>
                  <a:srgbClr val="000000"/>
                </a:solidFill>
                <a:cs typeface="Arial" pitchFamily="34" charset="0"/>
              </a:rPr>
              <a:t>.</a:t>
            </a:r>
            <a:r>
              <a:rPr lang="en-US" altLang="ru-RU" sz="1000" dirty="0">
                <a:solidFill>
                  <a:srgbClr val="000000"/>
                </a:solidFill>
                <a:cs typeface="Arial" pitchFamily="34" charset="0"/>
              </a:rPr>
              <a:t>D</a:t>
            </a:r>
            <a:r>
              <a:rPr lang="ru-RU" altLang="ru-RU" sz="1000" dirty="0">
                <a:solidFill>
                  <a:srgbClr val="000000"/>
                </a:solidFill>
                <a:cs typeface="Arial" pitchFamily="34" charset="0"/>
              </a:rPr>
              <a:t>. </a:t>
            </a:r>
            <a:r>
              <a:rPr lang="en-US" altLang="ru-RU" sz="1000" dirty="0">
                <a:solidFill>
                  <a:srgbClr val="000000"/>
                </a:solidFill>
                <a:cs typeface="Arial" pitchFamily="34" charset="0"/>
              </a:rPr>
              <a:t>et al. The global perspective on irritable bowel syndrome: a Rome Foundation-World Gastroenterology Organization symposium //</a:t>
            </a:r>
            <a:r>
              <a:rPr lang="ru-RU" altLang="ru-RU" sz="1000" dirty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en-US" altLang="ru-RU" sz="1000" dirty="0">
                <a:solidFill>
                  <a:srgbClr val="000000"/>
                </a:solidFill>
                <a:cs typeface="Arial" pitchFamily="34" charset="0"/>
              </a:rPr>
              <a:t>Am J Gastroenterol. 2012; 107(11): 1602-1609.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1000" dirty="0">
                <a:solidFill>
                  <a:srgbClr val="000000"/>
                </a:solidFill>
                <a:cs typeface="Arial" pitchFamily="34" charset="0"/>
              </a:rPr>
              <a:t>Spiller R. et al. Guidelines on the irritable bowel syndrome: mechanisms and practical management. Gut 2007. 56;1770-1798.</a:t>
            </a:r>
            <a:endParaRPr lang="ru-RU" altLang="ru-RU" sz="1000" dirty="0">
              <a:solidFill>
                <a:srgbClr val="000000"/>
              </a:solidFill>
              <a:cs typeface="Arial" pitchFamily="34" charset="0"/>
            </a:endParaRPr>
          </a:p>
        </p:txBody>
      </p:sp>
      <p:grpSp>
        <p:nvGrpSpPr>
          <p:cNvPr id="20" name="Группа 19"/>
          <p:cNvGrpSpPr/>
          <p:nvPr/>
        </p:nvGrpSpPr>
        <p:grpSpPr>
          <a:xfrm>
            <a:off x="6162892" y="1197749"/>
            <a:ext cx="2918893" cy="4227512"/>
            <a:chOff x="3995936" y="1628800"/>
            <a:chExt cx="2376264" cy="2664296"/>
          </a:xfrm>
        </p:grpSpPr>
        <p:sp>
          <p:nvSpPr>
            <p:cNvPr id="21" name="Прямоугольник 20"/>
            <p:cNvSpPr/>
            <p:nvPr/>
          </p:nvSpPr>
          <p:spPr>
            <a:xfrm>
              <a:off x="3995936" y="1628800"/>
              <a:ext cx="2376264" cy="9144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3995936" y="2543200"/>
              <a:ext cx="2376264" cy="174989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4" name="TextBox 22"/>
          <p:cNvSpPr txBox="1">
            <a:spLocks noChangeArrowheads="1"/>
          </p:cNvSpPr>
          <p:nvPr/>
        </p:nvSpPr>
        <p:spPr bwMode="auto">
          <a:xfrm>
            <a:off x="7295388" y="4823766"/>
            <a:ext cx="8418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1800"/>
              </a:spcBef>
              <a:buFont typeface="Arial" pitchFamily="34" charset="0"/>
              <a:defRPr sz="20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ts val="12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ts val="800"/>
              </a:spcBef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ts val="600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ts val="600"/>
              </a:spcBef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rgbClr val="FF0000"/>
                </a:solidFill>
              </a:rPr>
              <a:t>70%</a:t>
            </a:r>
          </a:p>
        </p:txBody>
      </p:sp>
      <p:sp>
        <p:nvSpPr>
          <p:cNvPr id="25" name="TextBox 23"/>
          <p:cNvSpPr txBox="1">
            <a:spLocks noChangeArrowheads="1"/>
          </p:cNvSpPr>
          <p:nvPr/>
        </p:nvSpPr>
        <p:spPr bwMode="auto">
          <a:xfrm>
            <a:off x="7397178" y="1654269"/>
            <a:ext cx="6383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1800"/>
              </a:spcBef>
              <a:buFont typeface="Arial" pitchFamily="34" charset="0"/>
              <a:defRPr sz="20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ts val="12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ts val="800"/>
              </a:spcBef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ts val="600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ts val="600"/>
              </a:spcBef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rgbClr val="FF0000"/>
                </a:solidFill>
              </a:rPr>
              <a:t>30%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3563" y="0"/>
            <a:ext cx="4297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Миф №4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70340" y="15481"/>
            <a:ext cx="46860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Реальность</a:t>
            </a:r>
            <a:endParaRPr lang="ru-RU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6199042" y="1219882"/>
            <a:ext cx="290584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1800"/>
              </a:spcBef>
              <a:buFont typeface="Arial" pitchFamily="34" charset="0"/>
              <a:defRPr sz="20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ts val="12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ts val="800"/>
              </a:spcBef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ts val="600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ts val="600"/>
              </a:spcBef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/>
              <a:t>Среднетяжелая </a:t>
            </a:r>
            <a:r>
              <a:rPr lang="ru-RU" altLang="ru-RU" sz="1200" dirty="0" smtClean="0"/>
              <a:t>и тяжелая </a:t>
            </a:r>
            <a:r>
              <a:rPr lang="ru-RU" altLang="ru-RU" sz="1200" dirty="0"/>
              <a:t>степень</a:t>
            </a:r>
          </a:p>
        </p:txBody>
      </p:sp>
      <p:sp>
        <p:nvSpPr>
          <p:cNvPr id="27" name="TextBox 24"/>
          <p:cNvSpPr txBox="1">
            <a:spLocks noChangeArrowheads="1"/>
          </p:cNvSpPr>
          <p:nvPr/>
        </p:nvSpPr>
        <p:spPr bwMode="auto">
          <a:xfrm>
            <a:off x="6965222" y="4429388"/>
            <a:ext cx="127951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1800"/>
              </a:spcBef>
              <a:buFont typeface="Arial" pitchFamily="34" charset="0"/>
              <a:defRPr sz="20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ts val="12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ts val="800"/>
              </a:spcBef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ts val="600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ts val="600"/>
              </a:spcBef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/>
              <a:t>Легкая степень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28" y="1920892"/>
            <a:ext cx="3534708" cy="2107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 descr="C:\Users\abuhoax\Desktop\СРК-презентация-картинки\paraziti_v_kishechnike_foto_cheloveka_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02" b="95182" l="9961" r="89893">
                        <a14:backgroundMark x1="24121" y1="5273" x2="44824" y2="16536"/>
                        <a14:backgroundMark x1="44824" y1="16536" x2="66895" y2="0"/>
                        <a14:backgroundMark x1="68799" y1="1823" x2="78613" y2="11523"/>
                        <a14:backgroundMark x1="78613" y1="11523" x2="71875" y2="38151"/>
                        <a14:backgroundMark x1="71875" y1="38151" x2="73779" y2="51497"/>
                        <a14:backgroundMark x1="73779" y1="51497" x2="79297" y2="65299"/>
                        <a14:backgroundMark x1="79297" y1="65299" x2="72949" y2="81120"/>
                        <a14:backgroundMark x1="72949" y1="81120" x2="56885" y2="82292"/>
                        <a14:backgroundMark x1="56543" y1="81836" x2="52734" y2="94271"/>
                        <a14:backgroundMark x1="52930" y1="93815" x2="44141" y2="97266"/>
                        <a14:backgroundMark x1="44824" y1="97266" x2="37744" y2="72852"/>
                        <a14:backgroundMark x1="37744" y1="72852" x2="28613" y2="65951"/>
                        <a14:backgroundMark x1="28613" y1="65951" x2="29297" y2="73763"/>
                        <a14:backgroundMark x1="29297" y1="73763" x2="29297" y2="73763"/>
                        <a14:backgroundMark x1="29297" y1="73763" x2="17090" y2="51953"/>
                        <a14:backgroundMark x1="17090" y1="51953" x2="21045" y2="32422"/>
                        <a14:backgroundMark x1="21045" y1="32422" x2="17920" y2="11263"/>
                        <a14:backgroundMark x1="17920" y1="11263" x2="24658" y2="5729"/>
                        <a14:backgroundMark x1="30713" y1="64844" x2="30713" y2="64844"/>
                        <a14:backgroundMark x1="30322" y1="64844" x2="30322" y2="64844"/>
                        <a14:backgroundMark x1="30859" y1="64128" x2="35352" y2="56315"/>
                        <a14:backgroundMark x1="35352" y1="55859" x2="31396" y2="29883"/>
                        <a14:backgroundMark x1="31396" y1="29883" x2="46729" y2="34961"/>
                        <a14:backgroundMark x1="46729" y1="34701" x2="58789" y2="29883"/>
                        <a14:backgroundMark x1="58789" y1="29883" x2="58789" y2="44596"/>
                        <a14:backgroundMark x1="61035" y1="42773" x2="63281" y2="56315"/>
                        <a14:backgroundMark x1="63623" y1="56771" x2="66748" y2="65039"/>
                        <a14:backgroundMark x1="65869" y1="65039" x2="57910" y2="63477"/>
                        <a14:backgroundMark x1="57910" y1="63477" x2="46729" y2="56576"/>
                        <a14:backgroundMark x1="46729" y1="56576" x2="37598" y2="652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902" y="1920892"/>
            <a:ext cx="3242155" cy="2431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477443" y="6356350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 rot="16200000">
            <a:off x="7984977" y="943452"/>
            <a:ext cx="2089033" cy="2616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RUDUS170976 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.03.2017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258332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97595"/>
            <a:ext cx="4391980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ru-RU" dirty="0" smtClean="0"/>
              <a:t>«СРК - это </a:t>
            </a:r>
            <a:r>
              <a:rPr lang="ru-RU" dirty="0"/>
              <a:t>запутанный диагноз с непонятными симптомами </a:t>
            </a:r>
            <a:r>
              <a:rPr lang="ru-RU" dirty="0" smtClean="0"/>
              <a:t>и</a:t>
            </a:r>
          </a:p>
          <a:p>
            <a:r>
              <a:rPr lang="ru-RU" dirty="0" smtClean="0"/>
              <a:t> </a:t>
            </a:r>
            <a:r>
              <a:rPr lang="ru-RU" dirty="0"/>
              <a:t>механизмом </a:t>
            </a:r>
            <a:r>
              <a:rPr lang="ru-RU" dirty="0" smtClean="0"/>
              <a:t>развития»</a:t>
            </a:r>
            <a:endParaRPr lang="ru-RU" dirty="0"/>
          </a:p>
        </p:txBody>
      </p:sp>
      <p:pic>
        <p:nvPicPr>
          <p:cNvPr id="7" name="Picture 5" descr="C:\Users\abuhoax\Desktop\СРК-презентация-картинки\276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11" y="3665661"/>
            <a:ext cx="3871073" cy="2580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Выноска-облако 8"/>
          <p:cNvSpPr/>
          <p:nvPr/>
        </p:nvSpPr>
        <p:spPr>
          <a:xfrm>
            <a:off x="542371" y="1757181"/>
            <a:ext cx="2664296" cy="1908480"/>
          </a:xfrm>
          <a:prstGeom prst="cloudCallout">
            <a:avLst>
              <a:gd name="adj1" fmla="val 13878"/>
              <a:gd name="adj2" fmla="val 59293"/>
            </a:avLst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Что такое СРК?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4139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Миф №5 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3802" y="0"/>
            <a:ext cx="45101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Реальность</a:t>
            </a:r>
            <a:endParaRPr lang="ru-RU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218" name="Picture 2" descr="C:\Users\abuhoax\Desktop\СРК-презентация-картинки\9003_sindrom-razdrazhennogo-kishechnik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652" y="1951802"/>
            <a:ext cx="2024063" cy="15192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633802" y="732255"/>
            <a:ext cx="4463987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Согласно РИМ IV СРК имеет четкие критерии </a:t>
            </a:r>
            <a:r>
              <a:rPr lang="ru-RU" sz="2400" b="1" dirty="0" smtClean="0"/>
              <a:t>диагностики.</a:t>
            </a:r>
          </a:p>
          <a:p>
            <a:r>
              <a:rPr lang="ru-RU" sz="2400" b="1" dirty="0" smtClean="0"/>
              <a:t>  СРК - </a:t>
            </a:r>
            <a:r>
              <a:rPr lang="ru-RU" sz="2000" dirty="0" smtClean="0"/>
              <a:t>это</a:t>
            </a:r>
            <a:r>
              <a:rPr lang="ru-RU" sz="2000" dirty="0" smtClean="0">
                <a:solidFill>
                  <a:srgbClr val="00B050"/>
                </a:solidFill>
              </a:rPr>
              <a:t> </a:t>
            </a:r>
            <a:r>
              <a:rPr lang="ru-RU" sz="2000" dirty="0" smtClean="0"/>
              <a:t>функциональное расстройство кишечника</a:t>
            </a:r>
            <a:r>
              <a:rPr lang="ru-RU" sz="2000" dirty="0"/>
              <a:t>, проявляющееся спазмом или болью в животе в сочетании </a:t>
            </a:r>
            <a:r>
              <a:rPr lang="ru-RU" sz="2000" dirty="0" smtClean="0"/>
              <a:t>с </a:t>
            </a:r>
            <a:r>
              <a:rPr lang="ru-RU" sz="2000" dirty="0"/>
              <a:t>2 или </a:t>
            </a:r>
            <a:r>
              <a:rPr lang="ru-RU" sz="2000" dirty="0" smtClean="0"/>
              <a:t>более признаками</a:t>
            </a:r>
            <a:r>
              <a:rPr lang="ru-RU" sz="2000" dirty="0"/>
              <a:t>: боль имеет связь с дефекацией, сопровождается изменением </a:t>
            </a:r>
            <a:r>
              <a:rPr lang="ru-RU" sz="2000" dirty="0" smtClean="0"/>
              <a:t>частоты и/или </a:t>
            </a:r>
            <a:r>
              <a:rPr lang="ru-RU" sz="2000" dirty="0"/>
              <a:t>формы стула (диареей, запором или их чередованием)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505" y="6513855"/>
            <a:ext cx="85689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Lacy BE, Mearin F, Chang L, </a:t>
            </a:r>
            <a:r>
              <a:rPr lang="en-US" sz="1050" dirty="0" err="1"/>
              <a:t>Chey</a:t>
            </a:r>
            <a:r>
              <a:rPr lang="en-US" sz="1050" dirty="0"/>
              <a:t> WD, </a:t>
            </a:r>
            <a:r>
              <a:rPr lang="en-US" sz="1050" dirty="0" err="1"/>
              <a:t>Lembo</a:t>
            </a:r>
            <a:r>
              <a:rPr lang="en-US" sz="1050" dirty="0"/>
              <a:t> AJ, </a:t>
            </a:r>
            <a:r>
              <a:rPr lang="en-US" sz="1050" dirty="0" err="1"/>
              <a:t>Simren</a:t>
            </a:r>
            <a:r>
              <a:rPr lang="en-US" sz="1050" dirty="0"/>
              <a:t> M, Spiller R. Bowel Disorders. </a:t>
            </a:r>
            <a:r>
              <a:rPr lang="en-US" sz="1050" dirty="0" smtClean="0"/>
              <a:t>Gastroenterology</a:t>
            </a:r>
            <a:r>
              <a:rPr lang="ru-RU" sz="1050" dirty="0" smtClean="0"/>
              <a:t> </a:t>
            </a:r>
            <a:r>
              <a:rPr lang="en-US" sz="1050" dirty="0" smtClean="0"/>
              <a:t>2016;150:1393–1407</a:t>
            </a:r>
            <a:endParaRPr lang="ru-RU" sz="1050" dirty="0"/>
          </a:p>
        </p:txBody>
      </p:sp>
      <p:pic>
        <p:nvPicPr>
          <p:cNvPr id="11" name="Picture 1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7" y="4365104"/>
            <a:ext cx="2021933" cy="1965783"/>
          </a:xfrm>
          <a:prstGeom prst="ellipse">
            <a:avLst/>
          </a:prstGeom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16200000">
            <a:off x="7956034" y="3680911"/>
            <a:ext cx="223792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RUDUS170976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.03.2017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115940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AutoShape 13"/>
          <p:cNvSpPr>
            <a:spLocks noChangeArrowheads="1"/>
          </p:cNvSpPr>
          <p:nvPr/>
        </p:nvSpPr>
        <p:spPr bwMode="auto">
          <a:xfrm>
            <a:off x="5320827" y="3789363"/>
            <a:ext cx="3444875" cy="1008063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 w="28575" algn="ctr">
            <a:noFill/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ts val="1800"/>
              </a:spcBef>
              <a:buFont typeface="Arial" pitchFamily="34" charset="0"/>
              <a:defRPr sz="20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ts val="12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ts val="800"/>
              </a:spcBef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ts val="600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ts val="600"/>
              </a:spcBef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ru-RU" sz="1800">
              <a:latin typeface="Arial" pitchFamily="34" charset="0"/>
            </a:endParaRPr>
          </a:p>
        </p:txBody>
      </p:sp>
      <p:grpSp>
        <p:nvGrpSpPr>
          <p:cNvPr id="119811" name="Group 3"/>
          <p:cNvGrpSpPr>
            <a:grpSpLocks/>
          </p:cNvGrpSpPr>
          <p:nvPr/>
        </p:nvGrpSpPr>
        <p:grpSpPr bwMode="auto">
          <a:xfrm>
            <a:off x="827088" y="1557338"/>
            <a:ext cx="7129462" cy="4038600"/>
            <a:chOff x="1008" y="1152"/>
            <a:chExt cx="3177" cy="2761"/>
          </a:xfrm>
        </p:grpSpPr>
        <p:sp>
          <p:nvSpPr>
            <p:cNvPr id="119826" name="Freeform 4"/>
            <p:cNvSpPr>
              <a:spLocks/>
            </p:cNvSpPr>
            <p:nvPr/>
          </p:nvSpPr>
          <p:spPr bwMode="gray">
            <a:xfrm>
              <a:off x="2068" y="1968"/>
              <a:ext cx="812" cy="1945"/>
            </a:xfrm>
            <a:custGeom>
              <a:avLst/>
              <a:gdLst>
                <a:gd name="T0" fmla="*/ 91451 w 501"/>
                <a:gd name="T1" fmla="*/ 239196 h 1198"/>
                <a:gd name="T2" fmla="*/ 72774 w 501"/>
                <a:gd name="T3" fmla="*/ 221392 h 1198"/>
                <a:gd name="T4" fmla="*/ 56845 w 501"/>
                <a:gd name="T5" fmla="*/ 203076 h 1198"/>
                <a:gd name="T6" fmla="*/ 44044 w 501"/>
                <a:gd name="T7" fmla="*/ 185121 h 1198"/>
                <a:gd name="T8" fmla="*/ 33903 w 501"/>
                <a:gd name="T9" fmla="*/ 168174 h 1198"/>
                <a:gd name="T10" fmla="*/ 26138 w 501"/>
                <a:gd name="T11" fmla="*/ 153455 h 1198"/>
                <a:gd name="T12" fmla="*/ 21261 w 501"/>
                <a:gd name="T13" fmla="*/ 142391 h 1198"/>
                <a:gd name="T14" fmla="*/ 18629 w 501"/>
                <a:gd name="T15" fmla="*/ 135103 h 1198"/>
                <a:gd name="T16" fmla="*/ 11350 w 501"/>
                <a:gd name="T17" fmla="*/ 106969 h 1198"/>
                <a:gd name="T18" fmla="*/ 7851 w 501"/>
                <a:gd name="T19" fmla="*/ 81823 h 1198"/>
                <a:gd name="T20" fmla="*/ 7237 w 501"/>
                <a:gd name="T21" fmla="*/ 60691 h 1198"/>
                <a:gd name="T22" fmla="*/ 8235 w 501"/>
                <a:gd name="T23" fmla="*/ 43732 h 1198"/>
                <a:gd name="T24" fmla="*/ 10491 w 501"/>
                <a:gd name="T25" fmla="*/ 31188 h 1198"/>
                <a:gd name="T26" fmla="*/ 12347 w 501"/>
                <a:gd name="T27" fmla="*/ 23520 h 1198"/>
                <a:gd name="T28" fmla="*/ 13347 w 501"/>
                <a:gd name="T29" fmla="*/ 20845 h 1198"/>
                <a:gd name="T30" fmla="*/ 48936 w 501"/>
                <a:gd name="T31" fmla="*/ 0 h 1198"/>
                <a:gd name="T32" fmla="*/ 46718 w 501"/>
                <a:gd name="T33" fmla="*/ 41352 h 1198"/>
                <a:gd name="T34" fmla="*/ 45765 w 501"/>
                <a:gd name="T35" fmla="*/ 43021 h 1198"/>
                <a:gd name="T36" fmla="*/ 43743 w 501"/>
                <a:gd name="T37" fmla="*/ 47747 h 1198"/>
                <a:gd name="T38" fmla="*/ 41132 w 501"/>
                <a:gd name="T39" fmla="*/ 56278 h 1198"/>
                <a:gd name="T40" fmla="*/ 38897 w 501"/>
                <a:gd name="T41" fmla="*/ 68604 h 1198"/>
                <a:gd name="T42" fmla="*/ 37906 w 501"/>
                <a:gd name="T43" fmla="*/ 85349 h 1198"/>
                <a:gd name="T44" fmla="*/ 38751 w 501"/>
                <a:gd name="T45" fmla="*/ 106680 h 1198"/>
                <a:gd name="T46" fmla="*/ 42363 w 501"/>
                <a:gd name="T47" fmla="*/ 131841 h 1198"/>
                <a:gd name="T48" fmla="*/ 48380 w 501"/>
                <a:gd name="T49" fmla="*/ 155074 h 1198"/>
                <a:gd name="T50" fmla="*/ 56425 w 501"/>
                <a:gd name="T51" fmla="*/ 176488 h 1198"/>
                <a:gd name="T52" fmla="*/ 65506 w 501"/>
                <a:gd name="T53" fmla="*/ 195464 h 1198"/>
                <a:gd name="T54" fmla="*/ 74787 w 501"/>
                <a:gd name="T55" fmla="*/ 211765 h 1198"/>
                <a:gd name="T56" fmla="*/ 83944 w 501"/>
                <a:gd name="T57" fmla="*/ 225352 h 1198"/>
                <a:gd name="T58" fmla="*/ 91829 w 501"/>
                <a:gd name="T59" fmla="*/ 235900 h 1198"/>
                <a:gd name="T60" fmla="*/ 97955 w 501"/>
                <a:gd name="T61" fmla="*/ 243458 h 1198"/>
                <a:gd name="T62" fmla="*/ 101323 w 501"/>
                <a:gd name="T63" fmla="*/ 247101 h 119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501" h="1198">
                  <a:moveTo>
                    <a:pt x="501" y="1198"/>
                  </a:moveTo>
                  <a:lnTo>
                    <a:pt x="451" y="1158"/>
                  </a:lnTo>
                  <a:lnTo>
                    <a:pt x="403" y="1115"/>
                  </a:lnTo>
                  <a:lnTo>
                    <a:pt x="359" y="1072"/>
                  </a:lnTo>
                  <a:lnTo>
                    <a:pt x="318" y="1027"/>
                  </a:lnTo>
                  <a:lnTo>
                    <a:pt x="281" y="983"/>
                  </a:lnTo>
                  <a:lnTo>
                    <a:pt x="248" y="938"/>
                  </a:lnTo>
                  <a:lnTo>
                    <a:pt x="217" y="896"/>
                  </a:lnTo>
                  <a:lnTo>
                    <a:pt x="190" y="853"/>
                  </a:lnTo>
                  <a:lnTo>
                    <a:pt x="167" y="814"/>
                  </a:lnTo>
                  <a:lnTo>
                    <a:pt x="147" y="777"/>
                  </a:lnTo>
                  <a:lnTo>
                    <a:pt x="129" y="743"/>
                  </a:lnTo>
                  <a:lnTo>
                    <a:pt x="115" y="714"/>
                  </a:lnTo>
                  <a:lnTo>
                    <a:pt x="105" y="689"/>
                  </a:lnTo>
                  <a:lnTo>
                    <a:pt x="97" y="669"/>
                  </a:lnTo>
                  <a:lnTo>
                    <a:pt x="92" y="654"/>
                  </a:lnTo>
                  <a:lnTo>
                    <a:pt x="71" y="583"/>
                  </a:lnTo>
                  <a:lnTo>
                    <a:pt x="56" y="518"/>
                  </a:lnTo>
                  <a:lnTo>
                    <a:pt x="45" y="454"/>
                  </a:lnTo>
                  <a:lnTo>
                    <a:pt x="39" y="396"/>
                  </a:lnTo>
                  <a:lnTo>
                    <a:pt x="36" y="343"/>
                  </a:lnTo>
                  <a:lnTo>
                    <a:pt x="36" y="294"/>
                  </a:lnTo>
                  <a:lnTo>
                    <a:pt x="37" y="251"/>
                  </a:lnTo>
                  <a:lnTo>
                    <a:pt x="41" y="212"/>
                  </a:lnTo>
                  <a:lnTo>
                    <a:pt x="46" y="180"/>
                  </a:lnTo>
                  <a:lnTo>
                    <a:pt x="52" y="151"/>
                  </a:lnTo>
                  <a:lnTo>
                    <a:pt x="57" y="129"/>
                  </a:lnTo>
                  <a:lnTo>
                    <a:pt x="61" y="114"/>
                  </a:lnTo>
                  <a:lnTo>
                    <a:pt x="65" y="105"/>
                  </a:lnTo>
                  <a:lnTo>
                    <a:pt x="66" y="101"/>
                  </a:lnTo>
                  <a:lnTo>
                    <a:pt x="0" y="63"/>
                  </a:lnTo>
                  <a:lnTo>
                    <a:pt x="241" y="0"/>
                  </a:lnTo>
                  <a:lnTo>
                    <a:pt x="306" y="245"/>
                  </a:lnTo>
                  <a:lnTo>
                    <a:pt x="230" y="200"/>
                  </a:lnTo>
                  <a:lnTo>
                    <a:pt x="229" y="203"/>
                  </a:lnTo>
                  <a:lnTo>
                    <a:pt x="226" y="208"/>
                  </a:lnTo>
                  <a:lnTo>
                    <a:pt x="221" y="217"/>
                  </a:lnTo>
                  <a:lnTo>
                    <a:pt x="216" y="231"/>
                  </a:lnTo>
                  <a:lnTo>
                    <a:pt x="209" y="249"/>
                  </a:lnTo>
                  <a:lnTo>
                    <a:pt x="203" y="272"/>
                  </a:lnTo>
                  <a:lnTo>
                    <a:pt x="196" y="300"/>
                  </a:lnTo>
                  <a:lnTo>
                    <a:pt x="192" y="332"/>
                  </a:lnTo>
                  <a:lnTo>
                    <a:pt x="189" y="369"/>
                  </a:lnTo>
                  <a:lnTo>
                    <a:pt x="187" y="413"/>
                  </a:lnTo>
                  <a:lnTo>
                    <a:pt x="187" y="462"/>
                  </a:lnTo>
                  <a:lnTo>
                    <a:pt x="191" y="516"/>
                  </a:lnTo>
                  <a:lnTo>
                    <a:pt x="199" y="578"/>
                  </a:lnTo>
                  <a:lnTo>
                    <a:pt x="209" y="638"/>
                  </a:lnTo>
                  <a:lnTo>
                    <a:pt x="222" y="696"/>
                  </a:lnTo>
                  <a:lnTo>
                    <a:pt x="239" y="751"/>
                  </a:lnTo>
                  <a:lnTo>
                    <a:pt x="257" y="804"/>
                  </a:lnTo>
                  <a:lnTo>
                    <a:pt x="278" y="854"/>
                  </a:lnTo>
                  <a:lnTo>
                    <a:pt x="300" y="901"/>
                  </a:lnTo>
                  <a:lnTo>
                    <a:pt x="323" y="946"/>
                  </a:lnTo>
                  <a:lnTo>
                    <a:pt x="346" y="987"/>
                  </a:lnTo>
                  <a:lnTo>
                    <a:pt x="369" y="1025"/>
                  </a:lnTo>
                  <a:lnTo>
                    <a:pt x="392" y="1060"/>
                  </a:lnTo>
                  <a:lnTo>
                    <a:pt x="414" y="1091"/>
                  </a:lnTo>
                  <a:lnTo>
                    <a:pt x="434" y="1119"/>
                  </a:lnTo>
                  <a:lnTo>
                    <a:pt x="453" y="1142"/>
                  </a:lnTo>
                  <a:lnTo>
                    <a:pt x="469" y="1161"/>
                  </a:lnTo>
                  <a:lnTo>
                    <a:pt x="483" y="1178"/>
                  </a:lnTo>
                  <a:lnTo>
                    <a:pt x="493" y="1189"/>
                  </a:lnTo>
                  <a:lnTo>
                    <a:pt x="500" y="1196"/>
                  </a:lnTo>
                  <a:lnTo>
                    <a:pt x="501" y="119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>
              <a:outerShdw dist="107763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0">
                  <a:solidFill>
                    <a:srgbClr val="BBF6EE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9827" name="Freeform 5"/>
            <p:cNvSpPr>
              <a:spLocks/>
            </p:cNvSpPr>
            <p:nvPr/>
          </p:nvSpPr>
          <p:spPr bwMode="gray">
            <a:xfrm>
              <a:off x="1008" y="1296"/>
              <a:ext cx="1990" cy="756"/>
            </a:xfrm>
            <a:custGeom>
              <a:avLst/>
              <a:gdLst>
                <a:gd name="T0" fmla="*/ 383 w 1225"/>
                <a:gd name="T1" fmla="*/ 20376 h 467"/>
                <a:gd name="T2" fmla="*/ 5349 w 1225"/>
                <a:gd name="T3" fmla="*/ 18159 h 467"/>
                <a:gd name="T4" fmla="*/ 14744 w 1225"/>
                <a:gd name="T5" fmla="*/ 14191 h 467"/>
                <a:gd name="T6" fmla="*/ 28022 w 1225"/>
                <a:gd name="T7" fmla="*/ 9754 h 467"/>
                <a:gd name="T8" fmla="*/ 45288 w 1225"/>
                <a:gd name="T9" fmla="*/ 5415 h 467"/>
                <a:gd name="T10" fmla="*/ 65628 w 1225"/>
                <a:gd name="T11" fmla="*/ 1833 h 467"/>
                <a:gd name="T12" fmla="*/ 88788 w 1225"/>
                <a:gd name="T13" fmla="*/ 0 h 467"/>
                <a:gd name="T14" fmla="*/ 114798 w 1225"/>
                <a:gd name="T15" fmla="*/ 610 h 467"/>
                <a:gd name="T16" fmla="*/ 142841 w 1225"/>
                <a:gd name="T17" fmla="*/ 4424 h 467"/>
                <a:gd name="T18" fmla="*/ 170719 w 1225"/>
                <a:gd name="T19" fmla="*/ 11971 h 467"/>
                <a:gd name="T20" fmla="*/ 193139 w 1225"/>
                <a:gd name="T21" fmla="*/ 20754 h 467"/>
                <a:gd name="T22" fmla="*/ 211070 w 1225"/>
                <a:gd name="T23" fmla="*/ 30007 h 467"/>
                <a:gd name="T24" fmla="*/ 224072 w 1225"/>
                <a:gd name="T25" fmla="*/ 39090 h 467"/>
                <a:gd name="T26" fmla="*/ 233293 w 1225"/>
                <a:gd name="T27" fmla="*/ 46564 h 467"/>
                <a:gd name="T28" fmla="*/ 238326 w 1225"/>
                <a:gd name="T29" fmla="*/ 51685 h 467"/>
                <a:gd name="T30" fmla="*/ 239984 w 1225"/>
                <a:gd name="T31" fmla="*/ 53755 h 467"/>
                <a:gd name="T32" fmla="*/ 241614 w 1225"/>
                <a:gd name="T33" fmla="*/ 93445 h 467"/>
                <a:gd name="T34" fmla="*/ 205797 w 1225"/>
                <a:gd name="T35" fmla="*/ 71185 h 467"/>
                <a:gd name="T36" fmla="*/ 204124 w 1225"/>
                <a:gd name="T37" fmla="*/ 69220 h 467"/>
                <a:gd name="T38" fmla="*/ 199606 w 1225"/>
                <a:gd name="T39" fmla="*/ 63781 h 467"/>
                <a:gd name="T40" fmla="*/ 191665 w 1225"/>
                <a:gd name="T41" fmla="*/ 55988 h 467"/>
                <a:gd name="T42" fmla="*/ 179487 w 1225"/>
                <a:gd name="T43" fmla="*/ 46976 h 467"/>
                <a:gd name="T44" fmla="*/ 163157 w 1225"/>
                <a:gd name="T45" fmla="*/ 37491 h 467"/>
                <a:gd name="T46" fmla="*/ 142047 w 1225"/>
                <a:gd name="T47" fmla="*/ 28407 h 467"/>
                <a:gd name="T48" fmla="*/ 115178 w 1225"/>
                <a:gd name="T49" fmla="*/ 21220 h 467"/>
                <a:gd name="T50" fmla="*/ 88311 w 1225"/>
                <a:gd name="T51" fmla="*/ 16549 h 467"/>
                <a:gd name="T52" fmla="*/ 63864 w 1225"/>
                <a:gd name="T53" fmla="*/ 14801 h 467"/>
                <a:gd name="T54" fmla="*/ 42643 w 1225"/>
                <a:gd name="T55" fmla="*/ 14945 h 467"/>
                <a:gd name="T56" fmla="*/ 24988 w 1225"/>
                <a:gd name="T57" fmla="*/ 16401 h 467"/>
                <a:gd name="T58" fmla="*/ 11430 w 1225"/>
                <a:gd name="T59" fmla="*/ 18379 h 467"/>
                <a:gd name="T60" fmla="*/ 2903 w 1225"/>
                <a:gd name="T61" fmla="*/ 19998 h 467"/>
                <a:gd name="T62" fmla="*/ 0 w 1225"/>
                <a:gd name="T63" fmla="*/ 20754 h 46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225" h="467">
                  <a:moveTo>
                    <a:pt x="0" y="104"/>
                  </a:moveTo>
                  <a:lnTo>
                    <a:pt x="2" y="102"/>
                  </a:lnTo>
                  <a:lnTo>
                    <a:pt x="11" y="97"/>
                  </a:lnTo>
                  <a:lnTo>
                    <a:pt x="26" y="91"/>
                  </a:lnTo>
                  <a:lnTo>
                    <a:pt x="46" y="82"/>
                  </a:lnTo>
                  <a:lnTo>
                    <a:pt x="71" y="71"/>
                  </a:lnTo>
                  <a:lnTo>
                    <a:pt x="100" y="61"/>
                  </a:lnTo>
                  <a:lnTo>
                    <a:pt x="135" y="49"/>
                  </a:lnTo>
                  <a:lnTo>
                    <a:pt x="174" y="38"/>
                  </a:lnTo>
                  <a:lnTo>
                    <a:pt x="218" y="27"/>
                  </a:lnTo>
                  <a:lnTo>
                    <a:pt x="264" y="17"/>
                  </a:lnTo>
                  <a:lnTo>
                    <a:pt x="316" y="9"/>
                  </a:lnTo>
                  <a:lnTo>
                    <a:pt x="370" y="3"/>
                  </a:lnTo>
                  <a:lnTo>
                    <a:pt x="427" y="0"/>
                  </a:lnTo>
                  <a:lnTo>
                    <a:pt x="489" y="0"/>
                  </a:lnTo>
                  <a:lnTo>
                    <a:pt x="552" y="3"/>
                  </a:lnTo>
                  <a:lnTo>
                    <a:pt x="618" y="11"/>
                  </a:lnTo>
                  <a:lnTo>
                    <a:pt x="687" y="22"/>
                  </a:lnTo>
                  <a:lnTo>
                    <a:pt x="758" y="40"/>
                  </a:lnTo>
                  <a:lnTo>
                    <a:pt x="821" y="60"/>
                  </a:lnTo>
                  <a:lnTo>
                    <a:pt x="879" y="80"/>
                  </a:lnTo>
                  <a:lnTo>
                    <a:pt x="929" y="104"/>
                  </a:lnTo>
                  <a:lnTo>
                    <a:pt x="975" y="127"/>
                  </a:lnTo>
                  <a:lnTo>
                    <a:pt x="1015" y="150"/>
                  </a:lnTo>
                  <a:lnTo>
                    <a:pt x="1049" y="173"/>
                  </a:lnTo>
                  <a:lnTo>
                    <a:pt x="1078" y="195"/>
                  </a:lnTo>
                  <a:lnTo>
                    <a:pt x="1102" y="214"/>
                  </a:lnTo>
                  <a:lnTo>
                    <a:pt x="1122" y="233"/>
                  </a:lnTo>
                  <a:lnTo>
                    <a:pt x="1136" y="247"/>
                  </a:lnTo>
                  <a:lnTo>
                    <a:pt x="1146" y="258"/>
                  </a:lnTo>
                  <a:lnTo>
                    <a:pt x="1153" y="266"/>
                  </a:lnTo>
                  <a:lnTo>
                    <a:pt x="1154" y="269"/>
                  </a:lnTo>
                  <a:lnTo>
                    <a:pt x="1225" y="227"/>
                  </a:lnTo>
                  <a:lnTo>
                    <a:pt x="1162" y="467"/>
                  </a:lnTo>
                  <a:lnTo>
                    <a:pt x="916" y="407"/>
                  </a:lnTo>
                  <a:lnTo>
                    <a:pt x="990" y="356"/>
                  </a:lnTo>
                  <a:lnTo>
                    <a:pt x="987" y="354"/>
                  </a:lnTo>
                  <a:lnTo>
                    <a:pt x="982" y="346"/>
                  </a:lnTo>
                  <a:lnTo>
                    <a:pt x="973" y="334"/>
                  </a:lnTo>
                  <a:lnTo>
                    <a:pt x="960" y="319"/>
                  </a:lnTo>
                  <a:lnTo>
                    <a:pt x="944" y="301"/>
                  </a:lnTo>
                  <a:lnTo>
                    <a:pt x="922" y="280"/>
                  </a:lnTo>
                  <a:lnTo>
                    <a:pt x="896" y="258"/>
                  </a:lnTo>
                  <a:lnTo>
                    <a:pt x="863" y="235"/>
                  </a:lnTo>
                  <a:lnTo>
                    <a:pt x="827" y="211"/>
                  </a:lnTo>
                  <a:lnTo>
                    <a:pt x="785" y="187"/>
                  </a:lnTo>
                  <a:lnTo>
                    <a:pt x="737" y="164"/>
                  </a:lnTo>
                  <a:lnTo>
                    <a:pt x="683" y="142"/>
                  </a:lnTo>
                  <a:lnTo>
                    <a:pt x="622" y="123"/>
                  </a:lnTo>
                  <a:lnTo>
                    <a:pt x="554" y="106"/>
                  </a:lnTo>
                  <a:lnTo>
                    <a:pt x="488" y="92"/>
                  </a:lnTo>
                  <a:lnTo>
                    <a:pt x="425" y="83"/>
                  </a:lnTo>
                  <a:lnTo>
                    <a:pt x="365" y="76"/>
                  </a:lnTo>
                  <a:lnTo>
                    <a:pt x="307" y="74"/>
                  </a:lnTo>
                  <a:lnTo>
                    <a:pt x="254" y="73"/>
                  </a:lnTo>
                  <a:lnTo>
                    <a:pt x="205" y="75"/>
                  </a:lnTo>
                  <a:lnTo>
                    <a:pt x="160" y="78"/>
                  </a:lnTo>
                  <a:lnTo>
                    <a:pt x="120" y="82"/>
                  </a:lnTo>
                  <a:lnTo>
                    <a:pt x="85" y="87"/>
                  </a:lnTo>
                  <a:lnTo>
                    <a:pt x="55" y="92"/>
                  </a:lnTo>
                  <a:lnTo>
                    <a:pt x="31" y="96"/>
                  </a:lnTo>
                  <a:lnTo>
                    <a:pt x="14" y="100"/>
                  </a:lnTo>
                  <a:lnTo>
                    <a:pt x="4" y="102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>
              <a:outerShdw dist="107763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0">
                  <a:solidFill>
                    <a:srgbClr val="BBF6EE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9828" name="Freeform 6"/>
            <p:cNvSpPr>
              <a:spLocks/>
            </p:cNvSpPr>
            <p:nvPr/>
          </p:nvSpPr>
          <p:spPr bwMode="gray">
            <a:xfrm>
              <a:off x="2640" y="1152"/>
              <a:ext cx="1545" cy="1539"/>
            </a:xfrm>
            <a:custGeom>
              <a:avLst/>
              <a:gdLst>
                <a:gd name="T0" fmla="*/ 0 w 952"/>
                <a:gd name="T1" fmla="*/ 157888 h 947"/>
                <a:gd name="T2" fmla="*/ 39269 w 952"/>
                <a:gd name="T3" fmla="*/ 123352 h 947"/>
                <a:gd name="T4" fmla="*/ 39032 w 952"/>
                <a:gd name="T5" fmla="*/ 140381 h 947"/>
                <a:gd name="T6" fmla="*/ 39889 w 952"/>
                <a:gd name="T7" fmla="*/ 140381 h 947"/>
                <a:gd name="T8" fmla="*/ 42173 w 952"/>
                <a:gd name="T9" fmla="*/ 140381 h 947"/>
                <a:gd name="T10" fmla="*/ 46253 w 952"/>
                <a:gd name="T11" fmla="*/ 140028 h 947"/>
                <a:gd name="T12" fmla="*/ 51451 w 952"/>
                <a:gd name="T13" fmla="*/ 139303 h 947"/>
                <a:gd name="T14" fmla="*/ 57785 w 952"/>
                <a:gd name="T15" fmla="*/ 138269 h 947"/>
                <a:gd name="T16" fmla="*/ 65060 w 952"/>
                <a:gd name="T17" fmla="*/ 136342 h 947"/>
                <a:gd name="T18" fmla="*/ 73246 w 952"/>
                <a:gd name="T19" fmla="*/ 133851 h 947"/>
                <a:gd name="T20" fmla="*/ 82127 w 952"/>
                <a:gd name="T21" fmla="*/ 130685 h 947"/>
                <a:gd name="T22" fmla="*/ 91395 w 952"/>
                <a:gd name="T23" fmla="*/ 126333 h 947"/>
                <a:gd name="T24" fmla="*/ 101141 w 952"/>
                <a:gd name="T25" fmla="*/ 120640 h 947"/>
                <a:gd name="T26" fmla="*/ 111076 w 952"/>
                <a:gd name="T27" fmla="*/ 114255 h 947"/>
                <a:gd name="T28" fmla="*/ 120820 w 952"/>
                <a:gd name="T29" fmla="*/ 106092 h 947"/>
                <a:gd name="T30" fmla="*/ 130634 w 952"/>
                <a:gd name="T31" fmla="*/ 96637 h 947"/>
                <a:gd name="T32" fmla="*/ 141669 w 952"/>
                <a:gd name="T33" fmla="*/ 84518 h 947"/>
                <a:gd name="T34" fmla="*/ 151577 w 952"/>
                <a:gd name="T35" fmla="*/ 73136 h 947"/>
                <a:gd name="T36" fmla="*/ 160476 w 952"/>
                <a:gd name="T37" fmla="*/ 62247 h 947"/>
                <a:gd name="T38" fmla="*/ 167852 w 952"/>
                <a:gd name="T39" fmla="*/ 52007 h 947"/>
                <a:gd name="T40" fmla="*/ 174264 w 952"/>
                <a:gd name="T41" fmla="*/ 42725 h 947"/>
                <a:gd name="T42" fmla="*/ 179631 w 952"/>
                <a:gd name="T43" fmla="*/ 34302 h 947"/>
                <a:gd name="T44" fmla="*/ 184021 w 952"/>
                <a:gd name="T45" fmla="*/ 26311 h 947"/>
                <a:gd name="T46" fmla="*/ 187804 w 952"/>
                <a:gd name="T47" fmla="*/ 19692 h 947"/>
                <a:gd name="T48" fmla="*/ 190455 w 952"/>
                <a:gd name="T49" fmla="*/ 13781 h 947"/>
                <a:gd name="T50" fmla="*/ 192497 w 952"/>
                <a:gd name="T51" fmla="*/ 8774 h 947"/>
                <a:gd name="T52" fmla="*/ 194164 w 952"/>
                <a:gd name="T53" fmla="*/ 4976 h 947"/>
                <a:gd name="T54" fmla="*/ 195170 w 952"/>
                <a:gd name="T55" fmla="*/ 2631 h 947"/>
                <a:gd name="T56" fmla="*/ 195824 w 952"/>
                <a:gd name="T57" fmla="*/ 384 h 947"/>
                <a:gd name="T58" fmla="*/ 195824 w 952"/>
                <a:gd name="T59" fmla="*/ 0 h 947"/>
                <a:gd name="T60" fmla="*/ 195824 w 952"/>
                <a:gd name="T61" fmla="*/ 866 h 947"/>
                <a:gd name="T62" fmla="*/ 195460 w 952"/>
                <a:gd name="T63" fmla="*/ 3647 h 947"/>
                <a:gd name="T64" fmla="*/ 195077 w 952"/>
                <a:gd name="T65" fmla="*/ 7601 h 947"/>
                <a:gd name="T66" fmla="*/ 193732 w 952"/>
                <a:gd name="T67" fmla="*/ 12988 h 947"/>
                <a:gd name="T68" fmla="*/ 192497 w 952"/>
                <a:gd name="T69" fmla="*/ 19362 h 947"/>
                <a:gd name="T70" fmla="*/ 190600 w 952"/>
                <a:gd name="T71" fmla="*/ 27106 h 947"/>
                <a:gd name="T72" fmla="*/ 187961 w 952"/>
                <a:gd name="T73" fmla="*/ 35958 h 947"/>
                <a:gd name="T74" fmla="*/ 184933 w 952"/>
                <a:gd name="T75" fmla="*/ 45390 h 947"/>
                <a:gd name="T76" fmla="*/ 181262 w 952"/>
                <a:gd name="T77" fmla="*/ 55111 h 947"/>
                <a:gd name="T78" fmla="*/ 176273 w 952"/>
                <a:gd name="T79" fmla="*/ 65767 h 947"/>
                <a:gd name="T80" fmla="*/ 170735 w 952"/>
                <a:gd name="T81" fmla="*/ 76878 h 947"/>
                <a:gd name="T82" fmla="*/ 164142 w 952"/>
                <a:gd name="T83" fmla="*/ 87926 h 947"/>
                <a:gd name="T84" fmla="*/ 156835 w 952"/>
                <a:gd name="T85" fmla="*/ 99240 h 947"/>
                <a:gd name="T86" fmla="*/ 147945 w 952"/>
                <a:gd name="T87" fmla="*/ 110533 h 947"/>
                <a:gd name="T88" fmla="*/ 137995 w 952"/>
                <a:gd name="T89" fmla="*/ 121552 h 947"/>
                <a:gd name="T90" fmla="*/ 126133 w 952"/>
                <a:gd name="T91" fmla="*/ 132955 h 947"/>
                <a:gd name="T92" fmla="*/ 114190 w 952"/>
                <a:gd name="T93" fmla="*/ 143044 h 947"/>
                <a:gd name="T94" fmla="*/ 102803 w 952"/>
                <a:gd name="T95" fmla="*/ 151667 h 947"/>
                <a:gd name="T96" fmla="*/ 91919 w 952"/>
                <a:gd name="T97" fmla="*/ 158953 h 947"/>
                <a:gd name="T98" fmla="*/ 81508 w 952"/>
                <a:gd name="T99" fmla="*/ 165026 h 947"/>
                <a:gd name="T100" fmla="*/ 71984 w 952"/>
                <a:gd name="T101" fmla="*/ 169743 h 947"/>
                <a:gd name="T102" fmla="*/ 63098 w 952"/>
                <a:gd name="T103" fmla="*/ 173494 h 947"/>
                <a:gd name="T104" fmla="*/ 55547 w 952"/>
                <a:gd name="T105" fmla="*/ 176431 h 947"/>
                <a:gd name="T106" fmla="*/ 48891 w 952"/>
                <a:gd name="T107" fmla="*/ 178451 h 947"/>
                <a:gd name="T108" fmla="*/ 43589 w 952"/>
                <a:gd name="T109" fmla="*/ 180022 h 947"/>
                <a:gd name="T110" fmla="*/ 39505 w 952"/>
                <a:gd name="T111" fmla="*/ 180846 h 947"/>
                <a:gd name="T112" fmla="*/ 37229 w 952"/>
                <a:gd name="T113" fmla="*/ 181264 h 947"/>
                <a:gd name="T114" fmla="*/ 36225 w 952"/>
                <a:gd name="T115" fmla="*/ 181264 h 947"/>
                <a:gd name="T116" fmla="*/ 34371 w 952"/>
                <a:gd name="T117" fmla="*/ 197738 h 947"/>
                <a:gd name="T118" fmla="*/ 0 w 952"/>
                <a:gd name="T119" fmla="*/ 157888 h 947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952" h="947">
                  <a:moveTo>
                    <a:pt x="0" y="756"/>
                  </a:moveTo>
                  <a:lnTo>
                    <a:pt x="191" y="591"/>
                  </a:lnTo>
                  <a:lnTo>
                    <a:pt x="190" y="672"/>
                  </a:lnTo>
                  <a:lnTo>
                    <a:pt x="194" y="672"/>
                  </a:lnTo>
                  <a:lnTo>
                    <a:pt x="205" y="672"/>
                  </a:lnTo>
                  <a:lnTo>
                    <a:pt x="225" y="671"/>
                  </a:lnTo>
                  <a:lnTo>
                    <a:pt x="250" y="667"/>
                  </a:lnTo>
                  <a:lnTo>
                    <a:pt x="281" y="662"/>
                  </a:lnTo>
                  <a:lnTo>
                    <a:pt x="316" y="653"/>
                  </a:lnTo>
                  <a:lnTo>
                    <a:pt x="356" y="641"/>
                  </a:lnTo>
                  <a:lnTo>
                    <a:pt x="399" y="626"/>
                  </a:lnTo>
                  <a:lnTo>
                    <a:pt x="444" y="605"/>
                  </a:lnTo>
                  <a:lnTo>
                    <a:pt x="492" y="578"/>
                  </a:lnTo>
                  <a:lnTo>
                    <a:pt x="540" y="547"/>
                  </a:lnTo>
                  <a:lnTo>
                    <a:pt x="587" y="508"/>
                  </a:lnTo>
                  <a:lnTo>
                    <a:pt x="635" y="463"/>
                  </a:lnTo>
                  <a:lnTo>
                    <a:pt x="689" y="405"/>
                  </a:lnTo>
                  <a:lnTo>
                    <a:pt x="737" y="350"/>
                  </a:lnTo>
                  <a:lnTo>
                    <a:pt x="780" y="298"/>
                  </a:lnTo>
                  <a:lnTo>
                    <a:pt x="816" y="249"/>
                  </a:lnTo>
                  <a:lnTo>
                    <a:pt x="847" y="204"/>
                  </a:lnTo>
                  <a:lnTo>
                    <a:pt x="873" y="164"/>
                  </a:lnTo>
                  <a:lnTo>
                    <a:pt x="895" y="126"/>
                  </a:lnTo>
                  <a:lnTo>
                    <a:pt x="913" y="94"/>
                  </a:lnTo>
                  <a:lnTo>
                    <a:pt x="926" y="66"/>
                  </a:lnTo>
                  <a:lnTo>
                    <a:pt x="936" y="42"/>
                  </a:lnTo>
                  <a:lnTo>
                    <a:pt x="944" y="24"/>
                  </a:lnTo>
                  <a:lnTo>
                    <a:pt x="949" y="12"/>
                  </a:lnTo>
                  <a:lnTo>
                    <a:pt x="952" y="2"/>
                  </a:lnTo>
                  <a:lnTo>
                    <a:pt x="952" y="0"/>
                  </a:lnTo>
                  <a:lnTo>
                    <a:pt x="952" y="4"/>
                  </a:lnTo>
                  <a:lnTo>
                    <a:pt x="950" y="17"/>
                  </a:lnTo>
                  <a:lnTo>
                    <a:pt x="948" y="36"/>
                  </a:lnTo>
                  <a:lnTo>
                    <a:pt x="942" y="62"/>
                  </a:lnTo>
                  <a:lnTo>
                    <a:pt x="936" y="93"/>
                  </a:lnTo>
                  <a:lnTo>
                    <a:pt x="927" y="130"/>
                  </a:lnTo>
                  <a:lnTo>
                    <a:pt x="914" y="172"/>
                  </a:lnTo>
                  <a:lnTo>
                    <a:pt x="899" y="217"/>
                  </a:lnTo>
                  <a:lnTo>
                    <a:pt x="881" y="264"/>
                  </a:lnTo>
                  <a:lnTo>
                    <a:pt x="857" y="315"/>
                  </a:lnTo>
                  <a:lnTo>
                    <a:pt x="830" y="368"/>
                  </a:lnTo>
                  <a:lnTo>
                    <a:pt x="798" y="421"/>
                  </a:lnTo>
                  <a:lnTo>
                    <a:pt x="762" y="475"/>
                  </a:lnTo>
                  <a:lnTo>
                    <a:pt x="719" y="529"/>
                  </a:lnTo>
                  <a:lnTo>
                    <a:pt x="671" y="582"/>
                  </a:lnTo>
                  <a:lnTo>
                    <a:pt x="613" y="637"/>
                  </a:lnTo>
                  <a:lnTo>
                    <a:pt x="555" y="685"/>
                  </a:lnTo>
                  <a:lnTo>
                    <a:pt x="500" y="726"/>
                  </a:lnTo>
                  <a:lnTo>
                    <a:pt x="447" y="761"/>
                  </a:lnTo>
                  <a:lnTo>
                    <a:pt x="396" y="790"/>
                  </a:lnTo>
                  <a:lnTo>
                    <a:pt x="350" y="813"/>
                  </a:lnTo>
                  <a:lnTo>
                    <a:pt x="307" y="831"/>
                  </a:lnTo>
                  <a:lnTo>
                    <a:pt x="270" y="845"/>
                  </a:lnTo>
                  <a:lnTo>
                    <a:pt x="238" y="855"/>
                  </a:lnTo>
                  <a:lnTo>
                    <a:pt x="212" y="862"/>
                  </a:lnTo>
                  <a:lnTo>
                    <a:pt x="192" y="866"/>
                  </a:lnTo>
                  <a:lnTo>
                    <a:pt x="181" y="868"/>
                  </a:lnTo>
                  <a:lnTo>
                    <a:pt x="176" y="868"/>
                  </a:lnTo>
                  <a:lnTo>
                    <a:pt x="167" y="947"/>
                  </a:lnTo>
                  <a:lnTo>
                    <a:pt x="0" y="75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>
              <a:outerShdw dist="107763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0">
                  <a:solidFill>
                    <a:srgbClr val="BBF6EE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19812" name="AutoShape 8"/>
          <p:cNvSpPr>
            <a:spLocks noChangeArrowheads="1"/>
          </p:cNvSpPr>
          <p:nvPr/>
        </p:nvSpPr>
        <p:spPr bwMode="auto">
          <a:xfrm>
            <a:off x="179388" y="3284538"/>
            <a:ext cx="3025775" cy="1081087"/>
          </a:xfrm>
          <a:prstGeom prst="roundRect">
            <a:avLst>
              <a:gd name="adj" fmla="val 50000"/>
            </a:avLst>
          </a:prstGeom>
          <a:solidFill>
            <a:srgbClr val="008000"/>
          </a:solidFill>
          <a:ln w="28575" algn="ctr">
            <a:noFill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ts val="1800"/>
              </a:spcBef>
              <a:buFont typeface="Arial" pitchFamily="34" charset="0"/>
              <a:defRPr sz="20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ts val="12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ts val="800"/>
              </a:spcBef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ts val="600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ts val="600"/>
              </a:spcBef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ru-RU" sz="1800">
              <a:latin typeface="Arial" pitchFamily="34" charset="0"/>
            </a:endParaRPr>
          </a:p>
        </p:txBody>
      </p:sp>
      <p:grpSp>
        <p:nvGrpSpPr>
          <p:cNvPr id="119813" name="Group 9"/>
          <p:cNvGrpSpPr>
            <a:grpSpLocks/>
          </p:cNvGrpSpPr>
          <p:nvPr/>
        </p:nvGrpSpPr>
        <p:grpSpPr bwMode="auto">
          <a:xfrm>
            <a:off x="4140200" y="1125538"/>
            <a:ext cx="2808288" cy="815975"/>
            <a:chOff x="2400" y="1152"/>
            <a:chExt cx="1488" cy="288"/>
          </a:xfrm>
          <a:solidFill>
            <a:srgbClr val="FF2F2F"/>
          </a:solidFill>
        </p:grpSpPr>
        <p:sp>
          <p:nvSpPr>
            <p:cNvPr id="119824" name="Text Box 10"/>
            <p:cNvSpPr txBox="1">
              <a:spLocks noChangeArrowheads="1"/>
            </p:cNvSpPr>
            <p:nvPr/>
          </p:nvSpPr>
          <p:spPr bwMode="auto">
            <a:xfrm>
              <a:off x="2490" y="1188"/>
              <a:ext cx="1269" cy="11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1800"/>
                </a:spcBef>
                <a:buFont typeface="Arial" pitchFamily="34" charset="0"/>
                <a:defRPr sz="2000"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 eaLnBrk="0" hangingPunct="0">
                <a:spcBef>
                  <a:spcPts val="12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 eaLnBrk="0" hangingPunct="0">
                <a:spcBef>
                  <a:spcPts val="800"/>
                </a:spcBef>
                <a:buFont typeface="Arial" pitchFamily="34" charset="0"/>
                <a:buChar char="–"/>
                <a:defRPr sz="1600"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 eaLnBrk="0" hangingPunct="0">
                <a:spcBef>
                  <a:spcPts val="600"/>
                </a:spcBef>
                <a:buFont typeface="Arial" pitchFamily="34" charset="0"/>
                <a:buChar char="•"/>
                <a:defRPr sz="1400"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 eaLnBrk="0" hangingPunct="0">
                <a:spcBef>
                  <a:spcPts val="600"/>
                </a:spcBef>
                <a:buFont typeface="Arial" pitchFamily="34" charset="0"/>
                <a:buChar char="»"/>
                <a:defRPr sz="1400"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»"/>
                <a:defRPr sz="1400"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»"/>
                <a:defRPr sz="1400"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»"/>
                <a:defRPr sz="1400"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»"/>
                <a:defRPr sz="1400"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ru-RU" sz="1600" b="1">
                <a:solidFill>
                  <a:srgbClr val="FFCC66"/>
                </a:solidFill>
                <a:latin typeface="Verdana" pitchFamily="34" charset="0"/>
              </a:endParaRPr>
            </a:p>
          </p:txBody>
        </p:sp>
        <p:sp>
          <p:nvSpPr>
            <p:cNvPr id="119825" name="AutoShape 11"/>
            <p:cNvSpPr>
              <a:spLocks noChangeArrowheads="1"/>
            </p:cNvSpPr>
            <p:nvPr/>
          </p:nvSpPr>
          <p:spPr bwMode="auto">
            <a:xfrm>
              <a:off x="2400" y="1152"/>
              <a:ext cx="1488" cy="288"/>
            </a:xfrm>
            <a:prstGeom prst="roundRect">
              <a:avLst>
                <a:gd name="adj" fmla="val 50000"/>
              </a:avLst>
            </a:prstGeom>
            <a:grpFill/>
            <a:ln w="28575" algn="ctr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ts val="1800"/>
                </a:spcBef>
                <a:buFont typeface="Arial" pitchFamily="34" charset="0"/>
                <a:defRPr sz="2000"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 eaLnBrk="0" hangingPunct="0">
                <a:spcBef>
                  <a:spcPts val="12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 eaLnBrk="0" hangingPunct="0">
                <a:spcBef>
                  <a:spcPts val="800"/>
                </a:spcBef>
                <a:buFont typeface="Arial" pitchFamily="34" charset="0"/>
                <a:buChar char="–"/>
                <a:defRPr sz="1600"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 eaLnBrk="0" hangingPunct="0">
                <a:spcBef>
                  <a:spcPts val="600"/>
                </a:spcBef>
                <a:buFont typeface="Arial" pitchFamily="34" charset="0"/>
                <a:buChar char="•"/>
                <a:defRPr sz="1400"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 eaLnBrk="0" hangingPunct="0">
                <a:spcBef>
                  <a:spcPts val="600"/>
                </a:spcBef>
                <a:buFont typeface="Arial" pitchFamily="34" charset="0"/>
                <a:buChar char="»"/>
                <a:defRPr sz="1400"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»"/>
                <a:defRPr sz="1400"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»"/>
                <a:defRPr sz="1400"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»"/>
                <a:defRPr sz="1400"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»"/>
                <a:defRPr sz="1400"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ru-RU" sz="1800">
                <a:latin typeface="Arial" pitchFamily="34" charset="0"/>
              </a:endParaRPr>
            </a:p>
          </p:txBody>
        </p:sp>
      </p:grpSp>
      <p:sp>
        <p:nvSpPr>
          <p:cNvPr id="119814" name="Text Box 12"/>
          <p:cNvSpPr txBox="1">
            <a:spLocks noChangeArrowheads="1"/>
          </p:cNvSpPr>
          <p:nvPr/>
        </p:nvSpPr>
        <p:spPr bwMode="auto">
          <a:xfrm>
            <a:off x="5545138" y="3789363"/>
            <a:ext cx="3141662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1800"/>
              </a:spcBef>
              <a:buFont typeface="Arial" pitchFamily="34" charset="0"/>
              <a:defRPr sz="20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ts val="12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ts val="800"/>
              </a:spcBef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ts val="600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ts val="600"/>
              </a:spcBef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chemeClr val="bg1"/>
                </a:solidFill>
                <a:latin typeface="Verdana" pitchFamily="34" charset="0"/>
              </a:rPr>
              <a:t>Висцеральная гиперчувствительность</a:t>
            </a:r>
            <a:endParaRPr lang="en-US" altLang="ru-RU" sz="16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19815" name="Rectangle 15"/>
          <p:cNvSpPr>
            <a:spLocks noChangeArrowheads="1"/>
          </p:cNvSpPr>
          <p:nvPr/>
        </p:nvSpPr>
        <p:spPr bwMode="auto">
          <a:xfrm>
            <a:off x="4211638" y="1268413"/>
            <a:ext cx="2663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1800"/>
              </a:spcBef>
              <a:buFont typeface="Arial" pitchFamily="34" charset="0"/>
              <a:defRPr sz="20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ts val="12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ts val="800"/>
              </a:spcBef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ts val="600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ts val="600"/>
              </a:spcBef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chemeClr val="bg1"/>
                </a:solidFill>
                <a:latin typeface="Arial" pitchFamily="34" charset="0"/>
              </a:rPr>
              <a:t>Ответ на стресс</a:t>
            </a:r>
            <a:endParaRPr lang="en-US" altLang="ru-RU" sz="2400" b="1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119816" name="Rectangle 16"/>
          <p:cNvSpPr>
            <a:spLocks noChangeArrowheads="1"/>
          </p:cNvSpPr>
          <p:nvPr/>
        </p:nvSpPr>
        <p:spPr bwMode="auto">
          <a:xfrm>
            <a:off x="80963" y="3500438"/>
            <a:ext cx="32226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1800"/>
              </a:spcBef>
              <a:buFont typeface="Arial" pitchFamily="34" charset="0"/>
              <a:defRPr sz="20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ts val="12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ts val="800"/>
              </a:spcBef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ts val="600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ts val="600"/>
              </a:spcBef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b="1">
                <a:latin typeface="Arial" pitchFamily="34" charset="0"/>
              </a:rPr>
              <a:t> </a:t>
            </a:r>
            <a:r>
              <a:rPr lang="ru-RU" altLang="ru-RU" sz="1800" b="1">
                <a:solidFill>
                  <a:schemeClr val="bg1"/>
                </a:solidFill>
                <a:latin typeface="Arial" pitchFamily="34" charset="0"/>
              </a:rPr>
              <a:t>Нарушения моторики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chemeClr val="bg1"/>
                </a:solidFill>
                <a:latin typeface="Arial" pitchFamily="34" charset="0"/>
              </a:rPr>
              <a:t>кишечника</a:t>
            </a:r>
            <a:endParaRPr lang="en-US" altLang="ru-RU" sz="1800" b="1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119817" name="Rectangle 17"/>
          <p:cNvSpPr>
            <a:spLocks noChangeArrowheads="1"/>
          </p:cNvSpPr>
          <p:nvPr/>
        </p:nvSpPr>
        <p:spPr bwMode="auto">
          <a:xfrm>
            <a:off x="881" y="6550546"/>
            <a:ext cx="758348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1800"/>
              </a:spcBef>
              <a:buFont typeface="Arial" pitchFamily="34" charset="0"/>
              <a:defRPr sz="20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ts val="12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ts val="800"/>
              </a:spcBef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ts val="600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ts val="600"/>
              </a:spcBef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000" dirty="0">
                <a:latin typeface="+mn-lt"/>
              </a:rPr>
              <a:t>Spiller R, Aziz Q et al. </a:t>
            </a:r>
            <a:r>
              <a:rPr lang="en-US" altLang="ru-RU" sz="1000" dirty="0" err="1">
                <a:latin typeface="+mn-lt"/>
              </a:rPr>
              <a:t>Gudelines</a:t>
            </a:r>
            <a:r>
              <a:rPr lang="en-US" altLang="ru-RU" sz="1000" dirty="0">
                <a:latin typeface="+mn-lt"/>
              </a:rPr>
              <a:t> on the irritable bowel syndrome:</a:t>
            </a:r>
            <a:r>
              <a:rPr lang="ru-RU" altLang="ru-RU" sz="1000" dirty="0">
                <a:latin typeface="+mn-lt"/>
              </a:rPr>
              <a:t> </a:t>
            </a:r>
            <a:r>
              <a:rPr lang="en-US" altLang="ru-RU" sz="1000" dirty="0" err="1">
                <a:latin typeface="+mn-lt"/>
              </a:rPr>
              <a:t>mecanism</a:t>
            </a:r>
            <a:r>
              <a:rPr lang="en-US" altLang="ru-RU" sz="1000" dirty="0">
                <a:latin typeface="+mn-lt"/>
              </a:rPr>
              <a:t> and practical management. Gut 2007; 56:1770-98</a:t>
            </a:r>
          </a:p>
        </p:txBody>
      </p:sp>
      <p:grpSp>
        <p:nvGrpSpPr>
          <p:cNvPr id="119818" name="Group 34"/>
          <p:cNvGrpSpPr>
            <a:grpSpLocks/>
          </p:cNvGrpSpPr>
          <p:nvPr/>
        </p:nvGrpSpPr>
        <p:grpSpPr bwMode="auto">
          <a:xfrm>
            <a:off x="4067175" y="2636838"/>
            <a:ext cx="865188" cy="865187"/>
            <a:chOff x="2016" y="1920"/>
            <a:chExt cx="1680" cy="1680"/>
          </a:xfrm>
        </p:grpSpPr>
        <p:sp>
          <p:nvSpPr>
            <p:cNvPr id="119822" name="Oval 35"/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solidFill>
              <a:srgbClr val="FF0066"/>
            </a:solidFill>
            <a:ln w="38100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ts val="1800"/>
                </a:spcBef>
                <a:buFont typeface="Arial" pitchFamily="34" charset="0"/>
                <a:defRPr sz="2000">
                  <a:solidFill>
                    <a:schemeClr val="tx1"/>
                  </a:solidFill>
                  <a:latin typeface="Georgia" pitchFamily="18" charset="0"/>
                </a:defRPr>
              </a:lvl1pPr>
              <a:lvl2pPr marL="742950" indent="-285750" eaLnBrk="0" hangingPunct="0">
                <a:spcBef>
                  <a:spcPts val="12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Georgia" pitchFamily="18" charset="0"/>
                </a:defRPr>
              </a:lvl2pPr>
              <a:lvl3pPr marL="1143000" indent="-228600" eaLnBrk="0" hangingPunct="0">
                <a:spcBef>
                  <a:spcPts val="800"/>
                </a:spcBef>
                <a:buFont typeface="Arial" pitchFamily="34" charset="0"/>
                <a:buChar char="–"/>
                <a:defRPr sz="1600">
                  <a:solidFill>
                    <a:schemeClr val="tx1"/>
                  </a:solidFill>
                  <a:latin typeface="Georgia" pitchFamily="18" charset="0"/>
                </a:defRPr>
              </a:lvl3pPr>
              <a:lvl4pPr marL="1600200" indent="-228600" eaLnBrk="0" hangingPunct="0">
                <a:spcBef>
                  <a:spcPts val="600"/>
                </a:spcBef>
                <a:buFont typeface="Arial" pitchFamily="34" charset="0"/>
                <a:buChar char="•"/>
                <a:defRPr sz="1400">
                  <a:solidFill>
                    <a:schemeClr val="tx1"/>
                  </a:solidFill>
                  <a:latin typeface="Georgia" pitchFamily="18" charset="0"/>
                </a:defRPr>
              </a:lvl4pPr>
              <a:lvl5pPr marL="2057400" indent="-228600" eaLnBrk="0" hangingPunct="0">
                <a:spcBef>
                  <a:spcPts val="600"/>
                </a:spcBef>
                <a:buFont typeface="Arial" pitchFamily="34" charset="0"/>
                <a:buChar char="»"/>
                <a:defRPr sz="1400">
                  <a:solidFill>
                    <a:schemeClr val="tx1"/>
                  </a:solidFill>
                  <a:latin typeface="Georgia" pitchFamily="18" charset="0"/>
                </a:defRPr>
              </a:lvl5pPr>
              <a:lvl6pPr marL="25146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»"/>
                <a:defRPr sz="1400">
                  <a:solidFill>
                    <a:schemeClr val="tx1"/>
                  </a:solidFill>
                  <a:latin typeface="Georgia" pitchFamily="18" charset="0"/>
                </a:defRPr>
              </a:lvl6pPr>
              <a:lvl7pPr marL="29718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»"/>
                <a:defRPr sz="1400">
                  <a:solidFill>
                    <a:schemeClr val="tx1"/>
                  </a:solidFill>
                  <a:latin typeface="Georgia" pitchFamily="18" charset="0"/>
                </a:defRPr>
              </a:lvl7pPr>
              <a:lvl8pPr marL="34290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»"/>
                <a:defRPr sz="1400">
                  <a:solidFill>
                    <a:schemeClr val="tx1"/>
                  </a:solidFill>
                  <a:latin typeface="Georgia" pitchFamily="18" charset="0"/>
                </a:defRPr>
              </a:lvl8pPr>
              <a:lvl9pPr marL="38862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»"/>
                <a:defRPr sz="1400">
                  <a:solidFill>
                    <a:schemeClr val="tx1"/>
                  </a:solidFill>
                  <a:latin typeface="Georg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1800" b="1">
                  <a:latin typeface="Arial" pitchFamily="34" charset="0"/>
                </a:rPr>
                <a:t>С Р К</a:t>
              </a:r>
              <a:endParaRPr lang="en-US" altLang="ru-RU" sz="1800" b="1">
                <a:latin typeface="Arial" pitchFamily="34" charset="0"/>
              </a:endParaRPr>
            </a:p>
          </p:txBody>
        </p:sp>
        <p:sp>
          <p:nvSpPr>
            <p:cNvPr id="119823" name="Freeform 36"/>
            <p:cNvSpPr>
              <a:spLocks/>
            </p:cNvSpPr>
            <p:nvPr/>
          </p:nvSpPr>
          <p:spPr bwMode="gray">
            <a:xfrm>
              <a:off x="2208" y="1948"/>
              <a:ext cx="1296" cy="634"/>
            </a:xfrm>
            <a:custGeom>
              <a:avLst/>
              <a:gdLst>
                <a:gd name="T0" fmla="*/ 1054 w 1321"/>
                <a:gd name="T1" fmla="*/ 112 h 712"/>
                <a:gd name="T2" fmla="*/ 1067 w 1321"/>
                <a:gd name="T3" fmla="*/ 124 h 712"/>
                <a:gd name="T4" fmla="*/ 1070 w 1321"/>
                <a:gd name="T5" fmla="*/ 134 h 712"/>
                <a:gd name="T6" fmla="*/ 1065 w 1321"/>
                <a:gd name="T7" fmla="*/ 144 h 712"/>
                <a:gd name="T8" fmla="*/ 1052 w 1321"/>
                <a:gd name="T9" fmla="*/ 152 h 712"/>
                <a:gd name="T10" fmla="*/ 1031 w 1321"/>
                <a:gd name="T11" fmla="*/ 162 h 712"/>
                <a:gd name="T12" fmla="*/ 1004 w 1321"/>
                <a:gd name="T13" fmla="*/ 169 h 712"/>
                <a:gd name="T14" fmla="*/ 969 w 1321"/>
                <a:gd name="T15" fmla="*/ 175 h 712"/>
                <a:gd name="T16" fmla="*/ 930 w 1321"/>
                <a:gd name="T17" fmla="*/ 182 h 712"/>
                <a:gd name="T18" fmla="*/ 885 w 1321"/>
                <a:gd name="T19" fmla="*/ 186 h 712"/>
                <a:gd name="T20" fmla="*/ 836 w 1321"/>
                <a:gd name="T21" fmla="*/ 191 h 712"/>
                <a:gd name="T22" fmla="*/ 784 w 1321"/>
                <a:gd name="T23" fmla="*/ 192 h 712"/>
                <a:gd name="T24" fmla="*/ 726 w 1321"/>
                <a:gd name="T25" fmla="*/ 197 h 712"/>
                <a:gd name="T26" fmla="*/ 668 w 1321"/>
                <a:gd name="T27" fmla="*/ 198 h 712"/>
                <a:gd name="T28" fmla="*/ 645 w 1321"/>
                <a:gd name="T29" fmla="*/ 199 h 712"/>
                <a:gd name="T30" fmla="*/ 386 w 1321"/>
                <a:gd name="T31" fmla="*/ 199 h 712"/>
                <a:gd name="T32" fmla="*/ 382 w 1321"/>
                <a:gd name="T33" fmla="*/ 199 h 712"/>
                <a:gd name="T34" fmla="*/ 331 w 1321"/>
                <a:gd name="T35" fmla="*/ 198 h 712"/>
                <a:gd name="T36" fmla="*/ 282 w 1321"/>
                <a:gd name="T37" fmla="*/ 197 h 712"/>
                <a:gd name="T38" fmla="*/ 235 w 1321"/>
                <a:gd name="T39" fmla="*/ 194 h 712"/>
                <a:gd name="T40" fmla="*/ 191 w 1321"/>
                <a:gd name="T41" fmla="*/ 191 h 712"/>
                <a:gd name="T42" fmla="*/ 152 w 1321"/>
                <a:gd name="T43" fmla="*/ 189 h 712"/>
                <a:gd name="T44" fmla="*/ 116 w 1321"/>
                <a:gd name="T45" fmla="*/ 184 h 712"/>
                <a:gd name="T46" fmla="*/ 80 w 1321"/>
                <a:gd name="T47" fmla="*/ 181 h 712"/>
                <a:gd name="T48" fmla="*/ 56 w 1321"/>
                <a:gd name="T49" fmla="*/ 176 h 712"/>
                <a:gd name="T50" fmla="*/ 28 w 1321"/>
                <a:gd name="T51" fmla="*/ 170 h 712"/>
                <a:gd name="T52" fmla="*/ 18 w 1321"/>
                <a:gd name="T53" fmla="*/ 163 h 712"/>
                <a:gd name="T54" fmla="*/ 6 w 1321"/>
                <a:gd name="T55" fmla="*/ 155 h 712"/>
                <a:gd name="T56" fmla="*/ 0 w 1321"/>
                <a:gd name="T57" fmla="*/ 146 h 712"/>
                <a:gd name="T58" fmla="*/ 0 w 1321"/>
                <a:gd name="T59" fmla="*/ 145 h 712"/>
                <a:gd name="T60" fmla="*/ 4 w 1321"/>
                <a:gd name="T61" fmla="*/ 134 h 712"/>
                <a:gd name="T62" fmla="*/ 16 w 1321"/>
                <a:gd name="T63" fmla="*/ 125 h 712"/>
                <a:gd name="T64" fmla="*/ 40 w 1321"/>
                <a:gd name="T65" fmla="*/ 103 h 712"/>
                <a:gd name="T66" fmla="*/ 75 w 1321"/>
                <a:gd name="T67" fmla="*/ 83 h 712"/>
                <a:gd name="T68" fmla="*/ 120 w 1321"/>
                <a:gd name="T69" fmla="*/ 66 h 712"/>
                <a:gd name="T70" fmla="*/ 166 w 1321"/>
                <a:gd name="T71" fmla="*/ 48 h 712"/>
                <a:gd name="T72" fmla="*/ 219 w 1321"/>
                <a:gd name="T73" fmla="*/ 34 h 712"/>
                <a:gd name="T74" fmla="*/ 277 w 1321"/>
                <a:gd name="T75" fmla="*/ 23 h 712"/>
                <a:gd name="T76" fmla="*/ 336 w 1321"/>
                <a:gd name="T77" fmla="*/ 12 h 712"/>
                <a:gd name="T78" fmla="*/ 403 w 1321"/>
                <a:gd name="T79" fmla="*/ 6 h 712"/>
                <a:gd name="T80" fmla="*/ 471 w 1321"/>
                <a:gd name="T81" fmla="*/ 4 h 712"/>
                <a:gd name="T82" fmla="*/ 541 w 1321"/>
                <a:gd name="T83" fmla="*/ 0 h 712"/>
                <a:gd name="T84" fmla="*/ 541 w 1321"/>
                <a:gd name="T85" fmla="*/ 0 h 712"/>
                <a:gd name="T86" fmla="*/ 615 w 1321"/>
                <a:gd name="T87" fmla="*/ 4 h 712"/>
                <a:gd name="T88" fmla="*/ 687 w 1321"/>
                <a:gd name="T89" fmla="*/ 6 h 712"/>
                <a:gd name="T90" fmla="*/ 755 w 1321"/>
                <a:gd name="T91" fmla="*/ 14 h 712"/>
                <a:gd name="T92" fmla="*/ 819 w 1321"/>
                <a:gd name="T93" fmla="*/ 25 h 712"/>
                <a:gd name="T94" fmla="*/ 877 w 1321"/>
                <a:gd name="T95" fmla="*/ 38 h 712"/>
                <a:gd name="T96" fmla="*/ 931 w 1321"/>
                <a:gd name="T97" fmla="*/ 54 h 712"/>
                <a:gd name="T98" fmla="*/ 979 w 1321"/>
                <a:gd name="T99" fmla="*/ 71 h 712"/>
                <a:gd name="T100" fmla="*/ 1020 w 1321"/>
                <a:gd name="T101" fmla="*/ 91 h 712"/>
                <a:gd name="T102" fmla="*/ 1054 w 1321"/>
                <a:gd name="T103" fmla="*/ 112 h 712"/>
                <a:gd name="T104" fmla="*/ 1054 w 1321"/>
                <a:gd name="T105" fmla="*/ 112 h 71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BBF6EE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19819" name="Text Box 37"/>
          <p:cNvSpPr txBox="1">
            <a:spLocks noChangeArrowheads="1"/>
          </p:cNvSpPr>
          <p:nvPr/>
        </p:nvSpPr>
        <p:spPr bwMode="auto">
          <a:xfrm>
            <a:off x="4500563" y="4005263"/>
            <a:ext cx="768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1800"/>
              </a:spcBef>
              <a:buFont typeface="Arial" pitchFamily="34" charset="0"/>
              <a:defRPr sz="20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ts val="12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ts val="800"/>
              </a:spcBef>
              <a:buFont typeface="Arial" pitchFamily="34" charset="0"/>
              <a:buChar char="–"/>
              <a:defRPr sz="16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ts val="600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ts val="600"/>
              </a:spcBef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»"/>
              <a:defRPr sz="1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chemeClr val="bg1"/>
                </a:solidFill>
                <a:latin typeface="Arial" pitchFamily="34" charset="0"/>
              </a:rPr>
              <a:t>С Р К</a:t>
            </a:r>
            <a:endParaRPr lang="en-US" altLang="ru-RU" sz="1800" b="1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119821" name="TextBox 1"/>
          <p:cNvSpPr txBox="1">
            <a:spLocks noChangeArrowheads="1"/>
          </p:cNvSpPr>
          <p:nvPr/>
        </p:nvSpPr>
        <p:spPr bwMode="auto">
          <a:xfrm>
            <a:off x="0" y="64781"/>
            <a:ext cx="9144000" cy="584775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32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algn="ctr"/>
            <a:r>
              <a:rPr lang="ru-RU" altLang="ru-RU" dirty="0"/>
              <a:t>Патогенез синдрома раздраженного кишечника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 rot="16200000">
            <a:off x="7956034" y="3680911"/>
            <a:ext cx="223792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RUDUS170976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.03.2017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2658803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0" y="-32077"/>
            <a:ext cx="9144000" cy="796781"/>
          </a:xfrm>
        </p:spPr>
        <p:txBody>
          <a:bodyPr>
            <a:normAutofit/>
          </a:bodyPr>
          <a:lstStyle/>
          <a:p>
            <a:r>
              <a:rPr lang="ru-RU" altLang="ru-RU" sz="4000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Моторная функция кишечника</a:t>
            </a:r>
            <a:endParaRPr lang="ru-RU" altLang="ru-RU" sz="40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269" name="TextBox 6"/>
          <p:cNvSpPr txBox="1">
            <a:spLocks noChangeArrowheads="1"/>
          </p:cNvSpPr>
          <p:nvPr/>
        </p:nvSpPr>
        <p:spPr bwMode="auto">
          <a:xfrm>
            <a:off x="6350" y="6611937"/>
            <a:ext cx="91805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000" b="1"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 sz="1000" b="1"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l"/>
            <a:r>
              <a:rPr lang="ru-RU" altLang="ru-RU" b="0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Афанасьев Ю.И., Юрина Н.А., Котовский Е.Ф. </a:t>
            </a:r>
            <a:r>
              <a:rPr lang="ru-RU" altLang="ru-RU" b="0" dirty="0" err="1">
                <a:solidFill>
                  <a:schemeClr val="tx1"/>
                </a:solidFill>
                <a:latin typeface="+mn-lt"/>
                <a:cs typeface="Times New Roman" pitchFamily="18" charset="0"/>
              </a:rPr>
              <a:t>Гистология.М</a:t>
            </a:r>
            <a:r>
              <a:rPr lang="ru-RU" altLang="ru-RU" b="0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: Медицина 1999</a:t>
            </a:r>
          </a:p>
        </p:txBody>
      </p:sp>
      <p:pic>
        <p:nvPicPr>
          <p:cNvPr id="11270" name="Picture 14" descr="http://images.wisegeek.com/human%20col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2" r="14159" b="7446"/>
          <a:stretch>
            <a:fillRect/>
          </a:stretch>
        </p:blipFill>
        <p:spPr bwMode="auto">
          <a:xfrm>
            <a:off x="5400675" y="3181350"/>
            <a:ext cx="3240088" cy="272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Bent Arrow 8"/>
          <p:cNvSpPr/>
          <p:nvPr/>
        </p:nvSpPr>
        <p:spPr>
          <a:xfrm>
            <a:off x="5400675" y="3255963"/>
            <a:ext cx="865188" cy="2346325"/>
          </a:xfrm>
          <a:prstGeom prst="bentArrow">
            <a:avLst>
              <a:gd name="adj1" fmla="val 11758"/>
              <a:gd name="adj2" fmla="val 18651"/>
              <a:gd name="adj3" fmla="val 43342"/>
              <a:gd name="adj4" fmla="val 43750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2154238" y="2271713"/>
            <a:ext cx="1235075" cy="498475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cap="all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9750" y="1195388"/>
            <a:ext cx="4554538" cy="1016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000" dirty="0">
                <a:cs typeface="Times New Roman" panose="02020603050405020304" pitchFamily="18" charset="0"/>
              </a:rPr>
              <a:t>Мышечный слой кишки</a:t>
            </a:r>
          </a:p>
          <a:p>
            <a:pPr marL="342900" indent="-342900" algn="ctr">
              <a:buFont typeface="Wingdings" panose="05000000000000000000" pitchFamily="2" charset="2"/>
              <a:buChar char="§"/>
              <a:defRPr/>
            </a:pPr>
            <a:r>
              <a:rPr lang="ru-RU" sz="2000" dirty="0">
                <a:cs typeface="Times New Roman" panose="02020603050405020304" pitchFamily="18" charset="0"/>
              </a:rPr>
              <a:t>Циркулярный</a:t>
            </a:r>
          </a:p>
          <a:p>
            <a:pPr marL="342900" indent="-342900" algn="ctr">
              <a:buFont typeface="Wingdings" panose="05000000000000000000" pitchFamily="2" charset="2"/>
              <a:buChar char="§"/>
              <a:defRPr/>
            </a:pPr>
            <a:r>
              <a:rPr lang="ru-RU" sz="2000" dirty="0">
                <a:cs typeface="Times New Roman" panose="02020603050405020304" pitchFamily="18" charset="0"/>
              </a:rPr>
              <a:t>Продольный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2095500" y="4727575"/>
            <a:ext cx="1352550" cy="488950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9750" y="2870200"/>
            <a:ext cx="4554538" cy="7080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000" dirty="0">
                <a:cs typeface="Times New Roman" panose="02020603050405020304" pitchFamily="18" charset="0"/>
              </a:rPr>
              <a:t>Координированное сокращение и расслабление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9750" y="4232275"/>
            <a:ext cx="4554538" cy="4000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000" dirty="0">
                <a:cs typeface="Times New Roman" panose="02020603050405020304" pitchFamily="18" charset="0"/>
              </a:rPr>
              <a:t>ПЕРИСТАЛЬТИКА</a:t>
            </a:r>
          </a:p>
        </p:txBody>
      </p:sp>
      <p:sp>
        <p:nvSpPr>
          <p:cNvPr id="16" name="Down Arrow 15"/>
          <p:cNvSpPr/>
          <p:nvPr/>
        </p:nvSpPr>
        <p:spPr>
          <a:xfrm>
            <a:off x="2154238" y="3703638"/>
            <a:ext cx="1235075" cy="488950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cap="all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9750" y="5248275"/>
            <a:ext cx="4554538" cy="7080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000" dirty="0">
                <a:cs typeface="Times New Roman" panose="02020603050405020304" pitchFamily="18" charset="0"/>
              </a:rPr>
              <a:t>Однонаправленное продвижение пищи по кишечнику </a:t>
            </a:r>
          </a:p>
        </p:txBody>
      </p:sp>
      <p:pic>
        <p:nvPicPr>
          <p:cNvPr id="11279" name="Picture 2" descr="перистальтика схем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66"/>
          <a:stretch>
            <a:fillRect/>
          </a:stretch>
        </p:blipFill>
        <p:spPr bwMode="auto">
          <a:xfrm>
            <a:off x="5467350" y="1344613"/>
            <a:ext cx="3070225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Bent Arrow 18"/>
          <p:cNvSpPr/>
          <p:nvPr/>
        </p:nvSpPr>
        <p:spPr>
          <a:xfrm rot="10800000">
            <a:off x="7540625" y="3578225"/>
            <a:ext cx="863600" cy="2344738"/>
          </a:xfrm>
          <a:prstGeom prst="bentArrow">
            <a:avLst>
              <a:gd name="adj1" fmla="val 11758"/>
              <a:gd name="adj2" fmla="val 18651"/>
              <a:gd name="adj3" fmla="val 43342"/>
              <a:gd name="adj4" fmla="val 43750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 rot="16200000">
            <a:off x="7956034" y="3680911"/>
            <a:ext cx="223792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RUDUS170976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.03.2017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4150186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550" y="2285729"/>
            <a:ext cx="292100" cy="251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05181"/>
            <a:ext cx="8134350" cy="411162"/>
          </a:xfrm>
        </p:spPr>
        <p:txBody>
          <a:bodyPr>
            <a:noAutofit/>
          </a:bodyPr>
          <a:lstStyle/>
          <a:p>
            <a:r>
              <a:rPr lang="ru-RU" sz="2900" b="1" dirty="0"/>
              <a:t>Механизмы регуляции моторики кишечника</a:t>
            </a:r>
            <a:endParaRPr lang="en-US" sz="2900" b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803046417"/>
              </p:ext>
            </p:extLst>
          </p:nvPr>
        </p:nvGraphicFramePr>
        <p:xfrm>
          <a:off x="285750" y="1637449"/>
          <a:ext cx="8001000" cy="37097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6093346" y="2840956"/>
            <a:ext cx="1793527" cy="1120954"/>
            <a:chOff x="3412427" y="1660383"/>
            <a:chExt cx="1793527" cy="1120954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1" name="Rounded Rectangle 10"/>
            <p:cNvSpPr/>
            <p:nvPr/>
          </p:nvSpPr>
          <p:spPr>
            <a:xfrm>
              <a:off x="3412427" y="1660383"/>
              <a:ext cx="1793527" cy="112095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Rounded Rectangle 4"/>
            <p:cNvSpPr/>
            <p:nvPr/>
          </p:nvSpPr>
          <p:spPr>
            <a:xfrm>
              <a:off x="3445259" y="1693215"/>
              <a:ext cx="1727863" cy="105529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8575" tIns="19050" rIns="28575" bIns="190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kern="1200" dirty="0"/>
                <a:t>эндокринная</a:t>
              </a:r>
              <a:endParaRPr lang="en-US" b="1" kern="1200" dirty="0"/>
            </a:p>
          </p:txBody>
        </p:sp>
      </p:grpSp>
      <p:cxnSp>
        <p:nvCxnSpPr>
          <p:cNvPr id="9" name="Straight Connector 8"/>
          <p:cNvCxnSpPr/>
          <p:nvPr/>
        </p:nvCxnSpPr>
        <p:spPr>
          <a:xfrm>
            <a:off x="5924550" y="3291114"/>
            <a:ext cx="1915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6091071" y="4226286"/>
            <a:ext cx="1793527" cy="1120954"/>
            <a:chOff x="3412427" y="1660383"/>
            <a:chExt cx="1793527" cy="1120954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8" name="Rounded Rectangle 17"/>
            <p:cNvSpPr/>
            <p:nvPr/>
          </p:nvSpPr>
          <p:spPr>
            <a:xfrm>
              <a:off x="3412427" y="1660383"/>
              <a:ext cx="1793527" cy="112095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Rounded Rectangle 4"/>
            <p:cNvSpPr/>
            <p:nvPr/>
          </p:nvSpPr>
          <p:spPr>
            <a:xfrm>
              <a:off x="3445259" y="1693215"/>
              <a:ext cx="1727863" cy="105529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8575" tIns="19050" rIns="28575" bIns="190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/>
                <a:t>паракринная</a:t>
              </a:r>
              <a:endParaRPr lang="en-US" sz="2000" b="1" kern="1200" dirty="0"/>
            </a:p>
          </p:txBody>
        </p:sp>
      </p:grpSp>
      <p:sp>
        <p:nvSpPr>
          <p:cNvPr id="15" name="Up Arrow Callout 14"/>
          <p:cNvSpPr/>
          <p:nvPr/>
        </p:nvSpPr>
        <p:spPr>
          <a:xfrm>
            <a:off x="854075" y="5515984"/>
            <a:ext cx="2382651" cy="727473"/>
          </a:xfrm>
          <a:prstGeom prst="upArrowCallou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Возникновение фазовых и тонических  сокращений</a:t>
            </a:r>
            <a:endParaRPr lang="en-US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1" name="Up Arrow Callout 20"/>
          <p:cNvSpPr/>
          <p:nvPr/>
        </p:nvSpPr>
        <p:spPr>
          <a:xfrm>
            <a:off x="3902075" y="5538730"/>
            <a:ext cx="4629150" cy="727473"/>
          </a:xfrm>
          <a:prstGeom prst="upArrowCallou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Моделирование сокращений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9330" y="6447803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21</a:t>
            </a:r>
          </a:p>
        </p:txBody>
      </p:sp>
      <p:sp>
        <p:nvSpPr>
          <p:cNvPr id="20" name="Прямоугольник 19"/>
          <p:cNvSpPr/>
          <p:nvPr/>
        </p:nvSpPr>
        <p:spPr>
          <a:xfrm rot="16200000">
            <a:off x="8001863" y="3815275"/>
            <a:ext cx="2138599" cy="2812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RUDUS173183 от 05.09.2017 г.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9414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4564" y="0"/>
            <a:ext cx="9143999" cy="584775"/>
          </a:xfr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altLang="ru-RU" sz="3200" b="1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Висцеральная гиперчувствительность</a:t>
            </a:r>
            <a:r>
              <a:rPr lang="en-US" altLang="ru-RU" sz="3200" b="1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2765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536" y="764704"/>
            <a:ext cx="8208912" cy="997331"/>
          </a:xfrm>
        </p:spPr>
        <p:txBody>
          <a:bodyPr>
            <a:normAutofit/>
          </a:bodyPr>
          <a:lstStyle/>
          <a:p>
            <a:pPr marL="0" indent="0" algn="ctr" eaLnBrk="1" hangingPunct="1">
              <a:buNone/>
            </a:pPr>
            <a:r>
              <a:rPr lang="ru-RU" altLang="ru-RU" sz="2000" b="1" dirty="0" smtClean="0"/>
              <a:t>Висцеральная гиперчувствительность  - явление повышенной болевой чувствительности кишечника в ответ на </a:t>
            </a:r>
            <a:r>
              <a:rPr lang="ru-RU" altLang="ru-RU" sz="2000" b="1" dirty="0" err="1" smtClean="0"/>
              <a:t>допороговые</a:t>
            </a:r>
            <a:r>
              <a:rPr lang="ru-RU" altLang="ru-RU" sz="2000" b="1" dirty="0" smtClean="0"/>
              <a:t> раздражители</a:t>
            </a:r>
            <a:r>
              <a:rPr lang="ru-RU" altLang="ru-RU" sz="2000" dirty="0" smtClean="0"/>
              <a:t>.</a:t>
            </a:r>
            <a:endParaRPr lang="en-US" altLang="ru-RU" sz="2000" dirty="0" smtClean="0"/>
          </a:p>
        </p:txBody>
      </p:sp>
      <p:sp>
        <p:nvSpPr>
          <p:cNvPr id="27656" name="Text Box 5"/>
          <p:cNvSpPr txBox="1">
            <a:spLocks noChangeArrowheads="1"/>
          </p:cNvSpPr>
          <p:nvPr/>
        </p:nvSpPr>
        <p:spPr bwMode="auto">
          <a:xfrm>
            <a:off x="216194" y="2442835"/>
            <a:ext cx="3582443" cy="982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ctr"/>
            <a:r>
              <a:rPr lang="ru-RU" altLang="ru-RU" b="1" dirty="0"/>
              <a:t>Периферическая гиперчувствительность</a:t>
            </a:r>
          </a:p>
        </p:txBody>
      </p:sp>
      <p:sp>
        <p:nvSpPr>
          <p:cNvPr id="27657" name="Text Box 6"/>
          <p:cNvSpPr txBox="1">
            <a:spLocks noChangeArrowheads="1"/>
          </p:cNvSpPr>
          <p:nvPr/>
        </p:nvSpPr>
        <p:spPr bwMode="auto">
          <a:xfrm>
            <a:off x="5468266" y="3410997"/>
            <a:ext cx="349622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A8DB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000" b="1"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 sz="1000" b="1"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altLang="ru-RU" sz="1400" dirty="0">
                <a:solidFill>
                  <a:schemeClr val="tx1"/>
                </a:solidFill>
                <a:latin typeface="+mn-lt"/>
              </a:rPr>
              <a:t>Наблюдается  повышение чувствительности и возбудимости самой ЦНС к сигналам, поступающим от рецепторов.</a:t>
            </a:r>
            <a:r>
              <a:rPr lang="en-US" altLang="ru-RU" sz="1400" dirty="0">
                <a:solidFill>
                  <a:schemeClr val="tx1"/>
                </a:solidFill>
                <a:latin typeface="+mn-lt"/>
              </a:rPr>
              <a:t> </a:t>
            </a:r>
          </a:p>
        </p:txBody>
      </p:sp>
      <p:sp>
        <p:nvSpPr>
          <p:cNvPr id="27658" name="Text Box 7"/>
          <p:cNvSpPr txBox="1">
            <a:spLocks noChangeArrowheads="1"/>
          </p:cNvSpPr>
          <p:nvPr/>
        </p:nvSpPr>
        <p:spPr bwMode="auto">
          <a:xfrm>
            <a:off x="216194" y="3491173"/>
            <a:ext cx="3548515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A8DB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000" b="1"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 sz="1000" b="1"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altLang="ru-RU" sz="1400" dirty="0">
                <a:solidFill>
                  <a:schemeClr val="tx1"/>
                </a:solidFill>
                <a:latin typeface="+mn-lt"/>
              </a:rPr>
              <a:t>Происходит повышение чувствительности </a:t>
            </a:r>
            <a:r>
              <a:rPr lang="ru-RU" altLang="ru-RU" sz="1400" i="1" dirty="0" err="1">
                <a:solidFill>
                  <a:schemeClr val="tx1"/>
                </a:solidFill>
                <a:latin typeface="+mn-lt"/>
              </a:rPr>
              <a:t>ноцицепторов</a:t>
            </a:r>
            <a:r>
              <a:rPr lang="ru-RU" altLang="ru-RU" sz="1400" dirty="0">
                <a:solidFill>
                  <a:schemeClr val="tx1"/>
                </a:solidFill>
                <a:latin typeface="+mn-lt"/>
              </a:rPr>
              <a:t> в кишечнике (рецепторов, воспринимающих боль). </a:t>
            </a:r>
            <a:endParaRPr lang="en-US" altLang="ru-RU" sz="1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659" name="Text Box 8"/>
          <p:cNvSpPr txBox="1">
            <a:spLocks noChangeArrowheads="1"/>
          </p:cNvSpPr>
          <p:nvPr/>
        </p:nvSpPr>
        <p:spPr bwMode="auto">
          <a:xfrm>
            <a:off x="0" y="6330225"/>
            <a:ext cx="7059613" cy="24622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1000" b="1"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 sz="1000" b="1"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da-DK" altLang="ru-RU" b="0" dirty="0">
                <a:solidFill>
                  <a:schemeClr val="tx1"/>
                </a:solidFill>
                <a:latin typeface="+mn-lt"/>
              </a:rPr>
              <a:t>Spiller R., Aziz Q et al. </a:t>
            </a:r>
            <a:r>
              <a:rPr lang="en-US" altLang="ru-RU" b="0" dirty="0">
                <a:solidFill>
                  <a:schemeClr val="tx1"/>
                </a:solidFill>
                <a:latin typeface="+mn-lt"/>
              </a:rPr>
              <a:t>Guidelines on the IBS mechanism and practical management. Gut 2007,56: 1770-98.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605" y="2376578"/>
            <a:ext cx="1652660" cy="1870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5" name="Text Box 4"/>
          <p:cNvSpPr txBox="1">
            <a:spLocks noChangeArrowheads="1"/>
          </p:cNvSpPr>
          <p:nvPr/>
        </p:nvSpPr>
        <p:spPr bwMode="auto">
          <a:xfrm>
            <a:off x="5459423" y="2416105"/>
            <a:ext cx="3505064" cy="9826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ctr"/>
            <a:r>
              <a:rPr lang="ru-RU" altLang="ru-RU" b="1" dirty="0"/>
              <a:t>Центральная гиперчувствительность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rot="16200000">
            <a:off x="7896362" y="5195875"/>
            <a:ext cx="223792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RUDUS170976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.03.2017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911135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54"/>
          <a:stretch/>
        </p:blipFill>
        <p:spPr bwMode="auto">
          <a:xfrm>
            <a:off x="496334" y="1154162"/>
            <a:ext cx="8151333" cy="501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" y="0"/>
            <a:ext cx="91440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Синдром раздраженного кишечника: </a:t>
            </a:r>
          </a:p>
          <a:p>
            <a:pPr algn="ctr">
              <a:spcBef>
                <a:spcPts val="600"/>
              </a:spcBef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ось «кишечник-мозг»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1322" y="6497806"/>
            <a:ext cx="7059613" cy="24622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1000" b="1"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 sz="1000" b="1"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da-DK" altLang="ru-RU" b="0" dirty="0">
                <a:solidFill>
                  <a:schemeClr val="tx1"/>
                </a:solidFill>
                <a:latin typeface="+mn-lt"/>
              </a:rPr>
              <a:t>Spiller R., Aziz Q et al. </a:t>
            </a:r>
            <a:r>
              <a:rPr lang="en-US" altLang="ru-RU" b="0" dirty="0">
                <a:solidFill>
                  <a:schemeClr val="tx1"/>
                </a:solidFill>
                <a:latin typeface="+mn-lt"/>
              </a:rPr>
              <a:t>Guidelines on the IBS mechanism and practical management. Gut 2007,56: 1770-98.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 rot="16200000">
            <a:off x="7956034" y="3680911"/>
            <a:ext cx="223792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RUDUS170976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.03.2017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138834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 sz="1000" b="1"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 sz="1000" b="1"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fld id="{71742171-786B-422F-96B7-1A395DC75F2E}" type="slidenum">
              <a:rPr lang="en-US" altLang="ru-RU" sz="800" b="0" smtClean="0">
                <a:solidFill>
                  <a:schemeClr val="tx1"/>
                </a:solidFill>
              </a:rPr>
              <a:pPr/>
              <a:t>16</a:t>
            </a:fld>
            <a:endParaRPr lang="en-US" altLang="ru-RU" sz="800" b="0" dirty="0" smtClean="0">
              <a:solidFill>
                <a:schemeClr val="tx1"/>
              </a:solidFill>
            </a:endParaRPr>
          </a:p>
        </p:txBody>
      </p:sp>
      <p:sp>
        <p:nvSpPr>
          <p:cNvPr id="23557" name="Rectangle 2"/>
          <p:cNvSpPr>
            <a:spLocks noGrp="1" noChangeArrowheads="1"/>
          </p:cNvSpPr>
          <p:nvPr>
            <p:ph type="title"/>
          </p:nvPr>
        </p:nvSpPr>
        <p:spPr>
          <a:xfrm>
            <a:off x="-21263" y="908721"/>
            <a:ext cx="9165262" cy="576064"/>
          </a:xfrm>
        </p:spPr>
        <p:txBody>
          <a:bodyPr>
            <a:noAutofit/>
          </a:bodyPr>
          <a:lstStyle/>
          <a:p>
            <a:pPr eaLnBrk="1" hangingPunct="1"/>
            <a:r>
              <a:rPr lang="ru-RU" altLang="ru-RU" sz="1800" b="1" dirty="0" smtClean="0">
                <a:solidFill>
                  <a:schemeClr val="tx1"/>
                </a:solidFill>
                <a:latin typeface="+mn-lt"/>
              </a:rPr>
              <a:t>Мигрирующий моторный комплекс (ММК) </a:t>
            </a:r>
            <a:r>
              <a:rPr lang="en-US" altLang="ru-RU" sz="1800" b="1" dirty="0" smtClean="0">
                <a:solidFill>
                  <a:schemeClr val="tx1"/>
                </a:solidFill>
                <a:latin typeface="+mn-lt"/>
              </a:rPr>
              <a:t>— </a:t>
            </a:r>
            <a:r>
              <a:rPr lang="en-US" altLang="ru-RU" sz="1800" b="1" dirty="0" err="1" smtClean="0">
                <a:solidFill>
                  <a:schemeClr val="tx1"/>
                </a:solidFill>
                <a:latin typeface="+mn-lt"/>
              </a:rPr>
              <a:t>циклическая</a:t>
            </a:r>
            <a:r>
              <a:rPr lang="en-US" altLang="ru-RU" sz="1800" b="1" dirty="0" smtClean="0">
                <a:solidFill>
                  <a:schemeClr val="tx1"/>
                </a:solidFill>
                <a:latin typeface="+mn-lt"/>
              </a:rPr>
              <a:t>, </a:t>
            </a:r>
            <a:r>
              <a:rPr lang="en-US" altLang="ru-RU" sz="1800" b="1" dirty="0" err="1" smtClean="0">
                <a:solidFill>
                  <a:schemeClr val="tx1"/>
                </a:solidFill>
                <a:latin typeface="+mn-lt"/>
              </a:rPr>
              <a:t>стереотипно</a:t>
            </a:r>
            <a:r>
              <a:rPr lang="en-US" altLang="ru-RU" sz="1800" b="1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ru-RU" sz="1800" b="1" dirty="0" err="1" smtClean="0">
                <a:solidFill>
                  <a:schemeClr val="tx1"/>
                </a:solidFill>
                <a:latin typeface="+mn-lt"/>
              </a:rPr>
              <a:t>повторяющаяся</a:t>
            </a:r>
            <a:r>
              <a:rPr lang="en-US" altLang="ru-RU" sz="1800" b="1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ru-RU" sz="1800" b="1" dirty="0" err="1" smtClean="0">
                <a:solidFill>
                  <a:schemeClr val="tx1"/>
                </a:solidFill>
                <a:latin typeface="+mn-lt"/>
              </a:rPr>
              <a:t>сократительная</a:t>
            </a:r>
            <a:r>
              <a:rPr lang="en-US" altLang="ru-RU" sz="1800" b="1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ru-RU" sz="1800" b="1" dirty="0" err="1" smtClean="0">
                <a:solidFill>
                  <a:schemeClr val="tx1"/>
                </a:solidFill>
                <a:latin typeface="+mn-lt"/>
              </a:rPr>
              <a:t>активность</a:t>
            </a:r>
            <a:r>
              <a:rPr lang="en-US" altLang="ru-RU" sz="1800" b="1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ru-RU" sz="1800" b="1" i="1" dirty="0" err="1" smtClean="0">
                <a:solidFill>
                  <a:schemeClr val="tx1"/>
                </a:solidFill>
                <a:latin typeface="+mn-lt"/>
              </a:rPr>
              <a:t>желудка</a:t>
            </a:r>
            <a:r>
              <a:rPr lang="en-US" altLang="ru-RU" sz="1800" b="1" dirty="0" smtClean="0">
                <a:solidFill>
                  <a:schemeClr val="tx1"/>
                </a:solidFill>
                <a:latin typeface="+mn-lt"/>
              </a:rPr>
              <a:t> и </a:t>
            </a:r>
            <a:r>
              <a:rPr lang="ru-RU" altLang="ru-RU" sz="1800" b="1" i="1" dirty="0" smtClean="0">
                <a:latin typeface="+mn-lt"/>
              </a:rPr>
              <a:t>кишечника</a:t>
            </a:r>
            <a:r>
              <a:rPr lang="en-US" altLang="ru-RU" sz="1800" b="1" dirty="0" smtClean="0">
                <a:solidFill>
                  <a:schemeClr val="tx1"/>
                </a:solidFill>
                <a:latin typeface="+mn-lt"/>
              </a:rPr>
              <a:t> в </a:t>
            </a:r>
            <a:r>
              <a:rPr lang="en-US" altLang="ru-RU" sz="1800" b="1" dirty="0" err="1" smtClean="0">
                <a:solidFill>
                  <a:schemeClr val="tx1"/>
                </a:solidFill>
                <a:latin typeface="+mn-lt"/>
              </a:rPr>
              <a:t>межпищеварительный</a:t>
            </a:r>
            <a:r>
              <a:rPr lang="en-US" altLang="ru-RU" sz="1800" b="1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ru-RU" sz="1800" b="1" dirty="0" err="1" smtClean="0">
                <a:solidFill>
                  <a:schemeClr val="tx1"/>
                </a:solidFill>
                <a:latin typeface="+mn-lt"/>
              </a:rPr>
              <a:t>период</a:t>
            </a:r>
            <a:r>
              <a:rPr lang="en-US" altLang="ru-RU" sz="1800" b="1" dirty="0" smtClean="0">
                <a:solidFill>
                  <a:schemeClr val="tx1"/>
                </a:solidFill>
                <a:latin typeface="+mn-lt"/>
              </a:rPr>
              <a:t> </a:t>
            </a:r>
          </a:p>
        </p:txBody>
      </p:sp>
      <p:pic>
        <p:nvPicPr>
          <p:cNvPr id="2355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30" y="1844824"/>
            <a:ext cx="8551863" cy="194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758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868863"/>
            <a:ext cx="381635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758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975" y="4818063"/>
            <a:ext cx="41052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561" name="Text Box 6"/>
          <p:cNvSpPr txBox="1">
            <a:spLocks noChangeArrowheads="1"/>
          </p:cNvSpPr>
          <p:nvPr/>
        </p:nvSpPr>
        <p:spPr bwMode="auto">
          <a:xfrm>
            <a:off x="0" y="6461125"/>
            <a:ext cx="5987078" cy="260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000" b="1"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 sz="1000" b="1"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altLang="ru-RU" sz="1100" b="0" dirty="0">
                <a:solidFill>
                  <a:schemeClr val="tx1"/>
                </a:solidFill>
                <a:cs typeface="Arial" pitchFamily="34" charset="0"/>
              </a:rPr>
              <a:t>Rogers J, Fully automated computer analysis of </a:t>
            </a:r>
            <a:r>
              <a:rPr lang="en-US" altLang="ru-RU" sz="1100" b="0" dirty="0" err="1">
                <a:solidFill>
                  <a:schemeClr val="tx1"/>
                </a:solidFill>
                <a:cs typeface="Arial" pitchFamily="34" charset="0"/>
              </a:rPr>
              <a:t>intracolonic</a:t>
            </a:r>
            <a:r>
              <a:rPr lang="en-US" altLang="ru-RU" sz="1100" b="0" dirty="0">
                <a:solidFill>
                  <a:schemeClr val="tx1"/>
                </a:solidFill>
                <a:cs typeface="Arial" pitchFamily="34" charset="0"/>
              </a:rPr>
              <a:t> pressures 1989 Gut 30; 634</a:t>
            </a:r>
            <a:r>
              <a:rPr lang="ru-RU" altLang="ru-RU" sz="1100" b="0" dirty="0">
                <a:solidFill>
                  <a:schemeClr val="tx1"/>
                </a:solidFill>
                <a:cs typeface="Arial" pitchFamily="34" charset="0"/>
              </a:rPr>
              <a:t>-35</a:t>
            </a:r>
            <a:endParaRPr lang="en-US" altLang="ru-RU" sz="1100" b="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975879" name="Text Box 7"/>
          <p:cNvSpPr txBox="1">
            <a:spLocks noChangeArrowheads="1"/>
          </p:cNvSpPr>
          <p:nvPr/>
        </p:nvSpPr>
        <p:spPr bwMode="auto">
          <a:xfrm>
            <a:off x="395288" y="4411960"/>
            <a:ext cx="3889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000" b="1"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 sz="1000" b="1"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ru-RU" sz="1200" dirty="0">
                <a:solidFill>
                  <a:schemeClr val="tx1"/>
                </a:solidFill>
                <a:cs typeface="Arial" pitchFamily="34" charset="0"/>
              </a:rPr>
              <a:t>НАРУШЕНИЯ ФАЗЫ II – ДИСКРЕТНЫЕ КЛАСТЕРНЫЕ СПАЗМЫ</a:t>
            </a:r>
          </a:p>
        </p:txBody>
      </p:sp>
      <p:sp>
        <p:nvSpPr>
          <p:cNvPr id="975880" name="Text Box 8"/>
          <p:cNvSpPr txBox="1">
            <a:spLocks noChangeArrowheads="1"/>
          </p:cNvSpPr>
          <p:nvPr/>
        </p:nvSpPr>
        <p:spPr bwMode="auto">
          <a:xfrm>
            <a:off x="4284663" y="4411960"/>
            <a:ext cx="457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000" b="1"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 sz="1000" b="1"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ru-RU" sz="1200" dirty="0">
                <a:solidFill>
                  <a:schemeClr val="tx1"/>
                </a:solidFill>
                <a:cs typeface="Arial" pitchFamily="34" charset="0"/>
              </a:rPr>
              <a:t>НАРУШЕНИЯ ФАЗЫ III – УСИЛЕННЫЕ ПРОПУЛЬСИВНЫЕ</a:t>
            </a:r>
          </a:p>
          <a:p>
            <a:pPr algn="ctr" eaLnBrk="1" hangingPunct="1"/>
            <a:r>
              <a:rPr lang="en-US" altLang="ru-RU" sz="1200" dirty="0">
                <a:solidFill>
                  <a:schemeClr val="tx1"/>
                </a:solidFill>
                <a:cs typeface="Arial" pitchFamily="34" charset="0"/>
              </a:rPr>
              <a:t>СОКРАЩЕНИЯ</a:t>
            </a:r>
          </a:p>
        </p:txBody>
      </p:sp>
      <p:sp>
        <p:nvSpPr>
          <p:cNvPr id="23564" name="Rectangle 10"/>
          <p:cNvSpPr>
            <a:spLocks noChangeArrowheads="1"/>
          </p:cNvSpPr>
          <p:nvPr/>
        </p:nvSpPr>
        <p:spPr bwMode="auto">
          <a:xfrm>
            <a:off x="-21264" y="2607"/>
            <a:ext cx="9165263" cy="762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defRPr sz="1000" b="1"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 sz="1000" b="1"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3200" dirty="0">
                <a:solidFill>
                  <a:schemeClr val="tx2"/>
                </a:solidFill>
                <a:latin typeface="+mn-lt"/>
              </a:rPr>
              <a:t>Нормальная моторика кишечника и ее нарушения</a:t>
            </a:r>
            <a:endParaRPr lang="en-US" altLang="ru-RU" sz="32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0067" y="5520098"/>
            <a:ext cx="3721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spcBef>
                <a:spcPts val="600"/>
              </a:spcBef>
            </a:lvl1pPr>
          </a:lstStyle>
          <a:p>
            <a:r>
              <a:rPr lang="ru-RU" dirty="0"/>
              <a:t>СРК с запорами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61367" y="5516563"/>
            <a:ext cx="3899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dirty="0" smtClean="0"/>
              <a:t>СРК с диареей</a:t>
            </a:r>
          </a:p>
        </p:txBody>
      </p:sp>
      <p:sp>
        <p:nvSpPr>
          <p:cNvPr id="13" name="Прямоугольник 12"/>
          <p:cNvSpPr/>
          <p:nvPr/>
        </p:nvSpPr>
        <p:spPr>
          <a:xfrm rot="16200000">
            <a:off x="7956034" y="3680911"/>
            <a:ext cx="223792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RUDUS170976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.03.2017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341024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881" y="0"/>
            <a:ext cx="42844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Миф №</a:t>
            </a:r>
            <a:r>
              <a:rPr lang="ru-RU" sz="3200" b="1" dirty="0">
                <a:solidFill>
                  <a:srgbClr val="C00000"/>
                </a:solidFill>
              </a:rPr>
              <a:t>6</a:t>
            </a:r>
            <a:endParaRPr lang="ru-RU" sz="3200" b="1" dirty="0" smtClean="0">
              <a:solidFill>
                <a:srgbClr val="C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32039" y="947688"/>
            <a:ext cx="4444046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ru-RU" dirty="0" smtClean="0"/>
              <a:t>«Диагноз </a:t>
            </a:r>
            <a:r>
              <a:rPr lang="ru-RU" dirty="0"/>
              <a:t>СРК </a:t>
            </a:r>
            <a:r>
              <a:rPr lang="ru-RU" dirty="0" smtClean="0"/>
              <a:t>– диагноз </a:t>
            </a:r>
            <a:r>
              <a:rPr lang="ru-RU" dirty="0"/>
              <a:t>исключения, который можно поставить только в результате длительного </a:t>
            </a:r>
            <a:r>
              <a:rPr lang="ru-RU" dirty="0" smtClean="0"/>
              <a:t>обследования»</a:t>
            </a:r>
            <a:endParaRPr lang="ru-RU" dirty="0"/>
          </a:p>
        </p:txBody>
      </p:sp>
      <p:grpSp>
        <p:nvGrpSpPr>
          <p:cNvPr id="7" name="Group 6"/>
          <p:cNvGrpSpPr/>
          <p:nvPr/>
        </p:nvGrpSpPr>
        <p:grpSpPr>
          <a:xfrm>
            <a:off x="205061" y="2276872"/>
            <a:ext cx="4363728" cy="3077319"/>
            <a:chOff x="2123728" y="1791841"/>
            <a:chExt cx="5181600" cy="3562350"/>
          </a:xfrm>
        </p:grpSpPr>
        <p:pic>
          <p:nvPicPr>
            <p:cNvPr id="8" name="Picture 2" descr="cce4958b-d692-414b-8028-6d7189674792@NAMPRD8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3728" y="1791841"/>
              <a:ext cx="5181600" cy="3562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ounded Rectangular Callout 8"/>
            <p:cNvSpPr/>
            <p:nvPr/>
          </p:nvSpPr>
          <p:spPr>
            <a:xfrm>
              <a:off x="2123728" y="2439913"/>
              <a:ext cx="1224136" cy="1008113"/>
            </a:xfrm>
            <a:prstGeom prst="wedgeRoundRectCallout">
              <a:avLst>
                <a:gd name="adj1" fmla="val -21956"/>
                <a:gd name="adj2" fmla="val 73186"/>
                <a:gd name="adj3" fmla="val 16667"/>
              </a:avLst>
            </a:prstGeom>
            <a:solidFill>
              <a:schemeClr val="bg2"/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 smtClean="0">
                  <a:solidFill>
                    <a:srgbClr val="FF0000"/>
                  </a:solidFill>
                </a:rPr>
                <a:t>…но ведь у меня всего лишь СРК…</a:t>
              </a:r>
              <a:endParaRPr lang="ru-RU" sz="1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5004048" y="0"/>
            <a:ext cx="41497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Реальность </a:t>
            </a:r>
            <a:endParaRPr lang="ru-RU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11" name="Diagram 1"/>
          <p:cNvGraphicFramePr/>
          <p:nvPr>
            <p:extLst>
              <p:ext uri="{D42A27DB-BD31-4B8C-83A1-F6EECF244321}">
                <p14:modId xmlns:p14="http://schemas.microsoft.com/office/powerpoint/2010/main" val="1378354814"/>
              </p:ext>
            </p:extLst>
          </p:nvPr>
        </p:nvGraphicFramePr>
        <p:xfrm>
          <a:off x="5040475" y="1527136"/>
          <a:ext cx="4032448" cy="40938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-19578" y="6611779"/>
            <a:ext cx="85689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Lacy BE, Mearin F, Chang L, </a:t>
            </a:r>
            <a:r>
              <a:rPr lang="en-US" sz="1000" dirty="0" err="1"/>
              <a:t>Chey</a:t>
            </a:r>
            <a:r>
              <a:rPr lang="en-US" sz="1000" dirty="0"/>
              <a:t> WD, </a:t>
            </a:r>
            <a:r>
              <a:rPr lang="en-US" sz="1000" dirty="0" err="1"/>
              <a:t>Lembo</a:t>
            </a:r>
            <a:r>
              <a:rPr lang="en-US" sz="1000" dirty="0"/>
              <a:t> AJ, </a:t>
            </a:r>
            <a:r>
              <a:rPr lang="en-US" sz="1000" dirty="0" err="1"/>
              <a:t>Simren</a:t>
            </a:r>
            <a:r>
              <a:rPr lang="en-US" sz="1000" dirty="0"/>
              <a:t> M, Spiller R. Bowel Disorders. </a:t>
            </a:r>
            <a:r>
              <a:rPr lang="en-US" sz="1000" dirty="0" smtClean="0"/>
              <a:t>Gastroenterology</a:t>
            </a:r>
            <a:r>
              <a:rPr lang="ru-RU" sz="1000" dirty="0" smtClean="0"/>
              <a:t> </a:t>
            </a:r>
            <a:r>
              <a:rPr lang="en-US" sz="1000" dirty="0" smtClean="0"/>
              <a:t>2016;150:1393–1407</a:t>
            </a:r>
            <a:endParaRPr lang="ru-RU" sz="1000" dirty="0"/>
          </a:p>
        </p:txBody>
      </p:sp>
      <p:sp>
        <p:nvSpPr>
          <p:cNvPr id="4" name="TextBox 3"/>
          <p:cNvSpPr txBox="1"/>
          <p:nvPr/>
        </p:nvSpPr>
        <p:spPr>
          <a:xfrm>
            <a:off x="5004048" y="926971"/>
            <a:ext cx="4139951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ru-RU" dirty="0"/>
              <a:t>При определенных условиях </a:t>
            </a:r>
            <a:r>
              <a:rPr lang="ru-RU" dirty="0" smtClean="0"/>
              <a:t>диагноз </a:t>
            </a:r>
            <a:r>
              <a:rPr lang="ru-RU" dirty="0"/>
              <a:t>СРК можно поставить, опираясь на </a:t>
            </a:r>
            <a:r>
              <a:rPr lang="ru-RU" dirty="0" smtClean="0"/>
              <a:t>Римские  </a:t>
            </a:r>
            <a:r>
              <a:rPr lang="ru-RU" dirty="0"/>
              <a:t>критерии </a:t>
            </a:r>
            <a:r>
              <a:rPr lang="en-US" dirty="0"/>
              <a:t>IV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 rot="16200000">
            <a:off x="7896362" y="3257332"/>
            <a:ext cx="223792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RUDUS170976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.03.2017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80737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-13667" y="30778"/>
            <a:ext cx="9161283" cy="584775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>
              <a:spcBef>
                <a:spcPts val="600"/>
              </a:spcBef>
            </a:pP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«Эволюция» Римских критериев за 10 лет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endParaRPr lang="ru-RU" sz="3200" b="1" dirty="0"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475656" y="4005498"/>
            <a:ext cx="2438400" cy="11223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Рим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III</a:t>
            </a:r>
          </a:p>
          <a:p>
            <a:pPr marL="0" indent="0" algn="ctr">
              <a:buNone/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2006 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417547" y="4024024"/>
            <a:ext cx="2438400" cy="1133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Рим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IV</a:t>
            </a:r>
          </a:p>
          <a:p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20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6 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 descr="http://www.metakomet.com/_storeimages/book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075" y="1509424"/>
            <a:ext cx="1558925" cy="2180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433224"/>
            <a:ext cx="1691095" cy="2303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ight Arrow 6"/>
          <p:cNvSpPr/>
          <p:nvPr/>
        </p:nvSpPr>
        <p:spPr>
          <a:xfrm>
            <a:off x="4191000" y="2176395"/>
            <a:ext cx="978408" cy="484632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16200000">
            <a:off x="7886540" y="3714818"/>
            <a:ext cx="223792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RUDUS170976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.03.2017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2696025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abuhoax\Desktop\Рисунок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" y="283"/>
            <a:ext cx="9143245" cy="685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78" y="0"/>
            <a:ext cx="9143244" cy="68577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7523" y="6590970"/>
            <a:ext cx="85689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Lacy BE, Mearin F, Chang L, </a:t>
            </a:r>
            <a:r>
              <a:rPr lang="en-US" sz="1050" dirty="0" err="1"/>
              <a:t>Chey</a:t>
            </a:r>
            <a:r>
              <a:rPr lang="en-US" sz="1050" dirty="0"/>
              <a:t> WD, </a:t>
            </a:r>
            <a:r>
              <a:rPr lang="en-US" sz="1050" dirty="0" err="1"/>
              <a:t>Lembo</a:t>
            </a:r>
            <a:r>
              <a:rPr lang="en-US" sz="1050" dirty="0"/>
              <a:t> AJ, </a:t>
            </a:r>
            <a:r>
              <a:rPr lang="en-US" sz="1050" dirty="0" err="1"/>
              <a:t>Simren</a:t>
            </a:r>
            <a:r>
              <a:rPr lang="en-US" sz="1050" dirty="0"/>
              <a:t> M, Spiller R. Bowel Disorders. </a:t>
            </a:r>
            <a:r>
              <a:rPr lang="en-US" sz="1050" dirty="0" smtClean="0"/>
              <a:t>Gastroenterology</a:t>
            </a:r>
            <a:r>
              <a:rPr lang="ru-RU" sz="1050" dirty="0" smtClean="0"/>
              <a:t> </a:t>
            </a:r>
            <a:r>
              <a:rPr lang="en-US" sz="1050" dirty="0" smtClean="0"/>
              <a:t>2016;150:1393–1407</a:t>
            </a:r>
            <a:endParaRPr lang="ru-RU" sz="1050" dirty="0"/>
          </a:p>
        </p:txBody>
      </p:sp>
      <p:sp>
        <p:nvSpPr>
          <p:cNvPr id="6" name="TextBox 5"/>
          <p:cNvSpPr txBox="1"/>
          <p:nvPr/>
        </p:nvSpPr>
        <p:spPr>
          <a:xfrm>
            <a:off x="1529662" y="283"/>
            <a:ext cx="6084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7523" y="282"/>
            <a:ext cx="8775348" cy="68522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6" y="544584"/>
            <a:ext cx="8775348" cy="529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81129" y="6590969"/>
            <a:ext cx="85689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 </a:t>
            </a:r>
            <a:r>
              <a:rPr lang="ru-RU" sz="1000" dirty="0" smtClean="0"/>
              <a:t>1.</a:t>
            </a:r>
            <a:r>
              <a:rPr lang="en-US" sz="1000" dirty="0" smtClean="0"/>
              <a:t>Lacy </a:t>
            </a:r>
            <a:r>
              <a:rPr lang="en-US" sz="1000" dirty="0"/>
              <a:t>BE, Mearin F, Chang L, Chey WD, Lembo AJ, Simren M, Spiller R. Bowel Disorders. </a:t>
            </a:r>
            <a:r>
              <a:rPr lang="en-US" sz="1000" dirty="0" smtClean="0"/>
              <a:t>Gastroenterology</a:t>
            </a:r>
            <a:r>
              <a:rPr lang="ru-RU" sz="1000" dirty="0" smtClean="0"/>
              <a:t> </a:t>
            </a:r>
            <a:r>
              <a:rPr lang="en-US" sz="1000" dirty="0" smtClean="0"/>
              <a:t>2016;150:1393–1407</a:t>
            </a:r>
            <a:endParaRPr lang="ru-RU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283"/>
            <a:ext cx="9143622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buNone/>
              <a:defRPr sz="3200" b="1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Диагностические </a:t>
            </a:r>
            <a:r>
              <a:rPr lang="ru-RU" dirty="0" smtClean="0"/>
              <a:t>критерии СРК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 rot="16200000">
            <a:off x="7956034" y="3680911"/>
            <a:ext cx="223792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RUDUS170976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.03.2017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524172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80100" y="169636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Исключить </a:t>
            </a:r>
            <a:r>
              <a:rPr lang="ru-RU" sz="3200" b="1" i="1" dirty="0">
                <a:solidFill>
                  <a:srgbClr val="C00000"/>
                </a:solidFill>
              </a:rPr>
              <a:t>к</a:t>
            </a:r>
            <a:r>
              <a:rPr lang="ru-RU" sz="3200" b="1" i="1" dirty="0" smtClean="0">
                <a:solidFill>
                  <a:srgbClr val="C00000"/>
                </a:solidFill>
              </a:rPr>
              <a:t>расные флаги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1720" y="112474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5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78"/>
            <a:ext cx="1403648" cy="1911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7" name="Прямоугольник 6"/>
          <p:cNvSpPr/>
          <p:nvPr/>
        </p:nvSpPr>
        <p:spPr>
          <a:xfrm>
            <a:off x="1403648" y="1628800"/>
            <a:ext cx="691276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altLang="ru-RU" sz="2800" dirty="0"/>
              <a:t>Возраст от 50 лет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altLang="ru-RU" sz="2800" dirty="0" smtClean="0"/>
              <a:t>Отягощенная наследственность по колоректальному раку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altLang="ru-RU" sz="2800" dirty="0"/>
              <a:t>Р</a:t>
            </a:r>
            <a:r>
              <a:rPr lang="ru-RU" altLang="ru-RU" sz="2800" dirty="0" smtClean="0"/>
              <a:t>ектальные кровотечения при отсутствии зарегистрированных кровоточащих геморроидальных узлов и анальных трещин</a:t>
            </a:r>
            <a:endParaRPr lang="ru-RU" altLang="ru-RU" sz="28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altLang="ru-RU" sz="2800" dirty="0"/>
              <a:t> </a:t>
            </a:r>
            <a:r>
              <a:rPr lang="ru-RU" altLang="ru-RU" sz="2800" dirty="0" smtClean="0"/>
              <a:t>Необоснованная потеря веса  или анемия</a:t>
            </a:r>
            <a:endParaRPr lang="ru-RU" altLang="ru-RU" sz="2800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ru-RU" altLang="ru-RU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32853" y="6510305"/>
            <a:ext cx="85689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Lacy BE, Mearin F, Chang L, </a:t>
            </a:r>
            <a:r>
              <a:rPr lang="en-US" sz="1000" dirty="0" err="1"/>
              <a:t>Chey</a:t>
            </a:r>
            <a:r>
              <a:rPr lang="en-US" sz="1000" dirty="0"/>
              <a:t> WD, </a:t>
            </a:r>
            <a:r>
              <a:rPr lang="en-US" sz="1000" dirty="0" err="1"/>
              <a:t>Lembo</a:t>
            </a:r>
            <a:r>
              <a:rPr lang="en-US" sz="1000" dirty="0"/>
              <a:t> AJ, </a:t>
            </a:r>
            <a:r>
              <a:rPr lang="en-US" sz="1000" dirty="0" err="1"/>
              <a:t>Simren</a:t>
            </a:r>
            <a:r>
              <a:rPr lang="en-US" sz="1000" dirty="0"/>
              <a:t> M, Spiller R. Bowel Disorders. </a:t>
            </a:r>
            <a:r>
              <a:rPr lang="en-US" sz="1000" dirty="0" smtClean="0"/>
              <a:t>Gastroenterology</a:t>
            </a:r>
            <a:r>
              <a:rPr lang="ru-RU" sz="1000" dirty="0" smtClean="0"/>
              <a:t> </a:t>
            </a:r>
            <a:r>
              <a:rPr lang="en-US" sz="1000" dirty="0" smtClean="0"/>
              <a:t>2016;150:1393–1407</a:t>
            </a:r>
            <a:endParaRPr lang="ru-RU" sz="1000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7208587" y="200361"/>
            <a:ext cx="1348636" cy="1848765"/>
            <a:chOff x="7162100" y="1132975"/>
            <a:chExt cx="1348636" cy="1848765"/>
          </a:xfrm>
        </p:grpSpPr>
        <p:sp>
          <p:nvSpPr>
            <p:cNvPr id="6" name="Волна 5"/>
            <p:cNvSpPr/>
            <p:nvPr/>
          </p:nvSpPr>
          <p:spPr>
            <a:xfrm>
              <a:off x="7596336" y="1309410"/>
              <a:ext cx="914400" cy="914400"/>
            </a:xfrm>
            <a:prstGeom prst="wav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Минус 7"/>
            <p:cNvSpPr/>
            <p:nvPr/>
          </p:nvSpPr>
          <p:spPr>
            <a:xfrm rot="16200000">
              <a:off x="6630112" y="1664963"/>
              <a:ext cx="1848765" cy="784790"/>
            </a:xfrm>
            <a:prstGeom prst="mathMinus">
              <a:avLst>
                <a:gd name="adj1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rot="16200000">
            <a:off x="7956034" y="3680911"/>
            <a:ext cx="223792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RUDUS170976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.03.2017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138080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5558"/>
            <a:ext cx="4067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Миф №7 </a:t>
            </a: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14338" name="Picture 2" descr="C:\Users\abuhoax\Desktop\young-docto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69110"/>
            <a:ext cx="3635976" cy="4421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8138" y="746501"/>
            <a:ext cx="3456384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ru-RU" dirty="0"/>
              <a:t>«СРК трудно лечить»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67944" y="14327"/>
            <a:ext cx="5056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Реальность</a:t>
            </a:r>
            <a:endParaRPr lang="ru-RU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4048" y="1196752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067944" y="3068960"/>
            <a:ext cx="5056842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2000" b="1" dirty="0" smtClean="0"/>
              <a:t>Диета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2000" b="1" dirty="0" smtClean="0"/>
              <a:t>Нормализация образа жизни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2000" b="1" dirty="0" smtClean="0"/>
              <a:t>Психотерапевтические методы лечения</a:t>
            </a:r>
          </a:p>
          <a:p>
            <a:pPr marL="800100" lvl="1" indent="-3429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2000" dirty="0" smtClean="0"/>
              <a:t>Когнитивная поведенческая терапия</a:t>
            </a:r>
          </a:p>
          <a:p>
            <a:pPr marL="800100" lvl="1" indent="-3429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2000" dirty="0" smtClean="0"/>
              <a:t>Гипнотерапия</a:t>
            </a:r>
          </a:p>
          <a:p>
            <a:pPr marL="800100" lvl="1" indent="-3429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2000" dirty="0" smtClean="0"/>
              <a:t>Психологическая поддержка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6237312"/>
            <a:ext cx="880674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spcBef>
                <a:spcPts val="600"/>
              </a:spcBef>
              <a:buFont typeface="+mj-lt"/>
              <a:buAutoNum type="arabicPeriod"/>
            </a:pPr>
            <a:r>
              <a:rPr lang="ru-RU" sz="1000" dirty="0">
                <a:solidFill>
                  <a:srgbClr val="000000"/>
                </a:solidFill>
              </a:rPr>
              <a:t>Клинические рекомендации РГА. Лечение больных с синдромом раздражённого кишечника 2016 г. </a:t>
            </a:r>
            <a:r>
              <a:rPr lang="ru-RU" sz="1000" dirty="0">
                <a:solidFill>
                  <a:srgbClr val="000000"/>
                </a:solidFill>
                <a:hlinkClick r:id="rId3"/>
              </a:rPr>
              <a:t>http://www.gastro.ru/userfiles/SRK_2016.pdf Дата входа 09.10.2017</a:t>
            </a:r>
            <a:r>
              <a:rPr lang="ru-RU" sz="1000" dirty="0" smtClean="0">
                <a:solidFill>
                  <a:srgbClr val="000000"/>
                </a:solidFill>
              </a:rPr>
              <a:t>.</a:t>
            </a:r>
          </a:p>
          <a:p>
            <a:pPr marL="228600" indent="-228600">
              <a:spcBef>
                <a:spcPts val="600"/>
              </a:spcBef>
              <a:buFont typeface="+mj-lt"/>
              <a:buAutoNum type="arabicPeriod"/>
            </a:pPr>
            <a:r>
              <a:rPr lang="en-US" sz="1000" dirty="0">
                <a:solidFill>
                  <a:srgbClr val="000000"/>
                </a:solidFill>
              </a:rPr>
              <a:t>Lacy BE, Mearin F, Chang L, </a:t>
            </a:r>
            <a:r>
              <a:rPr lang="en-US" sz="1000" dirty="0" err="1">
                <a:solidFill>
                  <a:srgbClr val="000000"/>
                </a:solidFill>
              </a:rPr>
              <a:t>Chey</a:t>
            </a:r>
            <a:r>
              <a:rPr lang="en-US" sz="1000" dirty="0">
                <a:solidFill>
                  <a:srgbClr val="000000"/>
                </a:solidFill>
              </a:rPr>
              <a:t> WD, </a:t>
            </a:r>
            <a:r>
              <a:rPr lang="en-US" sz="1000" dirty="0" err="1">
                <a:solidFill>
                  <a:srgbClr val="000000"/>
                </a:solidFill>
              </a:rPr>
              <a:t>Lembo</a:t>
            </a:r>
            <a:r>
              <a:rPr lang="en-US" sz="1000" dirty="0">
                <a:solidFill>
                  <a:srgbClr val="000000"/>
                </a:solidFill>
              </a:rPr>
              <a:t> AJ, </a:t>
            </a:r>
            <a:r>
              <a:rPr lang="en-US" sz="1000" dirty="0" err="1">
                <a:solidFill>
                  <a:srgbClr val="000000"/>
                </a:solidFill>
              </a:rPr>
              <a:t>Simren</a:t>
            </a:r>
            <a:r>
              <a:rPr lang="en-US" sz="1000" dirty="0">
                <a:solidFill>
                  <a:srgbClr val="000000"/>
                </a:solidFill>
              </a:rPr>
              <a:t> M, Spiller R. Bowel Disorders. Gastroenterology 2016;150:1393–1407</a:t>
            </a:r>
          </a:p>
          <a:p>
            <a:pPr marL="228600" indent="-228600">
              <a:spcBef>
                <a:spcPts val="600"/>
              </a:spcBef>
              <a:buFont typeface="+mj-lt"/>
              <a:buAutoNum type="arabicPeriod"/>
            </a:pPr>
            <a:endParaRPr lang="ru-RU" sz="1000" dirty="0" smtClean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3968" y="781253"/>
            <a:ext cx="4840818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ru-RU" dirty="0"/>
              <a:t>В России</a:t>
            </a:r>
            <a:r>
              <a:rPr lang="ru-RU" baseline="30000" dirty="0"/>
              <a:t>1</a:t>
            </a:r>
            <a:r>
              <a:rPr lang="ru-RU" dirty="0"/>
              <a:t> и Европе</a:t>
            </a:r>
            <a:r>
              <a:rPr lang="ru-RU" baseline="30000" dirty="0"/>
              <a:t>2</a:t>
            </a:r>
            <a:r>
              <a:rPr lang="ru-RU" dirty="0"/>
              <a:t> разработаны подходы к лечению  СРК, основанные на многочисленных исследованиях и наблюдениях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67944" y="2132856"/>
            <a:ext cx="50966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Общими в них являются подходы к </a:t>
            </a:r>
          </a:p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немедикаментозной терапии: </a:t>
            </a:r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16200000">
            <a:off x="7956034" y="3680911"/>
            <a:ext cx="223792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RUDUS170976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.03.2017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47163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068" y="1207881"/>
            <a:ext cx="1632132" cy="2221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0" y="6587485"/>
            <a:ext cx="876299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/>
              <a:t>Lacy </a:t>
            </a:r>
            <a:r>
              <a:rPr lang="en-US" sz="1000" dirty="0"/>
              <a:t>BE, Mearin F, Chang L, </a:t>
            </a:r>
            <a:r>
              <a:rPr lang="en-US" sz="1000" dirty="0" err="1"/>
              <a:t>Chey</a:t>
            </a:r>
            <a:r>
              <a:rPr lang="en-US" sz="1000" dirty="0"/>
              <a:t> WD, </a:t>
            </a:r>
            <a:r>
              <a:rPr lang="en-US" sz="1000" dirty="0" err="1"/>
              <a:t>Lembo</a:t>
            </a:r>
            <a:r>
              <a:rPr lang="en-US" sz="1000" dirty="0"/>
              <a:t> AJ, </a:t>
            </a:r>
            <a:r>
              <a:rPr lang="en-US" sz="1000" dirty="0" err="1"/>
              <a:t>Simren</a:t>
            </a:r>
            <a:r>
              <a:rPr lang="en-US" sz="1000" dirty="0"/>
              <a:t> M, Spiller R. Bowel </a:t>
            </a:r>
            <a:r>
              <a:rPr lang="en-US" sz="1000" dirty="0" smtClean="0"/>
              <a:t>Disorders</a:t>
            </a:r>
            <a:r>
              <a:rPr lang="ru-RU" sz="1000" dirty="0"/>
              <a:t>.</a:t>
            </a:r>
            <a:r>
              <a:rPr lang="en-US" sz="1000" dirty="0" smtClean="0"/>
              <a:t> Gastroenterology</a:t>
            </a:r>
            <a:r>
              <a:rPr lang="ru-RU" sz="1000" dirty="0" smtClean="0"/>
              <a:t> </a:t>
            </a:r>
            <a:r>
              <a:rPr lang="en-US" sz="1000" dirty="0" smtClean="0"/>
              <a:t>2016;150:1393–1407</a:t>
            </a:r>
            <a:endParaRPr lang="ru-RU" sz="1000" dirty="0"/>
          </a:p>
        </p:txBody>
      </p:sp>
      <p:sp>
        <p:nvSpPr>
          <p:cNvPr id="12" name="Заголовок 3"/>
          <p:cNvSpPr txBox="1">
            <a:spLocks/>
          </p:cNvSpPr>
          <p:nvPr/>
        </p:nvSpPr>
        <p:spPr>
          <a:xfrm>
            <a:off x="0" y="31329"/>
            <a:ext cx="9144000" cy="12189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Римские критерии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рекомендованные спазмолитики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одержимое 12"/>
          <p:cNvSpPr txBox="1">
            <a:spLocks/>
          </p:cNvSpPr>
          <p:nvPr/>
        </p:nvSpPr>
        <p:spPr>
          <a:xfrm>
            <a:off x="0" y="1371398"/>
            <a:ext cx="7207068" cy="20576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В новую редакцию Римских критериев включены три спазмолитика, из них </a:t>
            </a:r>
            <a:r>
              <a:rPr lang="ru-RU" sz="2400" b="1" dirty="0">
                <a:solidFill>
                  <a:srgbClr val="C00000"/>
                </a:solidFill>
              </a:rPr>
              <a:t>на </a:t>
            </a:r>
            <a:r>
              <a:rPr lang="ru-RU" sz="2400" b="1" dirty="0" smtClean="0">
                <a:solidFill>
                  <a:srgbClr val="C00000"/>
                </a:solidFill>
              </a:rPr>
              <a:t>территории Российской </a:t>
            </a:r>
            <a:r>
              <a:rPr lang="ru-RU" sz="2400" b="1" dirty="0">
                <a:solidFill>
                  <a:srgbClr val="C00000"/>
                </a:solidFill>
              </a:rPr>
              <a:t>Федерации </a:t>
            </a:r>
            <a:r>
              <a:rPr lang="ru-RU" sz="2400" b="1" dirty="0" smtClean="0">
                <a:solidFill>
                  <a:srgbClr val="C00000"/>
                </a:solidFill>
              </a:rPr>
              <a:t>зарегистрированы только отилониум </a:t>
            </a:r>
            <a:r>
              <a:rPr lang="ru-RU" sz="2400" b="1" dirty="0">
                <a:solidFill>
                  <a:srgbClr val="C00000"/>
                </a:solidFill>
              </a:rPr>
              <a:t>и </a:t>
            </a:r>
            <a:r>
              <a:rPr lang="ru-RU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мебеверин</a:t>
            </a:r>
            <a:endParaRPr lang="ru-RU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>
            <a:lum bright="-16000" contras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88" y="3657600"/>
            <a:ext cx="7889412" cy="21319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4798174"/>
              </p:ext>
            </p:extLst>
          </p:nvPr>
        </p:nvGraphicFramePr>
        <p:xfrm>
          <a:off x="196987" y="3504397"/>
          <a:ext cx="8633014" cy="243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6351"/>
                <a:gridCol w="2671307"/>
                <a:gridCol w="3515356"/>
              </a:tblGrid>
              <a:tr h="696684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rgbClr val="006600"/>
                          </a:solidFill>
                        </a:rPr>
                        <a:t>Симптом</a:t>
                      </a:r>
                      <a:endParaRPr lang="ru-RU" sz="2800" dirty="0">
                        <a:solidFill>
                          <a:srgbClr val="0066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rgbClr val="006600"/>
                          </a:solidFill>
                        </a:rPr>
                        <a:t>Терапия</a:t>
                      </a:r>
                      <a:endParaRPr lang="ru-RU" sz="2800" dirty="0">
                        <a:solidFill>
                          <a:srgbClr val="0066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006600"/>
                          </a:solidFill>
                        </a:rPr>
                        <a:t>Препараты</a:t>
                      </a:r>
                      <a:endParaRPr lang="ru-RU" sz="2800" b="1" dirty="0">
                        <a:solidFill>
                          <a:srgbClr val="00660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580572">
                <a:tc rowSpan="3">
                  <a:txBody>
                    <a:bodyPr/>
                    <a:lstStyle/>
                    <a:p>
                      <a:r>
                        <a:rPr lang="ru-RU" sz="2000" b="1" dirty="0" smtClean="0"/>
                        <a:t>Абдоминальная боль</a:t>
                      </a:r>
                      <a:endParaRPr lang="ru-RU" sz="2000" b="1" dirty="0"/>
                    </a:p>
                  </a:txBody>
                  <a:tcPr marR="0" anchor="ctr"/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ru-RU" sz="2000" b="1" dirty="0" smtClean="0"/>
                        <a:t>Гладкомышечные спазмолитики</a:t>
                      </a:r>
                      <a:endParaRPr lang="ru-RU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Дицикломин</a:t>
                      </a:r>
                      <a:endParaRPr lang="ru-RU" sz="2000" b="1" dirty="0"/>
                    </a:p>
                  </a:txBody>
                  <a:tcPr/>
                </a:tc>
              </a:tr>
              <a:tr h="58057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Отилониум</a:t>
                      </a:r>
                      <a:endParaRPr lang="ru-RU" sz="2000" b="1" dirty="0"/>
                    </a:p>
                  </a:txBody>
                  <a:tcPr/>
                </a:tc>
              </a:tr>
              <a:tr h="58057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Мебеверин</a:t>
                      </a:r>
                      <a:endParaRPr lang="ru-RU" sz="20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Овал 13"/>
          <p:cNvSpPr/>
          <p:nvPr/>
        </p:nvSpPr>
        <p:spPr bwMode="auto">
          <a:xfrm>
            <a:off x="5148064" y="5353583"/>
            <a:ext cx="1879462" cy="436012"/>
          </a:xfrm>
          <a:prstGeom prst="ellipse">
            <a:avLst/>
          </a:prstGeom>
          <a:noFill/>
          <a:ln w="317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109728" tIns="54864" rIns="109728" bIns="5486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96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rot="16200000">
            <a:off x="7956034" y="3680911"/>
            <a:ext cx="223792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RUDUS170976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.03.2017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32806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9" y="6590969"/>
            <a:ext cx="85689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Lacy BE, Mearin F, Chang L, </a:t>
            </a:r>
            <a:r>
              <a:rPr lang="en-US" sz="1000" dirty="0" err="1"/>
              <a:t>Chey</a:t>
            </a:r>
            <a:r>
              <a:rPr lang="en-US" sz="1000" dirty="0"/>
              <a:t> WD, </a:t>
            </a:r>
            <a:r>
              <a:rPr lang="en-US" sz="1000" dirty="0" err="1"/>
              <a:t>Lembo</a:t>
            </a:r>
            <a:r>
              <a:rPr lang="en-US" sz="1000" dirty="0"/>
              <a:t> AJ, </a:t>
            </a:r>
            <a:r>
              <a:rPr lang="en-US" sz="1000" dirty="0" err="1"/>
              <a:t>Simren</a:t>
            </a:r>
            <a:r>
              <a:rPr lang="en-US" sz="1000" dirty="0"/>
              <a:t> M, Spiller R. Bowel Disorders. </a:t>
            </a:r>
            <a:r>
              <a:rPr lang="en-US" sz="1000" dirty="0" smtClean="0"/>
              <a:t>Gastroenterology</a:t>
            </a:r>
            <a:r>
              <a:rPr lang="ru-RU" sz="1000" dirty="0" smtClean="0"/>
              <a:t> </a:t>
            </a:r>
            <a:r>
              <a:rPr lang="en-US" sz="1000" dirty="0" smtClean="0"/>
              <a:t>2016;150:1393–1407</a:t>
            </a:r>
            <a:endParaRPr lang="ru-RU" sz="1000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-21236" y="13072"/>
            <a:ext cx="8905875" cy="317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alt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Алгоритм терапии СРК </a:t>
            </a:r>
            <a:r>
              <a:rPr lang="ru-RU" altLang="ru-RU" sz="2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altLang="ru-RU" sz="2800" b="1" dirty="0" smtClean="0">
                <a:solidFill>
                  <a:schemeClr val="accent1">
                    <a:lumMod val="75000"/>
                  </a:schemeClr>
                </a:solidFill>
              </a:rPr>
              <a:t>согласно Римским критериям </a:t>
            </a:r>
            <a:r>
              <a:rPr lang="en-US" altLang="ru-RU" sz="2800" b="1" dirty="0" smtClean="0">
                <a:solidFill>
                  <a:schemeClr val="accent1">
                    <a:lumMod val="75000"/>
                  </a:schemeClr>
                </a:solidFill>
              </a:rPr>
              <a:t>IV</a:t>
            </a:r>
            <a:r>
              <a:rPr lang="ru-RU" altLang="ru-RU" sz="2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23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7956034" y="3680911"/>
            <a:ext cx="223792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RUDUS170976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.03.2017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  <p:pic>
        <p:nvPicPr>
          <p:cNvPr id="17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6677" y="523630"/>
            <a:ext cx="507904" cy="628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64704"/>
            <a:ext cx="7447329" cy="5205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899592" y="764704"/>
            <a:ext cx="7303313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100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Заголовок 1"/>
          <p:cNvSpPr>
            <a:spLocks noGrp="1"/>
          </p:cNvSpPr>
          <p:nvPr>
            <p:ph type="title"/>
          </p:nvPr>
        </p:nvSpPr>
        <p:spPr>
          <a:xfrm>
            <a:off x="15435" y="0"/>
            <a:ext cx="9128565" cy="3175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alt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Медикаментозная терапия основных симптомов СРК (Рим </a:t>
            </a:r>
            <a:r>
              <a:rPr lang="en-US" altLang="ru-RU" sz="2000" b="1" dirty="0" smtClean="0">
                <a:solidFill>
                  <a:schemeClr val="accent1">
                    <a:lumMod val="75000"/>
                  </a:schemeClr>
                </a:solidFill>
              </a:rPr>
              <a:t>IV</a:t>
            </a:r>
            <a:r>
              <a:rPr lang="ru-RU" alt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-20</a:t>
            </a:r>
            <a:r>
              <a:rPr lang="en-US" altLang="ru-RU" sz="2000" b="1" dirty="0" smtClean="0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lang="ru-RU" altLang="ru-RU" sz="2000" b="1" dirty="0" smtClean="0">
                <a:solidFill>
                  <a:schemeClr val="accent1">
                    <a:lumMod val="75000"/>
                  </a:schemeClr>
                </a:solidFill>
              </a:rPr>
              <a:t>6</a:t>
            </a:r>
            <a:r>
              <a:rPr lang="en-US" altLang="ru-RU" sz="2000" b="1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ru-RU" altLang="ru-RU" sz="20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2086035"/>
              </p:ext>
            </p:extLst>
          </p:nvPr>
        </p:nvGraphicFramePr>
        <p:xfrm>
          <a:off x="64177" y="332656"/>
          <a:ext cx="9149317" cy="6209757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37060"/>
                <a:gridCol w="2826748"/>
                <a:gridCol w="4785509"/>
              </a:tblGrid>
              <a:tr h="378893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</a:rPr>
                        <a:t>Симптом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</a:rPr>
                        <a:t>Терапия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</a:rPr>
                        <a:t>Доза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T="45710" marB="45710"/>
                </a:tc>
              </a:tr>
              <a:tr h="328549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Диарея</a:t>
                      </a:r>
                      <a:endParaRPr lang="ru-RU" sz="1400" b="1" dirty="0">
                        <a:solidFill>
                          <a:srgbClr val="00B050"/>
                        </a:solidFill>
                      </a:endParaRP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C00000"/>
                          </a:solidFill>
                        </a:rPr>
                        <a:t>Агонисты опиоидных рецепторов</a:t>
                      </a:r>
                      <a:endParaRPr lang="ru-RU" sz="1100" dirty="0">
                        <a:solidFill>
                          <a:srgbClr val="C00000"/>
                        </a:solidFill>
                      </a:endParaRP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r>
                        <a:rPr lang="ru-RU" sz="1100" dirty="0" err="1" smtClean="0">
                          <a:solidFill>
                            <a:srgbClr val="C00000"/>
                          </a:solidFill>
                        </a:rPr>
                        <a:t>Лоперамид</a:t>
                      </a:r>
                      <a:r>
                        <a:rPr lang="ru-RU" sz="1100" dirty="0" smtClean="0">
                          <a:solidFill>
                            <a:srgbClr val="C00000"/>
                          </a:solidFill>
                        </a:rPr>
                        <a:t> 2-4 мг, до 16 мг в день</a:t>
                      </a:r>
                      <a:endParaRPr lang="ru-RU" sz="1100" b="1" dirty="0">
                        <a:solidFill>
                          <a:srgbClr val="C00000"/>
                        </a:solidFill>
                      </a:endParaRPr>
                    </a:p>
                  </a:txBody>
                  <a:tcPr marT="45710" marB="45710"/>
                </a:tc>
              </a:tr>
              <a:tr h="228227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Диета</a:t>
                      </a:r>
                      <a:endParaRPr lang="ru-RU" sz="1100" dirty="0"/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Низко-/</a:t>
                      </a:r>
                      <a:r>
                        <a:rPr lang="ru-RU" sz="1100" dirty="0" err="1" smtClean="0"/>
                        <a:t>безглютеновая</a:t>
                      </a:r>
                      <a:r>
                        <a:rPr lang="ru-RU" sz="1100" dirty="0" smtClean="0"/>
                        <a:t>. С низким содержанием FODMAP</a:t>
                      </a:r>
                      <a:endParaRPr lang="ru-RU" sz="1100" dirty="0"/>
                    </a:p>
                  </a:txBody>
                  <a:tcPr marT="45710" marB="45710"/>
                </a:tc>
              </a:tr>
              <a:tr h="257199"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r>
                        <a:rPr lang="ru-RU" sz="1100" dirty="0" err="1" smtClean="0"/>
                        <a:t>Секвестранты</a:t>
                      </a:r>
                      <a:r>
                        <a:rPr lang="ru-RU" sz="1100" dirty="0" smtClean="0"/>
                        <a:t> желчных солей</a:t>
                      </a:r>
                      <a:endParaRPr lang="ru-RU" sz="1100" dirty="0"/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r>
                        <a:rPr lang="ru-RU" sz="1100" dirty="0" err="1" smtClean="0"/>
                        <a:t>Колестипол</a:t>
                      </a:r>
                      <a:r>
                        <a:rPr lang="ru-RU" sz="1100" dirty="0" smtClean="0"/>
                        <a:t> 2г</a:t>
                      </a:r>
                      <a:r>
                        <a:rPr lang="en-US" sz="1100" dirty="0" smtClean="0"/>
                        <a:t> </a:t>
                      </a:r>
                      <a:r>
                        <a:rPr lang="ru-RU" sz="1100" dirty="0" smtClean="0"/>
                        <a:t>х</a:t>
                      </a:r>
                      <a:r>
                        <a:rPr lang="en-US" sz="1100" dirty="0" smtClean="0"/>
                        <a:t> </a:t>
                      </a:r>
                      <a:r>
                        <a:rPr lang="ru-RU" sz="1100" dirty="0" smtClean="0"/>
                        <a:t>1-2р, </a:t>
                      </a:r>
                      <a:r>
                        <a:rPr lang="ru-RU" sz="1100" dirty="0" err="1" smtClean="0"/>
                        <a:t>колесевелам</a:t>
                      </a:r>
                      <a:r>
                        <a:rPr lang="ru-RU" sz="1100" dirty="0" smtClean="0"/>
                        <a:t> 625мг</a:t>
                      </a:r>
                      <a:r>
                        <a:rPr lang="en-US" sz="1100" dirty="0" smtClean="0"/>
                        <a:t> </a:t>
                      </a:r>
                      <a:r>
                        <a:rPr lang="ru-RU" sz="1100" dirty="0" smtClean="0"/>
                        <a:t>х</a:t>
                      </a:r>
                      <a:r>
                        <a:rPr lang="en-US" sz="1100" dirty="0" smtClean="0"/>
                        <a:t> </a:t>
                      </a:r>
                      <a:r>
                        <a:rPr lang="ru-RU" sz="1100" dirty="0" smtClean="0"/>
                        <a:t>1-2р (отсутствует в РФ) </a:t>
                      </a:r>
                    </a:p>
                  </a:txBody>
                  <a:tcPr marT="45710" marB="45710"/>
                </a:tc>
              </a:tr>
              <a:tr h="214163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r>
                        <a:rPr lang="ru-RU" sz="1100" dirty="0" err="1" smtClean="0">
                          <a:solidFill>
                            <a:srgbClr val="C00000"/>
                          </a:solidFill>
                        </a:rPr>
                        <a:t>Пробиотики</a:t>
                      </a:r>
                      <a:endParaRPr lang="ru-RU" sz="1100" dirty="0">
                        <a:solidFill>
                          <a:srgbClr val="C00000"/>
                        </a:solidFill>
                      </a:endParaRP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C00000"/>
                          </a:solidFill>
                        </a:rPr>
                        <a:t>Доступны</a:t>
                      </a:r>
                      <a:r>
                        <a:rPr lang="ru-RU" sz="1100" baseline="0" dirty="0" smtClean="0">
                          <a:solidFill>
                            <a:srgbClr val="C00000"/>
                          </a:solidFill>
                        </a:rPr>
                        <a:t> различные продукты</a:t>
                      </a:r>
                      <a:endParaRPr lang="ru-RU" sz="1100" b="1" dirty="0">
                        <a:solidFill>
                          <a:srgbClr val="C00000"/>
                        </a:solidFill>
                      </a:endParaRPr>
                    </a:p>
                  </a:txBody>
                  <a:tcPr marT="45710" marB="45710"/>
                </a:tc>
              </a:tr>
              <a:tr h="243570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C00000"/>
                          </a:solidFill>
                        </a:rPr>
                        <a:t>Антибиотики</a:t>
                      </a:r>
                      <a:endParaRPr lang="ru-RU" sz="1100" dirty="0">
                        <a:solidFill>
                          <a:srgbClr val="C00000"/>
                        </a:solidFill>
                      </a:endParaRP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C00000"/>
                          </a:solidFill>
                        </a:rPr>
                        <a:t>Рифаксимин 550 мг х 3р</a:t>
                      </a:r>
                      <a:r>
                        <a:rPr lang="en-US" sz="1100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1100" dirty="0" smtClean="0">
                          <a:solidFill>
                            <a:srgbClr val="C00000"/>
                          </a:solidFill>
                        </a:rPr>
                        <a:t>(14 дней)</a:t>
                      </a:r>
                      <a:endParaRPr lang="ru-RU" sz="1100" b="1" dirty="0">
                        <a:solidFill>
                          <a:srgbClr val="C00000"/>
                        </a:solidFill>
                      </a:endParaRPr>
                    </a:p>
                  </a:txBody>
                  <a:tcPr marT="45710" marB="45710"/>
                </a:tc>
              </a:tr>
              <a:tr h="432048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5-НТ3 антагонисты</a:t>
                      </a:r>
                      <a:endParaRPr lang="ru-RU" sz="1100" dirty="0"/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r>
                        <a:rPr lang="ru-RU" sz="1100" dirty="0" err="1" smtClean="0"/>
                        <a:t>Алосетрон</a:t>
                      </a:r>
                      <a:r>
                        <a:rPr lang="ru-RU" sz="1100" dirty="0" smtClean="0"/>
                        <a:t>  0,5-1мг х2р, </a:t>
                      </a:r>
                      <a:r>
                        <a:rPr lang="ru-RU" sz="1100" dirty="0" err="1" smtClean="0"/>
                        <a:t>ондансетрон</a:t>
                      </a:r>
                      <a:r>
                        <a:rPr lang="ru-RU" sz="1100" dirty="0" smtClean="0"/>
                        <a:t> 4-8 мг х 3р, </a:t>
                      </a:r>
                      <a:r>
                        <a:rPr lang="ru-RU" sz="1100" dirty="0" err="1" smtClean="0"/>
                        <a:t>рамосетрон</a:t>
                      </a:r>
                      <a:r>
                        <a:rPr lang="ru-RU" sz="1100" dirty="0" smtClean="0"/>
                        <a:t> 5 мкг х1р. (не зарегистрированы  в РФ)</a:t>
                      </a:r>
                      <a:endParaRPr lang="ru-RU" sz="1100" dirty="0"/>
                    </a:p>
                  </a:txBody>
                  <a:tcPr marT="45710" marB="45710"/>
                </a:tc>
              </a:tr>
              <a:tr h="372243"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rgbClr val="00B050"/>
                        </a:solidFill>
                      </a:endParaRP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Смешанный агонист µ/антагонист </a:t>
                      </a:r>
                      <a:r>
                        <a:rPr lang="el-GR" altLang="ru-RU" sz="1100" dirty="0" smtClean="0"/>
                        <a:t>δ</a:t>
                      </a:r>
                      <a:r>
                        <a:rPr lang="ru-RU" sz="1100" dirty="0" smtClean="0"/>
                        <a:t> опиоидных рецепторов</a:t>
                      </a:r>
                      <a:endParaRPr lang="ru-RU" sz="1100" dirty="0"/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r>
                        <a:rPr lang="ru-RU" sz="1100" baseline="0" dirty="0" err="1" smtClean="0"/>
                        <a:t>Элуксадолин</a:t>
                      </a:r>
                      <a:r>
                        <a:rPr lang="ru-RU" sz="1100" baseline="0" dirty="0" smtClean="0"/>
                        <a:t> </a:t>
                      </a:r>
                      <a:r>
                        <a:rPr lang="ru-RU" sz="1100" dirty="0" smtClean="0"/>
                        <a:t>100мг х 2р  (не</a:t>
                      </a:r>
                      <a:r>
                        <a:rPr lang="ru-RU" sz="1100" baseline="0" dirty="0" smtClean="0"/>
                        <a:t> зарегистрирован в РФ</a:t>
                      </a:r>
                      <a:r>
                        <a:rPr lang="ru-RU" sz="1100" dirty="0" smtClean="0"/>
                        <a:t>)</a:t>
                      </a:r>
                      <a:endParaRPr lang="ru-RU" sz="1100" dirty="0"/>
                    </a:p>
                  </a:txBody>
                  <a:tcPr marT="45710" marB="45710"/>
                </a:tc>
              </a:tr>
              <a:tr h="2774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Запор</a:t>
                      </a:r>
                      <a:endParaRPr lang="ru-RU" sz="1600" b="1" dirty="0" smtClean="0">
                        <a:solidFill>
                          <a:srgbClr val="00B050"/>
                        </a:solidFill>
                      </a:endParaRP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r>
                        <a:rPr lang="ru-RU" sz="1100" dirty="0" err="1" smtClean="0">
                          <a:solidFill>
                            <a:srgbClr val="C00000"/>
                          </a:solidFill>
                        </a:rPr>
                        <a:t>Полиэтиленгликоль</a:t>
                      </a:r>
                      <a:endParaRPr lang="ru-RU" sz="1100" b="1" dirty="0">
                        <a:solidFill>
                          <a:srgbClr val="C00000"/>
                        </a:solidFill>
                      </a:endParaRP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C00000"/>
                          </a:solidFill>
                        </a:rPr>
                        <a:t>17-34 г в день</a:t>
                      </a:r>
                      <a:endParaRPr lang="ru-RU" sz="1100" dirty="0">
                        <a:solidFill>
                          <a:srgbClr val="C00000"/>
                        </a:solidFill>
                      </a:endParaRPr>
                    </a:p>
                  </a:txBody>
                  <a:tcPr marT="45710" marB="45710"/>
                </a:tc>
              </a:tr>
              <a:tr h="230227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r>
                        <a:rPr lang="ru-RU" sz="1100" dirty="0" err="1" smtClean="0">
                          <a:solidFill>
                            <a:srgbClr val="C00000"/>
                          </a:solidFill>
                        </a:rPr>
                        <a:t>Псиллиум</a:t>
                      </a:r>
                      <a:r>
                        <a:rPr lang="ru-RU" sz="110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endParaRPr lang="ru-RU" sz="1100" b="1" dirty="0">
                        <a:solidFill>
                          <a:srgbClr val="C00000"/>
                        </a:solidFill>
                      </a:endParaRP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C00000"/>
                          </a:solidFill>
                        </a:rPr>
                        <a:t>До 30 г в день  в разделенных дозах</a:t>
                      </a:r>
                      <a:endParaRPr lang="ru-RU" sz="1100" dirty="0">
                        <a:solidFill>
                          <a:srgbClr val="C00000"/>
                        </a:solidFill>
                      </a:endParaRPr>
                    </a:p>
                  </a:txBody>
                  <a:tcPr marT="45710" marB="45710"/>
                </a:tc>
              </a:tr>
              <a:tr h="259199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Активатор хлорных каналов</a:t>
                      </a:r>
                      <a:endParaRPr lang="ru-RU" sz="1100" dirty="0"/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r>
                        <a:rPr lang="ru-RU" sz="1100" dirty="0" err="1" smtClean="0"/>
                        <a:t>Лубипростон</a:t>
                      </a:r>
                      <a:r>
                        <a:rPr lang="ru-RU" sz="1100" dirty="0" smtClean="0"/>
                        <a:t> 8 мкг х 2р (не зарегистрирован в РФ)</a:t>
                      </a:r>
                      <a:endParaRPr lang="ru-RU" sz="1100" dirty="0"/>
                    </a:p>
                  </a:txBody>
                  <a:tcPr marT="45710" marB="45710"/>
                </a:tc>
              </a:tr>
              <a:tr h="216024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Агонист </a:t>
                      </a:r>
                      <a:r>
                        <a:rPr lang="ru-RU" sz="1100" dirty="0" err="1" smtClean="0"/>
                        <a:t>гуанилат</a:t>
                      </a:r>
                      <a:r>
                        <a:rPr lang="ru-RU" sz="1100" dirty="0" smtClean="0"/>
                        <a:t> </a:t>
                      </a:r>
                      <a:r>
                        <a:rPr lang="ru-RU" sz="1100" dirty="0" err="1" smtClean="0"/>
                        <a:t>циклазы</a:t>
                      </a:r>
                      <a:endParaRPr lang="ru-RU" sz="1100" dirty="0"/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r>
                        <a:rPr lang="ru-RU" sz="1100" dirty="0" err="1" smtClean="0"/>
                        <a:t>Линаклотид</a:t>
                      </a:r>
                      <a:r>
                        <a:rPr lang="ru-RU" sz="1100" dirty="0" smtClean="0"/>
                        <a:t> 290 мкг х 4р (не зарегистрирован в РФ)</a:t>
                      </a:r>
                      <a:endParaRPr lang="ru-RU" sz="1100" dirty="0"/>
                    </a:p>
                  </a:txBody>
                  <a:tcPr marT="45710" marB="45710"/>
                </a:tc>
              </a:tr>
              <a:tr h="605036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Абдоминальная боль</a:t>
                      </a:r>
                      <a:endParaRPr lang="ru-RU" sz="1400" b="1" dirty="0"/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C00000"/>
                          </a:solidFill>
                        </a:rPr>
                        <a:t>Гладкомышечные спазмолитики</a:t>
                      </a:r>
                    </a:p>
                    <a:p>
                      <a:endParaRPr lang="ru-RU" sz="1100" dirty="0">
                        <a:solidFill>
                          <a:srgbClr val="C00000"/>
                        </a:solidFill>
                      </a:endParaRP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r>
                        <a:rPr lang="ru-RU" sz="1100" dirty="0" err="1" smtClean="0"/>
                        <a:t>Дицикломин</a:t>
                      </a:r>
                      <a:r>
                        <a:rPr lang="ru-RU" sz="1100" dirty="0" smtClean="0"/>
                        <a:t> </a:t>
                      </a:r>
                      <a:r>
                        <a:rPr lang="en-US" sz="1100" dirty="0" smtClean="0"/>
                        <a:t>10</a:t>
                      </a:r>
                      <a:r>
                        <a:rPr lang="ru-RU" sz="1100" dirty="0" smtClean="0"/>
                        <a:t>-</a:t>
                      </a:r>
                      <a:r>
                        <a:rPr lang="en-US" sz="1100" dirty="0" smtClean="0"/>
                        <a:t>20 </a:t>
                      </a:r>
                      <a:r>
                        <a:rPr lang="ru-RU" sz="1100" dirty="0" smtClean="0"/>
                        <a:t>мг х</a:t>
                      </a:r>
                      <a:r>
                        <a:rPr lang="ru-RU" sz="1100" baseline="0" dirty="0" smtClean="0"/>
                        <a:t> 1-4р</a:t>
                      </a:r>
                      <a:endParaRPr lang="ru-RU" sz="1100" dirty="0" smtClean="0"/>
                    </a:p>
                    <a:p>
                      <a:r>
                        <a:rPr lang="ru-RU" sz="1100" dirty="0" err="1" smtClean="0"/>
                        <a:t>Отилониум</a:t>
                      </a:r>
                      <a:r>
                        <a:rPr lang="ru-RU" sz="1100" dirty="0" smtClean="0"/>
                        <a:t> </a:t>
                      </a:r>
                      <a:r>
                        <a:rPr lang="en-US" sz="1100" dirty="0" smtClean="0"/>
                        <a:t>40</a:t>
                      </a:r>
                      <a:r>
                        <a:rPr lang="ru-RU" sz="1100" dirty="0" smtClean="0"/>
                        <a:t>-</a:t>
                      </a:r>
                      <a:r>
                        <a:rPr lang="en-US" sz="1100" dirty="0" smtClean="0"/>
                        <a:t>80</a:t>
                      </a:r>
                      <a:r>
                        <a:rPr lang="ru-RU" sz="1100" dirty="0" smtClean="0"/>
                        <a:t> мг </a:t>
                      </a:r>
                      <a:r>
                        <a:rPr lang="en-US" sz="1100" dirty="0" smtClean="0"/>
                        <a:t> </a:t>
                      </a:r>
                      <a:r>
                        <a:rPr lang="ru-RU" sz="1100" dirty="0" smtClean="0"/>
                        <a:t>2-3</a:t>
                      </a:r>
                      <a:r>
                        <a:rPr lang="ru-RU" sz="1100" baseline="0" dirty="0" smtClean="0"/>
                        <a:t> р</a:t>
                      </a:r>
                      <a:endParaRPr lang="ru-RU" sz="1100" dirty="0" smtClean="0"/>
                    </a:p>
                    <a:p>
                      <a:r>
                        <a:rPr lang="ru-RU" sz="1100" dirty="0" smtClean="0">
                          <a:solidFill>
                            <a:srgbClr val="C00000"/>
                          </a:solidFill>
                        </a:rPr>
                        <a:t>Мебеверин 135 мг х 3р </a:t>
                      </a:r>
                    </a:p>
                  </a:txBody>
                  <a:tcPr marT="45710" marB="45710"/>
                </a:tc>
              </a:tr>
              <a:tr h="240780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Масло мяты</a:t>
                      </a:r>
                      <a:r>
                        <a:rPr lang="ru-RU" sz="1100" baseline="0" dirty="0" smtClean="0"/>
                        <a:t> перечной</a:t>
                      </a:r>
                      <a:endParaRPr lang="ru-RU" sz="1100" dirty="0"/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Капсулы с энтеросолюбильным покрытием, 250-</a:t>
                      </a:r>
                      <a:r>
                        <a:rPr lang="ru-RU" sz="1100" baseline="0" dirty="0" smtClean="0"/>
                        <a:t> </a:t>
                      </a:r>
                      <a:r>
                        <a:rPr lang="ru-RU" sz="1100" dirty="0" smtClean="0"/>
                        <a:t>750 мг</a:t>
                      </a:r>
                      <a:r>
                        <a:rPr lang="ru-RU" sz="1100" baseline="0" dirty="0" smtClean="0"/>
                        <a:t> 1-3 р</a:t>
                      </a:r>
                      <a:endParaRPr lang="ru-RU" sz="1100" dirty="0"/>
                    </a:p>
                  </a:txBody>
                  <a:tcPr marT="45710" marB="45710"/>
                </a:tc>
              </a:tr>
              <a:tr h="240780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C00000"/>
                          </a:solidFill>
                        </a:rPr>
                        <a:t>Трициклические антидепрессанты</a:t>
                      </a:r>
                      <a:endParaRPr lang="ru-RU" sz="1100" dirty="0">
                        <a:solidFill>
                          <a:srgbClr val="C00000"/>
                        </a:solidFill>
                      </a:endParaRP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r>
                        <a:rPr lang="ru-RU" sz="1100" dirty="0" err="1" smtClean="0">
                          <a:solidFill>
                            <a:srgbClr val="C00000"/>
                          </a:solidFill>
                        </a:rPr>
                        <a:t>Дезипрамин</a:t>
                      </a:r>
                      <a:r>
                        <a:rPr lang="ru-RU" sz="1100" dirty="0" smtClean="0">
                          <a:solidFill>
                            <a:srgbClr val="C00000"/>
                          </a:solidFill>
                        </a:rPr>
                        <a:t> 25-100 мг /</a:t>
                      </a:r>
                      <a:r>
                        <a:rPr lang="ru-RU" sz="1100" dirty="0" err="1" smtClean="0">
                          <a:solidFill>
                            <a:srgbClr val="C00000"/>
                          </a:solidFill>
                        </a:rPr>
                        <a:t>сут</a:t>
                      </a:r>
                      <a:r>
                        <a:rPr lang="ru-RU" sz="1100" dirty="0" smtClean="0">
                          <a:solidFill>
                            <a:srgbClr val="C00000"/>
                          </a:solidFill>
                        </a:rPr>
                        <a:t>, амитриптилин 10</a:t>
                      </a:r>
                      <a:r>
                        <a:rPr lang="ru-RU" sz="1100" baseline="0" dirty="0" smtClean="0">
                          <a:solidFill>
                            <a:srgbClr val="C00000"/>
                          </a:solidFill>
                        </a:rPr>
                        <a:t>-</a:t>
                      </a:r>
                      <a:r>
                        <a:rPr lang="ru-RU" sz="1100" dirty="0" smtClean="0">
                          <a:solidFill>
                            <a:srgbClr val="C00000"/>
                          </a:solidFill>
                        </a:rPr>
                        <a:t>50 мг</a:t>
                      </a:r>
                      <a:r>
                        <a:rPr lang="ru-RU" sz="1100" baseline="0" dirty="0" smtClean="0">
                          <a:solidFill>
                            <a:srgbClr val="C00000"/>
                          </a:solidFill>
                        </a:rPr>
                        <a:t> /</a:t>
                      </a:r>
                      <a:r>
                        <a:rPr lang="ru-RU" sz="1100" baseline="0" dirty="0" err="1" smtClean="0">
                          <a:solidFill>
                            <a:srgbClr val="C00000"/>
                          </a:solidFill>
                        </a:rPr>
                        <a:t>сут</a:t>
                      </a:r>
                      <a:endParaRPr lang="ru-RU" sz="1100" dirty="0">
                        <a:solidFill>
                          <a:srgbClr val="C00000"/>
                        </a:solidFill>
                      </a:endParaRPr>
                    </a:p>
                  </a:txBody>
                  <a:tcPr marT="45710" marB="45710"/>
                </a:tc>
              </a:tr>
              <a:tr h="587449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C00000"/>
                          </a:solidFill>
                        </a:rPr>
                        <a:t>Селективные ингибиторы обратного захвата серотонина (СИОЗС)</a:t>
                      </a:r>
                      <a:endParaRPr lang="ru-RU" sz="1100" dirty="0">
                        <a:solidFill>
                          <a:srgbClr val="C00000"/>
                        </a:solidFill>
                      </a:endParaRP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err="1" smtClean="0">
                          <a:solidFill>
                            <a:srgbClr val="C00000"/>
                          </a:solidFill>
                          <a:effectLst/>
                        </a:rPr>
                        <a:t>Пароксетин</a:t>
                      </a: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</a:rPr>
                        <a:t> 10-40 мг / </a:t>
                      </a:r>
                      <a:r>
                        <a:rPr lang="ru-RU" sz="1100" dirty="0" err="1" smtClean="0">
                          <a:solidFill>
                            <a:srgbClr val="C00000"/>
                          </a:solidFill>
                          <a:effectLst/>
                        </a:rPr>
                        <a:t>сут</a:t>
                      </a: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</a:rPr>
                        <a:t/>
                      </a:r>
                      <a:b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</a:rPr>
                      </a:br>
                      <a:r>
                        <a:rPr lang="ru-RU" sz="1100" dirty="0" err="1" smtClean="0">
                          <a:solidFill>
                            <a:srgbClr val="C00000"/>
                          </a:solidFill>
                          <a:effectLst/>
                        </a:rPr>
                        <a:t>Сертралин</a:t>
                      </a: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ru-RU" sz="1100" baseline="0" dirty="0" smtClean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</a:rPr>
                        <a:t>25-100 мг / </a:t>
                      </a:r>
                      <a:r>
                        <a:rPr lang="ru-RU" sz="1100" dirty="0" err="1" smtClean="0">
                          <a:solidFill>
                            <a:srgbClr val="C00000"/>
                          </a:solidFill>
                          <a:effectLst/>
                        </a:rPr>
                        <a:t>сут</a:t>
                      </a: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</a:rPr>
                        <a:t/>
                      </a:r>
                      <a:b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</a:rPr>
                      </a:br>
                      <a:r>
                        <a:rPr lang="ru-RU" sz="1100" dirty="0" err="1" smtClean="0">
                          <a:solidFill>
                            <a:srgbClr val="C00000"/>
                          </a:solidFill>
                          <a:effectLst/>
                        </a:rPr>
                        <a:t>Циталопрам</a:t>
                      </a: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</a:rPr>
                        <a:t> 10-40 мг / </a:t>
                      </a:r>
                      <a:r>
                        <a:rPr lang="ru-RU" sz="1100" dirty="0" err="1" smtClean="0">
                          <a:solidFill>
                            <a:srgbClr val="C00000"/>
                          </a:solidFill>
                          <a:effectLst/>
                        </a:rPr>
                        <a:t>сут</a:t>
                      </a:r>
                      <a:endParaRPr lang="ru-RU" sz="1100" dirty="0" smtClean="0">
                        <a:solidFill>
                          <a:srgbClr val="C00000"/>
                        </a:solidFill>
                        <a:effectLst/>
                      </a:endParaRPr>
                    </a:p>
                  </a:txBody>
                  <a:tcPr marT="45710" marB="45710"/>
                </a:tc>
              </a:tr>
              <a:tr h="240780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kern="1200" dirty="0" smtClean="0"/>
                        <a:t>Активаторы хлорных каналов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kern="1200" dirty="0" smtClean="0"/>
                        <a:t>Любипростон 8 мкг х 2р (не зарегистрирован в РФ)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22" marB="45722"/>
                </a:tc>
              </a:tr>
              <a:tr h="240780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kern="1200" dirty="0" smtClean="0"/>
                        <a:t>Агонисты гуанилатциклазы С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kern="1200" dirty="0" smtClean="0"/>
                        <a:t>Линаклотид 290 мкг х 1р (не зарегистрирован в РФ)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22" marB="45722"/>
                </a:tc>
              </a:tr>
              <a:tr h="240780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/>
                        <a:t>5-НТ3 антагонист</a:t>
                      </a:r>
                      <a:endParaRPr lang="ru-RU" sz="11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kern="1200" dirty="0" smtClean="0"/>
                        <a:t>Алосетрон 0,5-1 мкг х 2р. (не зарегистрирован в РФ)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22" marB="45722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6611779"/>
            <a:ext cx="9144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ru-RU" sz="900" dirty="0">
                <a:latin typeface="+mn-lt"/>
              </a:rPr>
              <a:t>Lacy BE, </a:t>
            </a:r>
            <a:r>
              <a:rPr lang="en-US" altLang="ru-RU" sz="900" dirty="0" err="1">
                <a:latin typeface="+mn-lt"/>
              </a:rPr>
              <a:t>Mearin</a:t>
            </a:r>
            <a:r>
              <a:rPr lang="en-US" altLang="ru-RU" sz="900" dirty="0">
                <a:latin typeface="+mn-lt"/>
              </a:rPr>
              <a:t> F, Chang L, </a:t>
            </a:r>
            <a:r>
              <a:rPr lang="en-US" altLang="ru-RU" sz="900" dirty="0" err="1">
                <a:latin typeface="+mn-lt"/>
              </a:rPr>
              <a:t>Chey</a:t>
            </a:r>
            <a:r>
              <a:rPr lang="en-US" altLang="ru-RU" sz="900" dirty="0">
                <a:latin typeface="+mn-lt"/>
              </a:rPr>
              <a:t> WD, </a:t>
            </a:r>
            <a:r>
              <a:rPr lang="en-US" altLang="ru-RU" sz="900" dirty="0" err="1">
                <a:latin typeface="+mn-lt"/>
              </a:rPr>
              <a:t>Lembo</a:t>
            </a:r>
            <a:r>
              <a:rPr lang="en-US" altLang="ru-RU" sz="900" dirty="0">
                <a:latin typeface="+mn-lt"/>
              </a:rPr>
              <a:t> AJ, </a:t>
            </a:r>
            <a:r>
              <a:rPr lang="en-US" altLang="ru-RU" sz="900" dirty="0" err="1">
                <a:latin typeface="+mn-lt"/>
              </a:rPr>
              <a:t>Simren</a:t>
            </a:r>
            <a:r>
              <a:rPr lang="en-US" altLang="ru-RU" sz="900" dirty="0">
                <a:latin typeface="+mn-lt"/>
              </a:rPr>
              <a:t> M, Spiller R. Bowel Disorders</a:t>
            </a:r>
            <a:r>
              <a:rPr lang="ru-RU" altLang="ru-RU" sz="900" dirty="0">
                <a:latin typeface="+mn-lt"/>
              </a:rPr>
              <a:t>.</a:t>
            </a:r>
            <a:r>
              <a:rPr lang="en-US" altLang="ru-RU" sz="900" dirty="0">
                <a:latin typeface="+mn-lt"/>
              </a:rPr>
              <a:t> Gastroenterology</a:t>
            </a:r>
            <a:r>
              <a:rPr lang="ru-RU" altLang="ru-RU" sz="900" dirty="0">
                <a:latin typeface="+mn-lt"/>
              </a:rPr>
              <a:t> </a:t>
            </a:r>
            <a:r>
              <a:rPr lang="en-US" altLang="ru-RU" sz="900" dirty="0">
                <a:latin typeface="+mn-lt"/>
              </a:rPr>
              <a:t>2016;150:1393–1407</a:t>
            </a:r>
            <a:endParaRPr lang="ru-RU" altLang="ru-RU" sz="900" dirty="0">
              <a:latin typeface="+mn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76456" y="6477486"/>
            <a:ext cx="467544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24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7956034" y="3680911"/>
            <a:ext cx="223792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RUDUS170976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.03.2017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11030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abuhoax\Desktop\800px-Map_of_Russia_with_PhotoFla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90625"/>
            <a:ext cx="7620000" cy="447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72922" y="338384"/>
            <a:ext cx="6156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Подходы к терапии в России  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25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 rot="16200000">
            <a:off x="7956034" y="3680911"/>
            <a:ext cx="223792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RUDUS170976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.03.2017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193448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034" y="7469"/>
            <a:ext cx="9117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Клинические рекомендации РГА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538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Лечение больных с синдромом раздражённого </a:t>
            </a:r>
            <a:r>
              <a:rPr lang="ru-RU" sz="2400" b="1" dirty="0" smtClean="0"/>
              <a:t>кишечника  </a:t>
            </a:r>
            <a:r>
              <a:rPr lang="ru-RU" sz="2400" b="1" dirty="0"/>
              <a:t>2016 г.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034" y="6349390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/>
              <a:t>Клинические рекомендации РГА. Лечение больных с синдромом раздражённого кишечника 2016 г. http://www.gastro.ru/userfiles/SRK_2016.pdf Дата входа </a:t>
            </a:r>
            <a:r>
              <a:rPr lang="ru-RU" sz="1000" dirty="0" smtClean="0"/>
              <a:t>12.03.2017</a:t>
            </a:r>
            <a:r>
              <a:rPr lang="ru-RU" sz="1000" dirty="0"/>
              <a:t>.</a:t>
            </a:r>
          </a:p>
        </p:txBody>
      </p:sp>
      <p:sp>
        <p:nvSpPr>
          <p:cNvPr id="6" name="Horizontal Scroll 5"/>
          <p:cNvSpPr/>
          <p:nvPr/>
        </p:nvSpPr>
        <p:spPr>
          <a:xfrm>
            <a:off x="120262" y="1340768"/>
            <a:ext cx="8340170" cy="2520280"/>
          </a:xfrm>
          <a:prstGeom prst="horizontalScroll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400" dirty="0">
                <a:solidFill>
                  <a:prstClr val="black"/>
                </a:solidFill>
              </a:rPr>
              <a:t>…по данным отдельных исследований назначение некоторых спазмолитиков (</a:t>
            </a:r>
            <a:r>
              <a:rPr lang="ru-RU" sz="2400" dirty="0" smtClean="0">
                <a:solidFill>
                  <a:prstClr val="black"/>
                </a:solidFill>
              </a:rPr>
              <a:t>например, м</a:t>
            </a:r>
            <a:r>
              <a:rPr lang="ru-RU" sz="2400" b="1" dirty="0" smtClean="0">
                <a:solidFill>
                  <a:prstClr val="black"/>
                </a:solidFill>
              </a:rPr>
              <a:t>ебеверина</a:t>
            </a:r>
            <a:r>
              <a:rPr lang="ru-RU" sz="2400" dirty="0" smtClean="0">
                <a:solidFill>
                  <a:prstClr val="black"/>
                </a:solidFill>
              </a:rPr>
              <a:t>), наряду </a:t>
            </a:r>
            <a:r>
              <a:rPr lang="ru-RU" sz="2400" dirty="0">
                <a:solidFill>
                  <a:prstClr val="black"/>
                </a:solidFill>
              </a:rPr>
              <a:t>с уменьшением боли в животе приводит к достоверному улучшению качества  жизни пациентов с различными вариантами СРК.</a:t>
            </a:r>
          </a:p>
        </p:txBody>
      </p:sp>
      <p:sp>
        <p:nvSpPr>
          <p:cNvPr id="7" name="Horizontal Scroll 6"/>
          <p:cNvSpPr/>
          <p:nvPr/>
        </p:nvSpPr>
        <p:spPr>
          <a:xfrm>
            <a:off x="1187624" y="4051231"/>
            <a:ext cx="7596336" cy="1944216"/>
          </a:xfrm>
          <a:prstGeom prst="horizontalScroll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400" dirty="0" smtClean="0">
                <a:solidFill>
                  <a:prstClr val="black"/>
                </a:solidFill>
              </a:rPr>
              <a:t>…Также </a:t>
            </a:r>
            <a:r>
              <a:rPr lang="ru-RU" sz="2400" b="1" dirty="0">
                <a:solidFill>
                  <a:prstClr val="black"/>
                </a:solidFill>
              </a:rPr>
              <a:t>мебеверин</a:t>
            </a:r>
            <a:r>
              <a:rPr lang="ru-RU" sz="2400" dirty="0">
                <a:solidFill>
                  <a:prstClr val="black"/>
                </a:solidFill>
              </a:rPr>
              <a:t> обладает высоким  профилем безопасности и хорошо переносится при длительном </a:t>
            </a:r>
            <a:r>
              <a:rPr lang="ru-RU" sz="2400" dirty="0" smtClean="0">
                <a:solidFill>
                  <a:prstClr val="black"/>
                </a:solidFill>
              </a:rPr>
              <a:t>применении.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26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 rot="16200000">
            <a:off x="7956034" y="3680911"/>
            <a:ext cx="223792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RUDUS170976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.03.2017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426032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2207"/>
            <a:ext cx="90441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Стандарты оказания медицинской помощи, в которые включен </a:t>
            </a:r>
            <a:r>
              <a:rPr lang="ru-RU" sz="3200" b="1" dirty="0" err="1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Мебеверин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ru-RU" sz="32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3"/>
          <p:cNvSpPr/>
          <p:nvPr/>
        </p:nvSpPr>
        <p:spPr>
          <a:xfrm>
            <a:off x="1219799" y="1055011"/>
            <a:ext cx="6552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Стандарты утвержденные </a:t>
            </a:r>
            <a:r>
              <a:rPr lang="ru-RU" sz="1800" b="1" dirty="0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министерством здравоохранения РФ</a:t>
            </a:r>
            <a:endParaRPr lang="ru-RU" sz="18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5"/>
          <p:cNvSpPr/>
          <p:nvPr/>
        </p:nvSpPr>
        <p:spPr>
          <a:xfrm>
            <a:off x="0" y="1576555"/>
            <a:ext cx="914399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Приказ 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Минздрава России от 24.12.2012 N 1420н 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«Об 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утверждении стандарта специализированной медицинской помощи при синдроме раздраженного кишечника (без диареи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)»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Приказ 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Минздрава России от 09.11.2012 N 774н 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«Об 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утверждении стандарта специализированной медицинской помощи при синдроме раздраженного кишечника (с диареей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)»</a:t>
            </a:r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799228"/>
            <a:ext cx="3888432" cy="3550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27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7956034" y="3680911"/>
            <a:ext cx="223792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RUDUS170976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.03.2017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322577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652"/>
            <a:ext cx="3779912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3200" b="1">
                <a:solidFill>
                  <a:srgbClr val="C00000"/>
                </a:solidFill>
              </a:defRPr>
            </a:lvl1pPr>
          </a:lstStyle>
          <a:p>
            <a:r>
              <a:rPr lang="ru-RU" dirty="0"/>
              <a:t>Миф </a:t>
            </a:r>
            <a:r>
              <a:rPr lang="ru-RU" dirty="0" smtClean="0"/>
              <a:t>№</a:t>
            </a:r>
            <a:r>
              <a:rPr lang="en-US" dirty="0"/>
              <a:t>8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3655" y="871148"/>
            <a:ext cx="4322319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ru-RU" dirty="0" smtClean="0"/>
              <a:t>«Пациенты с СРК должны лечиться у психиатров. </a:t>
            </a:r>
          </a:p>
          <a:p>
            <a:r>
              <a:rPr lang="ru-RU" dirty="0" smtClean="0"/>
              <a:t>У них все проблемы </a:t>
            </a:r>
            <a:r>
              <a:rPr lang="en-US" dirty="0" smtClean="0"/>
              <a:t>“</a:t>
            </a:r>
            <a:r>
              <a:rPr lang="ru-RU" dirty="0" smtClean="0"/>
              <a:t>от головы</a:t>
            </a:r>
            <a:r>
              <a:rPr lang="en-US" dirty="0" smtClean="0"/>
              <a:t>”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919315" y="16264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Реальность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735" y="1973208"/>
            <a:ext cx="3486150" cy="2362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543976" y="647750"/>
            <a:ext cx="4299643" cy="1169551"/>
          </a:xfrm>
          <a:prstGeom prst="rect">
            <a:avLst/>
          </a:prstGeom>
          <a:solidFill>
            <a:schemeClr val="bg1"/>
          </a:solidFill>
          <a:ln>
            <a:solidFill>
              <a:srgbClr val="0066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rgbClr val="006600"/>
                </a:solidFill>
              </a:rPr>
              <a:t>На </a:t>
            </a:r>
            <a:r>
              <a:rPr lang="ru-RU" sz="1400" b="1" dirty="0">
                <a:solidFill>
                  <a:srgbClr val="006600"/>
                </a:solidFill>
              </a:rPr>
              <a:t>фоне терапии спазмолитиками (Дюспаталин/Дицетел) </a:t>
            </a:r>
            <a:r>
              <a:rPr lang="ru-RU" sz="1400" b="1" dirty="0" smtClean="0">
                <a:solidFill>
                  <a:srgbClr val="006600"/>
                </a:solidFill>
              </a:rPr>
              <a:t>отмечается статистически </a:t>
            </a:r>
            <a:r>
              <a:rPr lang="ru-RU" sz="1400" b="1" dirty="0">
                <a:solidFill>
                  <a:srgbClr val="006600"/>
                </a:solidFill>
              </a:rPr>
              <a:t>достоверное улучшение качества жизни пациентов с </a:t>
            </a:r>
            <a:r>
              <a:rPr lang="ru-RU" sz="1400" b="1" dirty="0" smtClean="0">
                <a:solidFill>
                  <a:srgbClr val="006600"/>
                </a:solidFill>
              </a:rPr>
              <a:t>СРК</a:t>
            </a:r>
            <a:endParaRPr lang="ru-RU" sz="1400" b="1" dirty="0">
              <a:solidFill>
                <a:srgbClr val="006600"/>
              </a:solidFill>
            </a:endParaRPr>
          </a:p>
          <a:p>
            <a:pPr algn="ctr">
              <a:defRPr/>
            </a:pPr>
            <a:r>
              <a:rPr lang="ru-RU" sz="1400" b="1" dirty="0" smtClean="0">
                <a:solidFill>
                  <a:srgbClr val="006600"/>
                </a:solidFill>
              </a:rPr>
              <a:t>  </a:t>
            </a:r>
            <a:endParaRPr lang="ru-RU" sz="1400" b="1" dirty="0">
              <a:solidFill>
                <a:srgbClr val="0066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58024" y="4427094"/>
            <a:ext cx="48037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b="1" dirty="0">
                <a:solidFill>
                  <a:schemeClr val="tx1">
                    <a:lumMod val="50000"/>
                  </a:schemeClr>
                </a:solidFill>
              </a:rPr>
              <a:t>Страны</a:t>
            </a:r>
            <a:r>
              <a:rPr lang="en-US" sz="1200" b="1" dirty="0">
                <a:solidFill>
                  <a:schemeClr val="tx1">
                    <a:lumMod val="50000"/>
                  </a:schemeClr>
                </a:solidFill>
              </a:rPr>
              <a:t>: </a:t>
            </a:r>
            <a:r>
              <a:rPr lang="ru-RU" sz="1200" dirty="0">
                <a:solidFill>
                  <a:schemeClr val="tx1">
                    <a:lumMod val="50000"/>
                  </a:schemeClr>
                </a:solidFill>
              </a:rPr>
              <a:t>Польша, Китай, Египет, Мексика 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(</a:t>
            </a:r>
            <a:r>
              <a:rPr lang="ru-RU" sz="1200" dirty="0">
                <a:solidFill>
                  <a:schemeClr val="tx1">
                    <a:lumMod val="50000"/>
                  </a:schemeClr>
                </a:solidFill>
              </a:rPr>
              <a:t>число пациентов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 = </a:t>
            </a:r>
            <a:r>
              <a:rPr lang="ru-RU" sz="1200" b="1" dirty="0">
                <a:solidFill>
                  <a:schemeClr val="tx1">
                    <a:lumMod val="50000"/>
                  </a:schemeClr>
                </a:solidFill>
              </a:rPr>
              <a:t>596</a:t>
            </a:r>
            <a:r>
              <a:rPr lang="en-US" sz="1200" dirty="0">
                <a:solidFill>
                  <a:schemeClr val="tx1">
                    <a:lumMod val="50000"/>
                  </a:schemeClr>
                </a:solidFill>
              </a:rPr>
              <a:t>)</a:t>
            </a:r>
          </a:p>
          <a:p>
            <a:pPr>
              <a:defRPr/>
            </a:pPr>
            <a:r>
              <a:rPr lang="ru-RU" sz="1200" b="1" dirty="0" smtClean="0">
                <a:solidFill>
                  <a:schemeClr val="tx1">
                    <a:lumMod val="50000"/>
                  </a:schemeClr>
                </a:solidFill>
              </a:rPr>
              <a:t>Цель</a:t>
            </a:r>
            <a:r>
              <a:rPr lang="ru-RU" sz="1200" b="1" dirty="0">
                <a:solidFill>
                  <a:schemeClr val="tx1">
                    <a:lumMod val="50000"/>
                  </a:schemeClr>
                </a:solidFill>
              </a:rPr>
              <a:t>:</a:t>
            </a:r>
            <a:r>
              <a:rPr lang="ru-RU" sz="12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ru-RU" sz="1200" b="0" dirty="0">
                <a:solidFill>
                  <a:schemeClr val="tx1">
                    <a:lumMod val="50000"/>
                  </a:schemeClr>
                </a:solidFill>
              </a:rPr>
              <a:t>оценить качество жизни пациентов с СРК на фоне </a:t>
            </a:r>
            <a:r>
              <a:rPr lang="ru-RU" sz="1200" b="0" dirty="0" smtClean="0">
                <a:solidFill>
                  <a:schemeClr val="tx1">
                    <a:lumMod val="50000"/>
                  </a:schemeClr>
                </a:solidFill>
              </a:rPr>
              <a:t>терапии</a:t>
            </a:r>
          </a:p>
          <a:p>
            <a:pPr>
              <a:defRPr/>
            </a:pPr>
            <a:r>
              <a:rPr lang="ru-RU" sz="1200" b="0" dirty="0" smtClean="0">
                <a:solidFill>
                  <a:schemeClr val="tx1">
                    <a:lumMod val="50000"/>
                  </a:schemeClr>
                </a:solidFill>
              </a:rPr>
              <a:t> препаратами </a:t>
            </a:r>
            <a:r>
              <a:rPr lang="ru-RU" sz="1200" dirty="0" smtClean="0">
                <a:solidFill>
                  <a:schemeClr val="tx1">
                    <a:lumMod val="50000"/>
                  </a:schemeClr>
                </a:solidFill>
              </a:rPr>
              <a:t>Дюспаталин</a:t>
            </a:r>
            <a:r>
              <a:rPr lang="ru-RU" sz="1200" baseline="30000" dirty="0" smtClean="0">
                <a:solidFill>
                  <a:schemeClr val="tx1">
                    <a:lumMod val="50000"/>
                  </a:schemeClr>
                </a:solidFill>
              </a:rPr>
              <a:t>®</a:t>
            </a:r>
            <a:r>
              <a:rPr lang="ru-RU" sz="1200" dirty="0" smtClean="0">
                <a:solidFill>
                  <a:schemeClr val="tx1">
                    <a:lumMod val="50000"/>
                  </a:schemeClr>
                </a:solidFill>
              </a:rPr>
              <a:t>/Дицетел</a:t>
            </a:r>
            <a:r>
              <a:rPr lang="ru-RU" sz="1200" baseline="30000" dirty="0" smtClean="0">
                <a:solidFill>
                  <a:schemeClr val="tx1">
                    <a:lumMod val="50000"/>
                  </a:schemeClr>
                </a:solidFill>
              </a:rPr>
              <a:t>® </a:t>
            </a:r>
            <a:r>
              <a:rPr lang="ru-RU" sz="1200" dirty="0">
                <a:solidFill>
                  <a:schemeClr val="tx1">
                    <a:lumMod val="50000"/>
                  </a:schemeClr>
                </a:solidFill>
              </a:rPr>
              <a:t>в течение 8 недель</a:t>
            </a:r>
            <a:endParaRPr lang="en-US" sz="1200" dirty="0">
              <a:solidFill>
                <a:schemeClr val="tx1">
                  <a:lumMod val="50000"/>
                </a:schemeClr>
              </a:solidFill>
            </a:endParaRPr>
          </a:p>
          <a:p>
            <a:pPr>
              <a:defRPr/>
            </a:pPr>
            <a:endParaRPr lang="en-US" sz="1200" dirty="0">
              <a:solidFill>
                <a:schemeClr val="tx1">
                  <a:lumMod val="50000"/>
                </a:schemeClr>
              </a:solidFill>
            </a:endParaRPr>
          </a:p>
          <a:p>
            <a:pPr algn="l">
              <a:defRPr/>
            </a:pPr>
            <a:r>
              <a:rPr lang="ru-RU" sz="1200" b="1" dirty="0" smtClean="0">
                <a:solidFill>
                  <a:schemeClr val="tx1">
                    <a:lumMod val="50000"/>
                  </a:schemeClr>
                </a:solidFill>
              </a:rPr>
              <a:t>Использованная терапия</a:t>
            </a:r>
            <a:r>
              <a:rPr lang="ru-RU" sz="1200" b="1" dirty="0">
                <a:solidFill>
                  <a:schemeClr val="tx1">
                    <a:lumMod val="50000"/>
                  </a:schemeClr>
                </a:solidFill>
              </a:rPr>
              <a:t>: </a:t>
            </a:r>
            <a:endParaRPr lang="ru-RU" sz="1200" b="1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257175" indent="-257175" algn="l">
              <a:buFont typeface="Arial" pitchFamily="34" charset="0"/>
              <a:buChar char="•"/>
              <a:defRPr/>
            </a:pPr>
            <a:r>
              <a:rPr lang="ru-RU" sz="1200" b="0" dirty="0" smtClean="0">
                <a:solidFill>
                  <a:schemeClr val="tx1">
                    <a:lumMod val="50000"/>
                  </a:schemeClr>
                </a:solidFill>
              </a:rPr>
              <a:t>Польша</a:t>
            </a:r>
            <a:r>
              <a:rPr lang="en-US" sz="1200" b="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100" b="0" dirty="0">
                <a:solidFill>
                  <a:schemeClr val="tx1">
                    <a:lumMod val="50000"/>
                  </a:schemeClr>
                </a:solidFill>
              </a:rPr>
              <a:t>(200 mg </a:t>
            </a:r>
            <a:r>
              <a:rPr lang="ru-RU" sz="1100" b="0" dirty="0">
                <a:solidFill>
                  <a:schemeClr val="tx1">
                    <a:lumMod val="50000"/>
                  </a:schemeClr>
                </a:solidFill>
              </a:rPr>
              <a:t>Мебеверин х 2 </a:t>
            </a:r>
            <a:r>
              <a:rPr lang="ru-RU" sz="1100" b="0" dirty="0" smtClean="0">
                <a:solidFill>
                  <a:schemeClr val="tx1">
                    <a:lumMod val="50000"/>
                  </a:schemeClr>
                </a:solidFill>
              </a:rPr>
              <a:t>раза в день</a:t>
            </a:r>
            <a:r>
              <a:rPr lang="en-US" sz="1100" b="0" dirty="0" smtClean="0">
                <a:solidFill>
                  <a:schemeClr val="tx1">
                    <a:lumMod val="50000"/>
                  </a:schemeClr>
                </a:solidFill>
              </a:rPr>
              <a:t>), </a:t>
            </a:r>
            <a:endParaRPr lang="ru-RU" sz="1200" b="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257175" indent="-257175" algn="l">
              <a:buFont typeface="Arial" pitchFamily="34" charset="0"/>
              <a:buChar char="•"/>
              <a:defRPr/>
            </a:pPr>
            <a:r>
              <a:rPr lang="ru-RU" sz="1200" b="0" dirty="0" smtClean="0">
                <a:solidFill>
                  <a:schemeClr val="tx1">
                    <a:lumMod val="50000"/>
                  </a:schemeClr>
                </a:solidFill>
              </a:rPr>
              <a:t>Египет</a:t>
            </a:r>
            <a:r>
              <a:rPr lang="en-US" sz="1200" b="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100" b="0" dirty="0">
                <a:solidFill>
                  <a:schemeClr val="tx1">
                    <a:lumMod val="50000"/>
                  </a:schemeClr>
                </a:solidFill>
              </a:rPr>
              <a:t>(135 mg </a:t>
            </a:r>
            <a:r>
              <a:rPr lang="ru-RU" sz="1100" b="0" dirty="0">
                <a:solidFill>
                  <a:schemeClr val="tx1">
                    <a:lumMod val="50000"/>
                  </a:schemeClr>
                </a:solidFill>
              </a:rPr>
              <a:t>Мебеверин х 3 </a:t>
            </a:r>
            <a:r>
              <a:rPr lang="ru-RU" sz="1100" b="0" dirty="0" smtClean="0">
                <a:solidFill>
                  <a:schemeClr val="tx1">
                    <a:lumMod val="50000"/>
                  </a:schemeClr>
                </a:solidFill>
              </a:rPr>
              <a:t>раза в день</a:t>
            </a:r>
            <a:r>
              <a:rPr lang="en-US" sz="1100" b="0" dirty="0" smtClean="0">
                <a:solidFill>
                  <a:schemeClr val="tx1">
                    <a:lumMod val="50000"/>
                  </a:schemeClr>
                </a:solidFill>
              </a:rPr>
              <a:t>),</a:t>
            </a:r>
            <a:endParaRPr lang="ru-RU" sz="1100" b="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257175" indent="-257175" algn="l">
              <a:buFont typeface="Arial" pitchFamily="34" charset="0"/>
              <a:buChar char="•"/>
              <a:defRPr/>
            </a:pPr>
            <a:r>
              <a:rPr lang="ru-RU" sz="1200" b="0" dirty="0" smtClean="0">
                <a:solidFill>
                  <a:schemeClr val="tx1">
                    <a:lumMod val="50000"/>
                  </a:schemeClr>
                </a:solidFill>
              </a:rPr>
              <a:t>Мексика </a:t>
            </a:r>
            <a:r>
              <a:rPr lang="en-US" sz="1100" b="0" dirty="0">
                <a:solidFill>
                  <a:schemeClr val="tx1">
                    <a:lumMod val="50000"/>
                  </a:schemeClr>
                </a:solidFill>
              </a:rPr>
              <a:t>(200 mg</a:t>
            </a:r>
            <a:r>
              <a:rPr lang="ru-RU" sz="1100" b="0" dirty="0">
                <a:solidFill>
                  <a:schemeClr val="tx1">
                    <a:lumMod val="50000"/>
                  </a:schemeClr>
                </a:solidFill>
              </a:rPr>
              <a:t> Мебеверин х 2 </a:t>
            </a:r>
            <a:r>
              <a:rPr lang="ru-RU" sz="1100" b="0" dirty="0" smtClean="0">
                <a:solidFill>
                  <a:schemeClr val="tx1">
                    <a:lumMod val="50000"/>
                  </a:schemeClr>
                </a:solidFill>
              </a:rPr>
              <a:t>раза в день</a:t>
            </a:r>
            <a:r>
              <a:rPr lang="en-US" sz="1100" b="0" dirty="0" smtClean="0">
                <a:solidFill>
                  <a:schemeClr val="tx1">
                    <a:lumMod val="50000"/>
                  </a:schemeClr>
                </a:solidFill>
              </a:rPr>
              <a:t>)</a:t>
            </a:r>
            <a:r>
              <a:rPr lang="ru-RU" sz="1200" b="0" dirty="0" smtClean="0">
                <a:solidFill>
                  <a:schemeClr val="tx1">
                    <a:lumMod val="50000"/>
                  </a:schemeClr>
                </a:solidFill>
              </a:rPr>
              <a:t>,</a:t>
            </a:r>
          </a:p>
          <a:p>
            <a:pPr marL="257175" indent="-257175" algn="l">
              <a:buFont typeface="Arial" pitchFamily="34" charset="0"/>
              <a:buChar char="•"/>
              <a:defRPr/>
            </a:pPr>
            <a:r>
              <a:rPr lang="ru-RU" sz="1200" b="0" dirty="0" smtClean="0">
                <a:solidFill>
                  <a:schemeClr val="tx1">
                    <a:lumMod val="50000"/>
                  </a:schemeClr>
                </a:solidFill>
              </a:rPr>
              <a:t>Китай</a:t>
            </a:r>
            <a:r>
              <a:rPr lang="en-US" sz="1200" b="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100" b="0" dirty="0">
                <a:solidFill>
                  <a:schemeClr val="tx1">
                    <a:lumMod val="50000"/>
                  </a:schemeClr>
                </a:solidFill>
              </a:rPr>
              <a:t>(50 </a:t>
            </a:r>
            <a:r>
              <a:rPr lang="ru-RU" sz="1100" b="0" dirty="0">
                <a:solidFill>
                  <a:schemeClr val="tx1">
                    <a:lumMod val="50000"/>
                  </a:schemeClr>
                </a:solidFill>
              </a:rPr>
              <a:t>мг</a:t>
            </a:r>
            <a:r>
              <a:rPr lang="en-US" sz="1100" b="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ru-RU" sz="1100" dirty="0" err="1" smtClean="0">
                <a:solidFill>
                  <a:schemeClr val="tx1">
                    <a:lumMod val="50000"/>
                  </a:schemeClr>
                </a:solidFill>
              </a:rPr>
              <a:t>Пинаверий</a:t>
            </a:r>
            <a:r>
              <a:rPr lang="ru-RU" sz="1100" b="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ru-RU" sz="1100" b="0" dirty="0">
                <a:solidFill>
                  <a:schemeClr val="tx1">
                    <a:lumMod val="50000"/>
                  </a:schemeClr>
                </a:solidFill>
              </a:rPr>
              <a:t>х 3 раза</a:t>
            </a:r>
            <a:r>
              <a:rPr lang="en-US" sz="1100" b="0" dirty="0">
                <a:solidFill>
                  <a:schemeClr val="tx1">
                    <a:lumMod val="50000"/>
                  </a:schemeClr>
                </a:solidFill>
              </a:rPr>
              <a:t> </a:t>
            </a:r>
            <a:r>
              <a:rPr lang="ru-RU" sz="1100" b="0" dirty="0" smtClean="0">
                <a:solidFill>
                  <a:schemeClr val="tx1">
                    <a:lumMod val="50000"/>
                  </a:schemeClr>
                </a:solidFill>
              </a:rPr>
              <a:t> в день</a:t>
            </a:r>
            <a:r>
              <a:rPr lang="en-US" sz="1100" b="0" dirty="0" smtClean="0">
                <a:solidFill>
                  <a:schemeClr val="tx1">
                    <a:lumMod val="50000"/>
                  </a:schemeClr>
                </a:solidFill>
              </a:rPr>
              <a:t>)</a:t>
            </a:r>
            <a:endParaRPr lang="en-US" sz="1200" b="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3" name="TextBox 8"/>
          <p:cNvSpPr txBox="1">
            <a:spLocks noChangeArrowheads="1"/>
          </p:cNvSpPr>
          <p:nvPr/>
        </p:nvSpPr>
        <p:spPr bwMode="auto">
          <a:xfrm>
            <a:off x="-1" y="6519446"/>
            <a:ext cx="910850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00" b="1"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 sz="1000" b="1"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r>
              <a:rPr lang="en-US" altLang="ru-RU" sz="800" b="0" i="1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Hou</a:t>
            </a:r>
            <a:r>
              <a:rPr lang="en-US" altLang="ru-RU" sz="800" b="0" i="1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X. et al. Quality of life in Patient with IBS, assessed using the IBS-quality of life measure after 4 and 8 weeks of treatment with </a:t>
            </a:r>
            <a:r>
              <a:rPr lang="en-US" altLang="ru-RU" sz="800" b="0" i="1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Mebeverine</a:t>
            </a:r>
            <a:r>
              <a:rPr lang="en-US" altLang="ru-RU" sz="800" b="0" i="1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Hydrochloride or </a:t>
            </a:r>
            <a:r>
              <a:rPr lang="en-US" altLang="ru-RU" sz="800" b="0" i="1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Pinaverium</a:t>
            </a:r>
            <a:r>
              <a:rPr lang="en-US" altLang="ru-RU" sz="800" b="0" i="1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Bromide: results of an international prospective observational Cohort Study in Poland, Egypt, Mexico and Chins. </a:t>
            </a:r>
            <a:r>
              <a:rPr lang="en-US" altLang="ru-RU" sz="800" b="0" i="1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Clin</a:t>
            </a:r>
            <a:r>
              <a:rPr lang="en-US" altLang="ru-RU" sz="800" b="0" i="1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Drug </a:t>
            </a:r>
            <a:r>
              <a:rPr lang="en-US" altLang="ru-RU" sz="800" b="0" i="1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Investig</a:t>
            </a:r>
            <a:r>
              <a:rPr lang="en-US" altLang="ru-RU" sz="800" b="0" i="1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(</a:t>
            </a:r>
            <a:r>
              <a:rPr lang="en-US" altLang="ru-RU" sz="800" b="0" i="1" dirty="0" err="1">
                <a:solidFill>
                  <a:schemeClr val="tx1">
                    <a:lumMod val="50000"/>
                  </a:schemeClr>
                </a:solidFill>
                <a:latin typeface="+mn-lt"/>
              </a:rPr>
              <a:t>epub</a:t>
            </a:r>
            <a:r>
              <a:rPr lang="en-US" altLang="ru-RU" sz="800" b="0" i="1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26.09.2014) </a:t>
            </a:r>
            <a:r>
              <a:rPr lang="ru-RU" altLang="ru-RU" sz="800" b="0" i="1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pic>
        <p:nvPicPr>
          <p:cNvPr id="627" name="Picture 6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95" y="1923954"/>
            <a:ext cx="3011238" cy="3804352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28</a:t>
            </a:fld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 rot="16200000">
            <a:off x="7956034" y="3680911"/>
            <a:ext cx="223792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RUDUS170976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.03.2017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278980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800" y="-546"/>
            <a:ext cx="90180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Дюспаталин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® капсулы имеет п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ролонгированную лекарственную форму – удобство приема</a:t>
            </a:r>
            <a:endParaRPr lang="ru-RU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43" y="2840162"/>
            <a:ext cx="3226148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124744"/>
            <a:ext cx="4085257" cy="434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921" y="6350169"/>
            <a:ext cx="912431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n-US" sz="900" dirty="0" err="1" smtClean="0"/>
              <a:t>Winsemius</a:t>
            </a:r>
            <a:r>
              <a:rPr lang="en-US" sz="900" dirty="0" smtClean="0"/>
              <a:t> </a:t>
            </a:r>
            <a:r>
              <a:rPr lang="en-US" sz="900" dirty="0"/>
              <a:t>A., </a:t>
            </a:r>
            <a:r>
              <a:rPr lang="en-US" sz="900" dirty="0" err="1"/>
              <a:t>Meuwsen</a:t>
            </a:r>
            <a:r>
              <a:rPr lang="en-US" sz="900" dirty="0"/>
              <a:t> I., Boon C., </a:t>
            </a:r>
            <a:r>
              <a:rPr lang="en-US" sz="900" dirty="0" smtClean="0"/>
              <a:t>et al. </a:t>
            </a:r>
            <a:r>
              <a:rPr lang="en-US" sz="900" dirty="0"/>
              <a:t>A pharmacokinetic comparison of the modified release capsule a plan tablet formulation of </a:t>
            </a:r>
            <a:r>
              <a:rPr lang="en-US" sz="900" dirty="0" err="1" smtClean="0"/>
              <a:t>mebeverine.IJCP</a:t>
            </a:r>
            <a:r>
              <a:rPr lang="en-US" sz="900" dirty="0"/>
              <a:t>, November 2002, </a:t>
            </a:r>
            <a:r>
              <a:rPr lang="en-US" sz="900" dirty="0" err="1"/>
              <a:t>Vol</a:t>
            </a:r>
            <a:r>
              <a:rPr lang="en-US" sz="900" dirty="0"/>
              <a:t> 56 No 9. P. 659-662</a:t>
            </a:r>
            <a:r>
              <a:rPr lang="en-US" sz="900" dirty="0" smtClean="0"/>
              <a:t>.</a:t>
            </a:r>
            <a:endParaRPr lang="ru-RU" sz="900" dirty="0" smtClean="0"/>
          </a:p>
          <a:p>
            <a:r>
              <a:rPr lang="ru-RU" sz="900" dirty="0"/>
              <a:t>2. </a:t>
            </a:r>
            <a:r>
              <a:rPr lang="ru-RU" sz="900" dirty="0" smtClean="0"/>
              <a:t>  Инструкция </a:t>
            </a:r>
            <a:r>
              <a:rPr lang="ru-RU" sz="900" dirty="0"/>
              <a:t>по медицинскому применению препарата Дюспаталин® (Мебеверин) капсулы пролонгированного действия 200 мг от </a:t>
            </a:r>
            <a:r>
              <a:rPr lang="en-US" sz="900" dirty="0" smtClean="0"/>
              <a:t>07.10.2016</a:t>
            </a:r>
            <a:endParaRPr lang="ru-RU" sz="900" dirty="0"/>
          </a:p>
        </p:txBody>
      </p:sp>
      <p:sp>
        <p:nvSpPr>
          <p:cNvPr id="4" name="TextBox 3"/>
          <p:cNvSpPr txBox="1"/>
          <p:nvPr/>
        </p:nvSpPr>
        <p:spPr>
          <a:xfrm>
            <a:off x="5454490" y="1628801"/>
            <a:ext cx="30681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/>
              <a:t>и</a:t>
            </a:r>
            <a:r>
              <a:rPr lang="ru-RU" sz="1200" b="1" dirty="0" smtClean="0"/>
              <a:t>з двух разных лекарственных форм</a:t>
            </a:r>
            <a:endParaRPr lang="ru-RU" sz="1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865578" y="4653136"/>
            <a:ext cx="201879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т</a:t>
            </a:r>
            <a:r>
              <a:rPr lang="ru-RU" sz="1200" dirty="0" smtClean="0"/>
              <a:t>аблетки препарата</a:t>
            </a:r>
          </a:p>
          <a:p>
            <a:r>
              <a:rPr lang="ru-RU" sz="1200" dirty="0" err="1" smtClean="0"/>
              <a:t>Дюспаталин</a:t>
            </a:r>
            <a:r>
              <a:rPr lang="ru-RU" sz="1200" dirty="0" smtClean="0"/>
              <a:t> ® 135 мг        </a:t>
            </a:r>
            <a:endParaRPr lang="ru-RU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5865578" y="5114801"/>
            <a:ext cx="245740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200" dirty="0" smtClean="0"/>
              <a:t>капсулы препарата</a:t>
            </a:r>
          </a:p>
          <a:p>
            <a:r>
              <a:rPr lang="ru-RU" sz="1200" dirty="0" err="1" smtClean="0"/>
              <a:t>Дюспаталин</a:t>
            </a:r>
            <a:r>
              <a:rPr lang="ru-RU" sz="1200" dirty="0" smtClean="0"/>
              <a:t> ® 200 мг                 </a:t>
            </a:r>
            <a:endParaRPr lang="ru-RU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25921" y="1504239"/>
            <a:ext cx="51472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Достаточно 2-х капсул в сутки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Действует точно на гладкомышечную 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   клетку кишечника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Мебеверин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не попадает в системный кровоток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29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16200000">
            <a:off x="7956034" y="3680911"/>
            <a:ext cx="223792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RUDUS170976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.03.2017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1309679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TextBox 4"/>
          <p:cNvSpPr txBox="1">
            <a:spLocks noChangeArrowheads="1"/>
          </p:cNvSpPr>
          <p:nvPr/>
        </p:nvSpPr>
        <p:spPr bwMode="auto">
          <a:xfrm>
            <a:off x="0" y="79350"/>
            <a:ext cx="9143999" cy="954107"/>
          </a:xfrm>
          <a:prstGeom prst="rect">
            <a:avLst/>
          </a:prstGeom>
          <a:extLst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buNone/>
              <a:defRPr sz="2800" b="1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altLang="ru-RU" sz="3200" dirty="0">
                <a:latin typeface="+mn-lt"/>
              </a:rPr>
              <a:t>Двойное действие Дюспаталина на гладкую </a:t>
            </a:r>
            <a:r>
              <a:rPr lang="ru-RU" altLang="ru-RU" sz="3200" dirty="0" smtClean="0">
                <a:latin typeface="+mn-lt"/>
              </a:rPr>
              <a:t>мускулатуру кишечника</a:t>
            </a:r>
            <a:endParaRPr lang="ru-RU" altLang="ru-RU" sz="3200" dirty="0">
              <a:latin typeface="+mn-lt"/>
            </a:endParaRP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40509" y="6303963"/>
            <a:ext cx="91440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000" b="1"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 sz="1000" b="1"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l"/>
            <a:r>
              <a:rPr lang="ru-RU" altLang="ru-RU" b="0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1.</a:t>
            </a:r>
            <a:r>
              <a:rPr lang="en-US" altLang="ru-RU" b="0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Lindner A et al. Pharmacological properties of </a:t>
            </a:r>
            <a:r>
              <a:rPr lang="en-US" altLang="ru-RU" b="0" dirty="0" err="1">
                <a:solidFill>
                  <a:schemeClr val="tx1"/>
                </a:solidFill>
                <a:latin typeface="+mn-lt"/>
                <a:cs typeface="Times New Roman" pitchFamily="18" charset="0"/>
              </a:rPr>
              <a:t>mebeverine,a</a:t>
            </a:r>
            <a:r>
              <a:rPr lang="en-US" altLang="ru-RU" b="0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 smooth-muscle relaxant. Arch </a:t>
            </a:r>
            <a:r>
              <a:rPr lang="en-US" altLang="ru-RU" b="0" dirty="0" err="1">
                <a:solidFill>
                  <a:schemeClr val="tx1"/>
                </a:solidFill>
                <a:latin typeface="+mn-lt"/>
                <a:cs typeface="Times New Roman" pitchFamily="18" charset="0"/>
              </a:rPr>
              <a:t>int</a:t>
            </a:r>
            <a:r>
              <a:rPr lang="en-US" altLang="ru-RU" b="0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 </a:t>
            </a:r>
            <a:r>
              <a:rPr lang="en-US" altLang="ru-RU" b="0" dirty="0" err="1">
                <a:solidFill>
                  <a:schemeClr val="tx1"/>
                </a:solidFill>
                <a:latin typeface="+mn-lt"/>
                <a:cs typeface="Times New Roman" pitchFamily="18" charset="0"/>
              </a:rPr>
              <a:t>Pharmacodyn</a:t>
            </a:r>
            <a:r>
              <a:rPr lang="en-US" altLang="ru-RU" b="0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. 1963; 145 (3): 378-395</a:t>
            </a:r>
          </a:p>
          <a:p>
            <a:pPr algn="l"/>
            <a:r>
              <a:rPr lang="ru-RU" altLang="ru-RU" b="0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2.</a:t>
            </a:r>
            <a:r>
              <a:rPr lang="en-US" altLang="ru-RU" b="0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Evans P, </a:t>
            </a:r>
            <a:r>
              <a:rPr lang="en-US" altLang="ru-RU" b="0" dirty="0" err="1">
                <a:solidFill>
                  <a:schemeClr val="tx1"/>
                </a:solidFill>
                <a:latin typeface="+mn-lt"/>
                <a:cs typeface="Times New Roman" pitchFamily="18" charset="0"/>
              </a:rPr>
              <a:t>Bak</a:t>
            </a:r>
            <a:r>
              <a:rPr lang="en-US" altLang="ru-RU" b="0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 Y, </a:t>
            </a:r>
            <a:r>
              <a:rPr lang="en-US" altLang="ru-RU" b="0" dirty="0" err="1">
                <a:solidFill>
                  <a:schemeClr val="tx1"/>
                </a:solidFill>
                <a:latin typeface="+mn-lt"/>
                <a:cs typeface="Times New Roman" pitchFamily="18" charset="0"/>
              </a:rPr>
              <a:t>Kellow</a:t>
            </a:r>
            <a:r>
              <a:rPr lang="en-US" altLang="ru-RU" b="0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 J. Mebeverine altered small bowel motility in irritable bowel syndrome. </a:t>
            </a:r>
            <a:r>
              <a:rPr lang="ru-RU" altLang="ru-RU" b="0" dirty="0" err="1">
                <a:solidFill>
                  <a:schemeClr val="tx1"/>
                </a:solidFill>
                <a:latin typeface="+mn-lt"/>
                <a:cs typeface="Times New Roman" pitchFamily="18" charset="0"/>
              </a:rPr>
              <a:t>Aliment</a:t>
            </a:r>
            <a:r>
              <a:rPr lang="ru-RU" altLang="ru-RU" b="0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 </a:t>
            </a:r>
            <a:r>
              <a:rPr lang="ru-RU" altLang="ru-RU" b="0" dirty="0" err="1">
                <a:solidFill>
                  <a:schemeClr val="tx1"/>
                </a:solidFill>
                <a:latin typeface="+mn-lt"/>
                <a:cs typeface="Times New Roman" pitchFamily="18" charset="0"/>
              </a:rPr>
              <a:t>Pharmacol</a:t>
            </a:r>
            <a:r>
              <a:rPr lang="ru-RU" altLang="ru-RU" b="0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 </a:t>
            </a:r>
            <a:r>
              <a:rPr lang="ru-RU" altLang="ru-RU" b="0" dirty="0" err="1">
                <a:solidFill>
                  <a:schemeClr val="tx1"/>
                </a:solidFill>
                <a:latin typeface="+mn-lt"/>
                <a:cs typeface="Times New Roman" pitchFamily="18" charset="0"/>
              </a:rPr>
              <a:t>Ther</a:t>
            </a:r>
            <a:r>
              <a:rPr lang="ru-RU" altLang="ru-RU" b="0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 1996;5:787-93.</a:t>
            </a:r>
          </a:p>
          <a:p>
            <a:pPr algn="l"/>
            <a:r>
              <a:rPr lang="ru-RU" altLang="ru-RU" b="0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3.</a:t>
            </a:r>
            <a:r>
              <a:rPr lang="en-US" altLang="ru-RU" b="0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 </a:t>
            </a:r>
            <a:r>
              <a:rPr lang="en-US" altLang="ru-RU" b="0" dirty="0" err="1">
                <a:solidFill>
                  <a:schemeClr val="tx1"/>
                </a:solidFill>
                <a:latin typeface="+mn-lt"/>
                <a:cs typeface="Times New Roman" pitchFamily="18" charset="0"/>
              </a:rPr>
              <a:t>Hertog</a:t>
            </a:r>
            <a:r>
              <a:rPr lang="en-US" altLang="ru-RU" b="0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 AD et al. Modification of a1-receptor channels by </a:t>
            </a:r>
            <a:r>
              <a:rPr lang="en-US" altLang="ru-RU" b="0" dirty="0" err="1">
                <a:solidFill>
                  <a:schemeClr val="tx1"/>
                </a:solidFill>
                <a:latin typeface="+mn-lt"/>
                <a:cs typeface="Times New Roman" pitchFamily="18" charset="0"/>
              </a:rPr>
              <a:t>mebeverine</a:t>
            </a:r>
            <a:r>
              <a:rPr lang="en-US" altLang="ru-RU" b="0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 in smooth muscle cells of guinea pig </a:t>
            </a:r>
            <a:r>
              <a:rPr lang="en-US" altLang="ru-RU" b="0" dirty="0" err="1">
                <a:solidFill>
                  <a:schemeClr val="tx1"/>
                </a:solidFill>
                <a:latin typeface="+mn-lt"/>
                <a:cs typeface="Times New Roman" pitchFamily="18" charset="0"/>
              </a:rPr>
              <a:t>taenia</a:t>
            </a:r>
            <a:r>
              <a:rPr lang="en-US" altLang="ru-RU" b="0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 </a:t>
            </a:r>
            <a:r>
              <a:rPr lang="en-US" altLang="ru-RU" b="0" dirty="0" err="1">
                <a:solidFill>
                  <a:schemeClr val="tx1"/>
                </a:solidFill>
                <a:latin typeface="+mn-lt"/>
                <a:cs typeface="Times New Roman" pitchFamily="18" charset="0"/>
              </a:rPr>
              <a:t>caeci</a:t>
            </a:r>
            <a:r>
              <a:rPr lang="en-US" altLang="ru-RU" b="0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. </a:t>
            </a:r>
            <a:r>
              <a:rPr lang="en-US" altLang="ru-RU" b="0" dirty="0" err="1">
                <a:solidFill>
                  <a:schemeClr val="tx1"/>
                </a:solidFill>
                <a:latin typeface="+mn-lt"/>
                <a:cs typeface="Times New Roman" pitchFamily="18" charset="0"/>
              </a:rPr>
              <a:t>Eur</a:t>
            </a:r>
            <a:r>
              <a:rPr lang="en-US" altLang="ru-RU" b="0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 J of Pharm. 1987.138: 367-374.</a:t>
            </a:r>
          </a:p>
        </p:txBody>
      </p:sp>
      <p:sp>
        <p:nvSpPr>
          <p:cNvPr id="7" name="Right Arrow 6"/>
          <p:cNvSpPr/>
          <p:nvPr/>
        </p:nvSpPr>
        <p:spPr>
          <a:xfrm>
            <a:off x="1903413" y="2687638"/>
            <a:ext cx="6770687" cy="1944687"/>
          </a:xfrm>
          <a:prstGeom prst="rightArrow">
            <a:avLst/>
          </a:prstGeom>
          <a:solidFill>
            <a:srgbClr val="92D05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ru-RU"/>
          </a:p>
        </p:txBody>
      </p:sp>
      <p:sp>
        <p:nvSpPr>
          <p:cNvPr id="8" name="Up Arrow 7"/>
          <p:cNvSpPr/>
          <p:nvPr/>
        </p:nvSpPr>
        <p:spPr>
          <a:xfrm>
            <a:off x="1052513" y="1235075"/>
            <a:ext cx="1198562" cy="2524125"/>
          </a:xfrm>
          <a:prstGeom prst="upArrow">
            <a:avLst/>
          </a:prstGeom>
          <a:solidFill>
            <a:srgbClr val="FFCC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ru-RU" b="1" dirty="0"/>
          </a:p>
        </p:txBody>
      </p:sp>
      <p:sp>
        <p:nvSpPr>
          <p:cNvPr id="9" name="Up Arrow 8"/>
          <p:cNvSpPr/>
          <p:nvPr/>
        </p:nvSpPr>
        <p:spPr>
          <a:xfrm rot="10800000">
            <a:off x="1052513" y="3759200"/>
            <a:ext cx="1198562" cy="1878013"/>
          </a:xfrm>
          <a:prstGeom prst="up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ru-RU"/>
          </a:p>
        </p:txBody>
      </p:sp>
      <p:sp>
        <p:nvSpPr>
          <p:cNvPr id="10" name="TextBox 9"/>
          <p:cNvSpPr txBox="1"/>
          <p:nvPr/>
        </p:nvSpPr>
        <p:spPr>
          <a:xfrm rot="16200000">
            <a:off x="710221" y="2204875"/>
            <a:ext cx="187105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tx1"/>
                </a:solidFill>
                <a:cs typeface="Times New Roman" panose="02020603050405020304" pitchFamily="18" charset="0"/>
              </a:rPr>
              <a:t>ГИПЕРТОНУС</a:t>
            </a:r>
            <a:endParaRPr lang="ru-RU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cs typeface="Times New Roman" panose="02020603050405020304" pitchFamily="18" charset="0"/>
            </a:endParaRPr>
          </a:p>
        </p:txBody>
      </p:sp>
      <p:sp>
        <p:nvSpPr>
          <p:cNvPr id="17418" name="TextBox 10"/>
          <p:cNvSpPr txBox="1">
            <a:spLocks noChangeArrowheads="1"/>
          </p:cNvSpPr>
          <p:nvPr/>
        </p:nvSpPr>
        <p:spPr bwMode="auto">
          <a:xfrm rot="-5400000">
            <a:off x="764476" y="4511372"/>
            <a:ext cx="1762125" cy="338138"/>
          </a:xfrm>
          <a:prstGeom prst="rect">
            <a:avLst/>
          </a:prstGeom>
          <a:noFill/>
          <a:extLst/>
        </p:spPr>
        <p:txBody>
          <a:bodyPr>
            <a:spAutoFit/>
          </a:bodyPr>
          <a:lstStyle>
            <a:defPPr>
              <a:defRPr lang="ru-RU"/>
            </a:defPPr>
            <a:lvl1pPr>
              <a:defRPr sz="1600" b="1">
                <a:cs typeface="Times New Roman" panose="02020603050405020304" pitchFamily="18" charset="0"/>
              </a:defRPr>
            </a:lvl1pPr>
          </a:lstStyle>
          <a:p>
            <a:pPr algn="r"/>
            <a:r>
              <a:rPr lang="ru-RU" altLang="ru-RU" dirty="0"/>
              <a:t>ГИПОТОНУС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14309" y="3309677"/>
            <a:ext cx="4298684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НОРМОТОНУС</a:t>
            </a:r>
          </a:p>
        </p:txBody>
      </p:sp>
      <p:cxnSp>
        <p:nvCxnSpPr>
          <p:cNvPr id="13" name="Straight Connector 12"/>
          <p:cNvCxnSpPr>
            <a:stCxn id="8" idx="0"/>
          </p:cNvCxnSpPr>
          <p:nvPr/>
        </p:nvCxnSpPr>
        <p:spPr>
          <a:xfrm>
            <a:off x="1652588" y="1235075"/>
            <a:ext cx="6015037" cy="188436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17418" idx="1"/>
          </p:cNvCxnSpPr>
          <p:nvPr/>
        </p:nvCxnSpPr>
        <p:spPr>
          <a:xfrm flipV="1">
            <a:off x="1646333" y="4115290"/>
            <a:ext cx="6015037" cy="144621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Diagonal Stripe 14"/>
          <p:cNvSpPr/>
          <p:nvPr/>
        </p:nvSpPr>
        <p:spPr>
          <a:xfrm rot="489275">
            <a:off x="4559300" y="1765300"/>
            <a:ext cx="812800" cy="749300"/>
          </a:xfrm>
          <a:prstGeom prst="diagStripe">
            <a:avLst>
              <a:gd name="adj" fmla="val 64812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cap="all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6" name="Diagonal Stripe 15"/>
          <p:cNvSpPr/>
          <p:nvPr/>
        </p:nvSpPr>
        <p:spPr>
          <a:xfrm rot="9393042">
            <a:off x="4894263" y="1933575"/>
            <a:ext cx="604837" cy="714375"/>
          </a:xfrm>
          <a:prstGeom prst="diagStripe">
            <a:avLst>
              <a:gd name="adj" fmla="val 66949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17" name="Straight Arrow Connector 16"/>
          <p:cNvCxnSpPr>
            <a:stCxn id="17425" idx="1"/>
            <a:endCxn id="15" idx="3"/>
          </p:cNvCxnSpPr>
          <p:nvPr/>
        </p:nvCxnSpPr>
        <p:spPr>
          <a:xfrm flipH="1">
            <a:off x="5278438" y="1620838"/>
            <a:ext cx="1357312" cy="18573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425" name="TextBox 17"/>
          <p:cNvSpPr txBox="1">
            <a:spLocks noChangeArrowheads="1"/>
          </p:cNvSpPr>
          <p:nvPr/>
        </p:nvSpPr>
        <p:spPr bwMode="auto">
          <a:xfrm>
            <a:off x="6635750" y="1266825"/>
            <a:ext cx="13763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000" b="1"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 sz="1000" b="1"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r>
              <a:rPr lang="ru-RU" altLang="ru-RU" sz="4000">
                <a:solidFill>
                  <a:schemeClr val="tx1"/>
                </a:solidFill>
              </a:rPr>
              <a:t>Са</a:t>
            </a:r>
            <a:r>
              <a:rPr lang="ru-RU" altLang="ru-RU" sz="4000" baseline="30000">
                <a:solidFill>
                  <a:schemeClr val="tx1"/>
                </a:solidFill>
              </a:rPr>
              <a:t>++</a:t>
            </a:r>
          </a:p>
        </p:txBody>
      </p:sp>
      <p:sp>
        <p:nvSpPr>
          <p:cNvPr id="19" name="Multiply 18"/>
          <p:cNvSpPr/>
          <p:nvPr/>
        </p:nvSpPr>
        <p:spPr>
          <a:xfrm rot="20544028">
            <a:off x="5969000" y="1443038"/>
            <a:ext cx="598488" cy="541337"/>
          </a:xfrm>
          <a:prstGeom prst="mathMultiply">
            <a:avLst>
              <a:gd name="adj1" fmla="val 4878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7427" name="TextBox 19"/>
          <p:cNvSpPr txBox="1">
            <a:spLocks noChangeArrowheads="1"/>
          </p:cNvSpPr>
          <p:nvPr/>
        </p:nvSpPr>
        <p:spPr bwMode="auto">
          <a:xfrm>
            <a:off x="2344738" y="1995488"/>
            <a:ext cx="14382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000" b="1"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 sz="1000" b="1"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r>
              <a:rPr lang="ru-RU" altLang="ru-RU" sz="4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ru-RU" altLang="ru-RU" sz="4000" baseline="30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++</a:t>
            </a:r>
          </a:p>
        </p:txBody>
      </p:sp>
      <p:sp>
        <p:nvSpPr>
          <p:cNvPr id="21" name="Diagonal Stripe 20"/>
          <p:cNvSpPr/>
          <p:nvPr/>
        </p:nvSpPr>
        <p:spPr>
          <a:xfrm rot="4723512">
            <a:off x="4306888" y="4505325"/>
            <a:ext cx="793750" cy="749300"/>
          </a:xfrm>
          <a:prstGeom prst="diagStripe">
            <a:avLst>
              <a:gd name="adj" fmla="val 71722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Diagonal Stripe 21"/>
          <p:cNvSpPr/>
          <p:nvPr/>
        </p:nvSpPr>
        <p:spPr>
          <a:xfrm rot="17869679">
            <a:off x="4130676" y="4611687"/>
            <a:ext cx="760412" cy="836613"/>
          </a:xfrm>
          <a:prstGeom prst="diagStripe">
            <a:avLst>
              <a:gd name="adj" fmla="val 66989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23" name="Straight Arrow Connector 22"/>
          <p:cNvCxnSpPr>
            <a:endCxn id="22" idx="3"/>
          </p:cNvCxnSpPr>
          <p:nvPr/>
        </p:nvCxnSpPr>
        <p:spPr>
          <a:xfrm>
            <a:off x="3173413" y="4610100"/>
            <a:ext cx="1085850" cy="0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92956" y="3082159"/>
            <a:ext cx="3486150" cy="917079"/>
          </a:xfrm>
          <a:prstGeom prst="notched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cs typeface="Times New Roman" panose="02020603050405020304" pitchFamily="18" charset="0"/>
              </a:rPr>
              <a:t>ДЮСПАТАЛИН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Calibri"/>
                <a:cs typeface="Calibri"/>
              </a:rPr>
              <a:t>®</a:t>
            </a:r>
            <a:endParaRPr lang="ru-RU" sz="2400" b="1" dirty="0">
              <a:solidFill>
                <a:schemeClr val="tx2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484188" y="2339975"/>
            <a:ext cx="617537" cy="10493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Multiply 25"/>
          <p:cNvSpPr/>
          <p:nvPr/>
        </p:nvSpPr>
        <p:spPr>
          <a:xfrm rot="20544028" flipH="1" flipV="1">
            <a:off x="220663" y="2441575"/>
            <a:ext cx="938212" cy="581025"/>
          </a:xfrm>
          <a:prstGeom prst="mathMultiply">
            <a:avLst>
              <a:gd name="adj1" fmla="val 4878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222500" y="4265613"/>
            <a:ext cx="901700" cy="7366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ru-RU" sz="28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Multiply 27"/>
          <p:cNvSpPr/>
          <p:nvPr/>
        </p:nvSpPr>
        <p:spPr>
          <a:xfrm rot="760335">
            <a:off x="3316288" y="4325938"/>
            <a:ext cx="549275" cy="595312"/>
          </a:xfrm>
          <a:prstGeom prst="mathMultiply">
            <a:avLst>
              <a:gd name="adj1" fmla="val 4878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2259013" y="1992313"/>
            <a:ext cx="0" cy="6413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-50800" y="1543050"/>
            <a:ext cx="1352550" cy="90963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3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ru-RU" sz="36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30</a:t>
            </a:fld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 rot="16200000">
            <a:off x="7956034" y="3680911"/>
            <a:ext cx="223792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RUDUS170976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.03.2017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4104979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1451"/>
            <a:ext cx="92021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Дюспаталин® имеет двойной механизм действия: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436" y="1945303"/>
            <a:ext cx="3656820" cy="3274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56150" y="908720"/>
            <a:ext cx="5916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dirty="0"/>
              <a:t>Локальное обезболивающее действие</a:t>
            </a:r>
            <a:r>
              <a:rPr lang="ru-RU" sz="1600" b="1" baseline="30000" dirty="0"/>
              <a:t>1, 2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dirty="0"/>
              <a:t>Снимает </a:t>
            </a:r>
            <a:r>
              <a:rPr lang="ru-RU" sz="2400" b="1" dirty="0" smtClean="0"/>
              <a:t>спазм в кишечнике</a:t>
            </a:r>
            <a:r>
              <a:rPr lang="ru-RU" sz="1600" b="1" baseline="30000" dirty="0" smtClean="0"/>
              <a:t>3</a:t>
            </a:r>
            <a:endParaRPr lang="ru-RU" sz="1600" b="1" baseline="300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6320031"/>
            <a:ext cx="903649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1. </a:t>
            </a:r>
            <a:r>
              <a:rPr lang="en-US" sz="900" dirty="0" err="1" smtClean="0">
                <a:solidFill>
                  <a:srgbClr val="000000"/>
                </a:solidFill>
                <a:ea typeface="Times New Roman"/>
              </a:rPr>
              <a:t>Hertog</a:t>
            </a:r>
            <a:r>
              <a:rPr lang="en-US" sz="900" dirty="0" smtClean="0">
                <a:solidFill>
                  <a:srgbClr val="000000"/>
                </a:solidFill>
                <a:ea typeface="Times New Roman"/>
              </a:rPr>
              <a:t> </a:t>
            </a:r>
            <a:r>
              <a:rPr lang="en-US" sz="900" dirty="0">
                <a:solidFill>
                  <a:srgbClr val="000000"/>
                </a:solidFill>
                <a:ea typeface="Times New Roman"/>
              </a:rPr>
              <a:t>AD et al. The action of </a:t>
            </a:r>
            <a:r>
              <a:rPr lang="en-US" sz="900" dirty="0" err="1">
                <a:solidFill>
                  <a:srgbClr val="000000"/>
                </a:solidFill>
                <a:ea typeface="Times New Roman"/>
              </a:rPr>
              <a:t>mebeverine</a:t>
            </a:r>
            <a:r>
              <a:rPr lang="en-US" sz="900" dirty="0">
                <a:solidFill>
                  <a:srgbClr val="000000"/>
                </a:solidFill>
                <a:ea typeface="Times New Roman"/>
              </a:rPr>
              <a:t> and metabolites on mammalian non-</a:t>
            </a:r>
            <a:r>
              <a:rPr lang="en-US" sz="900" dirty="0" err="1">
                <a:solidFill>
                  <a:srgbClr val="000000"/>
                </a:solidFill>
                <a:ea typeface="Times New Roman"/>
              </a:rPr>
              <a:t>myelinated</a:t>
            </a:r>
            <a:r>
              <a:rPr lang="en-US" sz="900" dirty="0">
                <a:solidFill>
                  <a:srgbClr val="000000"/>
                </a:solidFill>
                <a:ea typeface="Times New Roman"/>
              </a:rPr>
              <a:t> nerve </a:t>
            </a:r>
            <a:r>
              <a:rPr lang="en-US" sz="900" dirty="0" err="1">
                <a:solidFill>
                  <a:srgbClr val="000000"/>
                </a:solidFill>
                <a:ea typeface="Times New Roman"/>
              </a:rPr>
              <a:t>fibres</a:t>
            </a:r>
            <a:r>
              <a:rPr lang="en-US" sz="900" dirty="0">
                <a:solidFill>
                  <a:srgbClr val="000000"/>
                </a:solidFill>
                <a:ea typeface="Times New Roman"/>
              </a:rPr>
              <a:t>. European J of Pharmacology. 1987; 138: 353-355</a:t>
            </a:r>
            <a:endParaRPr lang="ru-RU" sz="900" dirty="0">
              <a:ea typeface="Times New Roman"/>
            </a:endParaRPr>
          </a:p>
          <a:p>
            <a:r>
              <a:rPr lang="ru-RU" sz="900" dirty="0" smtClean="0">
                <a:solidFill>
                  <a:srgbClr val="000000"/>
                </a:solidFill>
                <a:ea typeface="Times New Roman"/>
              </a:rPr>
              <a:t>2. </a:t>
            </a:r>
            <a:r>
              <a:rPr lang="en-US" sz="900" dirty="0" smtClean="0">
                <a:solidFill>
                  <a:srgbClr val="000000"/>
                </a:solidFill>
                <a:ea typeface="Times New Roman"/>
              </a:rPr>
              <a:t>Abdel-Hamid </a:t>
            </a:r>
            <a:r>
              <a:rPr lang="en-US" sz="900" dirty="0">
                <a:solidFill>
                  <a:srgbClr val="000000"/>
                </a:solidFill>
                <a:ea typeface="Times New Roman"/>
              </a:rPr>
              <a:t>SM. Et al. Formulation of an antispasmodic drug as a topical local </a:t>
            </a:r>
            <a:r>
              <a:rPr lang="en-US" sz="900" dirty="0" err="1">
                <a:solidFill>
                  <a:srgbClr val="000000"/>
                </a:solidFill>
                <a:ea typeface="Times New Roman"/>
              </a:rPr>
              <a:t>anestetic</a:t>
            </a:r>
            <a:r>
              <a:rPr lang="en-US" sz="900" dirty="0">
                <a:solidFill>
                  <a:srgbClr val="000000"/>
                </a:solidFill>
                <a:ea typeface="Times New Roman"/>
              </a:rPr>
              <a:t>. Int. J. of Pharmaceutics. </a:t>
            </a:r>
            <a:r>
              <a:rPr lang="ru-RU" sz="900" dirty="0">
                <a:solidFill>
                  <a:srgbClr val="000000"/>
                </a:solidFill>
                <a:ea typeface="Times New Roman"/>
              </a:rPr>
              <a:t>2006; 326: </a:t>
            </a:r>
            <a:r>
              <a:rPr lang="ru-RU" sz="900" dirty="0" smtClean="0">
                <a:solidFill>
                  <a:srgbClr val="000000"/>
                </a:solidFill>
                <a:ea typeface="Times New Roman"/>
              </a:rPr>
              <a:t>107-118</a:t>
            </a:r>
          </a:p>
          <a:p>
            <a:r>
              <a:rPr lang="ru-RU" sz="900" dirty="0" smtClean="0">
                <a:solidFill>
                  <a:srgbClr val="000000"/>
                </a:solidFill>
                <a:ea typeface="Times New Roman"/>
              </a:rPr>
              <a:t>3. </a:t>
            </a:r>
            <a:r>
              <a:rPr lang="en-US" sz="900" dirty="0">
                <a:solidFill>
                  <a:srgbClr val="000000"/>
                </a:solidFill>
                <a:ea typeface="Times New Roman"/>
              </a:rPr>
              <a:t>Lindner A et al. Pharmacological properties of </a:t>
            </a:r>
            <a:r>
              <a:rPr lang="en-US" sz="900" dirty="0" err="1">
                <a:solidFill>
                  <a:srgbClr val="000000"/>
                </a:solidFill>
                <a:ea typeface="Times New Roman"/>
              </a:rPr>
              <a:t>mebeverine</a:t>
            </a:r>
            <a:r>
              <a:rPr lang="en-US" sz="900" dirty="0">
                <a:solidFill>
                  <a:srgbClr val="000000"/>
                </a:solidFill>
                <a:ea typeface="Times New Roman"/>
              </a:rPr>
              <a:t>, a smooth-muscle relaxant. Arch </a:t>
            </a:r>
            <a:r>
              <a:rPr lang="en-US" sz="900" dirty="0" err="1">
                <a:solidFill>
                  <a:srgbClr val="000000"/>
                </a:solidFill>
                <a:ea typeface="Times New Roman"/>
              </a:rPr>
              <a:t>int</a:t>
            </a:r>
            <a:r>
              <a:rPr lang="en-US" sz="900" dirty="0">
                <a:solidFill>
                  <a:srgbClr val="000000"/>
                </a:solidFill>
                <a:ea typeface="Times New Roman"/>
              </a:rPr>
              <a:t> </a:t>
            </a:r>
            <a:r>
              <a:rPr lang="en-US" sz="900" dirty="0" err="1">
                <a:solidFill>
                  <a:srgbClr val="000000"/>
                </a:solidFill>
                <a:ea typeface="Times New Roman"/>
              </a:rPr>
              <a:t>Pharmacodyn</a:t>
            </a:r>
            <a:r>
              <a:rPr lang="en-US" sz="900" dirty="0">
                <a:solidFill>
                  <a:srgbClr val="000000"/>
                </a:solidFill>
                <a:ea typeface="Times New Roman"/>
              </a:rPr>
              <a:t>. 1963; 145 (3): </a:t>
            </a:r>
            <a:r>
              <a:rPr lang="en-US" sz="900" dirty="0" smtClean="0">
                <a:solidFill>
                  <a:srgbClr val="000000"/>
                </a:solidFill>
                <a:ea typeface="Times New Roman"/>
              </a:rPr>
              <a:t>378-395</a:t>
            </a:r>
            <a:r>
              <a:rPr lang="ru-RU" sz="900" dirty="0" smtClean="0"/>
              <a:t> </a:t>
            </a:r>
            <a:endParaRPr lang="ru-RU" sz="900" dirty="0"/>
          </a:p>
        </p:txBody>
      </p:sp>
      <p:sp>
        <p:nvSpPr>
          <p:cNvPr id="4" name="Rectangle 3"/>
          <p:cNvSpPr/>
          <p:nvPr/>
        </p:nvSpPr>
        <p:spPr>
          <a:xfrm>
            <a:off x="1540652" y="4009420"/>
            <a:ext cx="27924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/>
              <a:t>®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3" b="89994" l="0" r="100000">
                        <a14:foregroundMark x1="72405" y1="6186" x2="75024" y2="13341"/>
                        <a14:foregroundMark x1="37488" y1="6186" x2="51309" y2="6428"/>
                        <a14:foregroundMark x1="51309" y1="6428" x2="56450" y2="7156"/>
                        <a14:foregroundMark x1="47963" y1="5761" x2="56596" y2="6428"/>
                        <a14:foregroundMark x1="27934" y1="9400" x2="27595" y2="526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664" y="586226"/>
            <a:ext cx="5638190" cy="4509120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31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16200000">
            <a:off x="7956034" y="3680911"/>
            <a:ext cx="223792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RUDUS170976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.03.2017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329559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8995" y="0"/>
            <a:ext cx="8233729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b="1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ru-RU" sz="3200" dirty="0">
                <a:solidFill>
                  <a:srgbClr val="C00000"/>
                </a:solidFill>
              </a:rPr>
              <a:t>Миф№ </a:t>
            </a:r>
            <a:r>
              <a:rPr lang="en-US" sz="3200" dirty="0" smtClean="0">
                <a:solidFill>
                  <a:srgbClr val="C00000"/>
                </a:solidFill>
              </a:rPr>
              <a:t>9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5006558"/>
            <a:ext cx="1707040" cy="143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" name="Picture 2" descr="C:\Users\abuhoax\Desktop\6049537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421" y="3597820"/>
            <a:ext cx="3003267" cy="3003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Выноска-облако 12"/>
          <p:cNvSpPr/>
          <p:nvPr/>
        </p:nvSpPr>
        <p:spPr>
          <a:xfrm>
            <a:off x="70538" y="4499913"/>
            <a:ext cx="2252070" cy="1805355"/>
          </a:xfrm>
          <a:prstGeom prst="cloudCallout">
            <a:avLst>
              <a:gd name="adj1" fmla="val 58236"/>
              <a:gd name="adj2" fmla="val -1024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Picture 5" descr="C:\Users\abuhoax\Desktop\СРК-презентация-картинки\39396892-svechi-fitor-pri-beremennost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131" y="4658398"/>
            <a:ext cx="1714883" cy="1463255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abuhoax\Desktop\iNZUDO7AH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84" y="1789334"/>
            <a:ext cx="3248025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Овальная выноска 4"/>
          <p:cNvSpPr/>
          <p:nvPr/>
        </p:nvSpPr>
        <p:spPr>
          <a:xfrm>
            <a:off x="1737619" y="980729"/>
            <a:ext cx="2680623" cy="1232032"/>
          </a:xfrm>
          <a:prstGeom prst="wedgeEllipseCallout">
            <a:avLst>
              <a:gd name="adj1" fmla="val -55001"/>
              <a:gd name="adj2" fmla="val 3247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Мне </a:t>
            </a:r>
            <a:r>
              <a:rPr lang="ru-RU" dirty="0" smtClean="0">
                <a:solidFill>
                  <a:schemeClr val="tx1"/>
                </a:solidFill>
              </a:rPr>
              <a:t>помогает только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2 </a:t>
            </a:r>
            <a:r>
              <a:rPr lang="ru-RU" dirty="0" err="1" smtClean="0">
                <a:solidFill>
                  <a:schemeClr val="tx1"/>
                </a:solidFill>
              </a:rPr>
              <a:t>тб</a:t>
            </a:r>
            <a:r>
              <a:rPr lang="ru-RU" dirty="0" smtClean="0">
                <a:solidFill>
                  <a:schemeClr val="tx1"/>
                </a:solidFill>
              </a:rPr>
              <a:t>         и </a:t>
            </a:r>
            <a:r>
              <a:rPr lang="ru-RU" dirty="0">
                <a:solidFill>
                  <a:schemeClr val="tx1"/>
                </a:solidFill>
              </a:rPr>
              <a:t>2 </a:t>
            </a:r>
            <a:r>
              <a:rPr lang="ru-RU" dirty="0" err="1" smtClean="0">
                <a:solidFill>
                  <a:schemeClr val="tx1"/>
                </a:solidFill>
              </a:rPr>
              <a:t>тб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одновременно</a:t>
            </a:r>
          </a:p>
        </p:txBody>
      </p:sp>
      <p:sp>
        <p:nvSpPr>
          <p:cNvPr id="21" name="Explosion 1 20"/>
          <p:cNvSpPr/>
          <p:nvPr/>
        </p:nvSpPr>
        <p:spPr>
          <a:xfrm>
            <a:off x="2753384" y="1528610"/>
            <a:ext cx="457200" cy="344041"/>
          </a:xfrm>
          <a:prstGeom prst="irregularSeal1">
            <a:avLst/>
          </a:prstGeom>
          <a:solidFill>
            <a:schemeClr val="bg1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Explosion 1 21"/>
          <p:cNvSpPr/>
          <p:nvPr/>
        </p:nvSpPr>
        <p:spPr>
          <a:xfrm>
            <a:off x="3820692" y="1501009"/>
            <a:ext cx="362781" cy="415823"/>
          </a:xfrm>
          <a:prstGeom prst="irregularSeal1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203" y="1124744"/>
            <a:ext cx="1854086" cy="1875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Овальная выноска 4"/>
          <p:cNvSpPr/>
          <p:nvPr/>
        </p:nvSpPr>
        <p:spPr>
          <a:xfrm>
            <a:off x="3375609" y="1916832"/>
            <a:ext cx="3753665" cy="2567510"/>
          </a:xfrm>
          <a:prstGeom prst="wedgeEllipseCallout">
            <a:avLst>
              <a:gd name="adj1" fmla="val 48102"/>
              <a:gd name="adj2" fmla="val -43401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Я перепробовала все обезболивающие и спазмолитики!!!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Потому что уверена, что нельзя принимать один и тот же препарат больше 2-х недель …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0537" y="6513854"/>
            <a:ext cx="90734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000" dirty="0" smtClean="0">
              <a:solidFill>
                <a:prstClr val="black"/>
              </a:solidFill>
            </a:endParaRPr>
          </a:p>
          <a:p>
            <a:r>
              <a:rPr lang="ru-RU" sz="1000" dirty="0" smtClean="0">
                <a:solidFill>
                  <a:prstClr val="black"/>
                </a:solidFill>
              </a:rPr>
              <a:t>Сайт СРК Форум. </a:t>
            </a:r>
            <a:r>
              <a:rPr lang="en-US" sz="1000" dirty="0" smtClean="0">
                <a:solidFill>
                  <a:prstClr val="black"/>
                </a:solidFill>
                <a:hlinkClick r:id="rId7"/>
              </a:rPr>
              <a:t>http</a:t>
            </a:r>
            <a:r>
              <a:rPr lang="en-US" sz="1000" dirty="0">
                <a:solidFill>
                  <a:prstClr val="black"/>
                </a:solidFill>
                <a:hlinkClick r:id="rId7"/>
              </a:rPr>
              <a:t>://</a:t>
            </a:r>
            <a:r>
              <a:rPr lang="en-US" sz="1000" dirty="0" smtClean="0">
                <a:solidFill>
                  <a:prstClr val="black"/>
                </a:solidFill>
                <a:hlinkClick r:id="rId7"/>
              </a:rPr>
              <a:t>forum.srk.su/index.php?PHPSESSID=pl63s0uhscuject0lba1ljdtl2&amp;board=19.0</a:t>
            </a:r>
            <a:r>
              <a:rPr lang="ru-RU" sz="1000" dirty="0" smtClean="0">
                <a:solidFill>
                  <a:prstClr val="black"/>
                </a:solidFill>
              </a:rPr>
              <a:t> Дата входа 10.03.2017</a:t>
            </a:r>
            <a:endParaRPr lang="ru-RU" sz="1000" dirty="0">
              <a:solidFill>
                <a:prstClr val="black"/>
              </a:solidFill>
            </a:endParaRPr>
          </a:p>
        </p:txBody>
      </p:sp>
      <p:sp>
        <p:nvSpPr>
          <p:cNvPr id="27" name="Выноска-облако 3"/>
          <p:cNvSpPr/>
          <p:nvPr/>
        </p:nvSpPr>
        <p:spPr>
          <a:xfrm>
            <a:off x="6698685" y="3869230"/>
            <a:ext cx="1404157" cy="1230224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8" name="Picture 27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2062" r="100000">
                        <a14:foregroundMark x1="46392" y1="23077" x2="51546" y2="29231"/>
                        <a14:foregroundMark x1="51546" y1="22308" x2="59794" y2="26923"/>
                        <a14:foregroundMark x1="30928" y1="10769" x2="31959" y2="13846"/>
                        <a14:foregroundMark x1="73196" y1="40769" x2="70103" y2="46923"/>
                        <a14:foregroundMark x1="87629" y1="43077" x2="86598" y2="43077"/>
                        <a14:foregroundMark x1="76289" y1="52308" x2="76289" y2="52308"/>
                        <a14:foregroundMark x1="82474" y1="53846" x2="82474" y2="53846"/>
                        <a14:foregroundMark x1="89691" y1="53846" x2="89691" y2="53846"/>
                        <a14:foregroundMark x1="86598" y1="60769" x2="86598" y2="60769"/>
                        <a14:foregroundMark x1="86598" y1="54615" x2="86598" y2="54615"/>
                        <a14:foregroundMark x1="39175" y1="42308" x2="39175" y2="42308"/>
                        <a14:foregroundMark x1="42268" y1="40769" x2="42268" y2="407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0103" y="4092265"/>
            <a:ext cx="612698" cy="78415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8" name="TextBox 7"/>
          <p:cNvSpPr txBox="1"/>
          <p:nvPr/>
        </p:nvSpPr>
        <p:spPr>
          <a:xfrm>
            <a:off x="5252441" y="980728"/>
            <a:ext cx="2184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" name="Rectangle 1"/>
          <p:cNvSpPr/>
          <p:nvPr/>
        </p:nvSpPr>
        <p:spPr>
          <a:xfrm>
            <a:off x="0" y="569891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«Спазмолитики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нельзя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принимать длительно» 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32</a:t>
            </a:fld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 rot="16200000">
            <a:off x="7956034" y="3680911"/>
            <a:ext cx="223792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RUDUS170976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.03.2017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60720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2052" y="152064"/>
            <a:ext cx="4248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Реальность 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6222" y="1570943"/>
            <a:ext cx="828092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u="sng" dirty="0"/>
              <a:t>СРК </a:t>
            </a:r>
            <a:r>
              <a:rPr lang="ru-RU" u="sng" dirty="0" smtClean="0"/>
              <a:t>имеет: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 </a:t>
            </a:r>
            <a:r>
              <a:rPr lang="ru-RU" dirty="0">
                <a:solidFill>
                  <a:srgbClr val="0070C0"/>
                </a:solidFill>
              </a:rPr>
              <a:t>наследственный </a:t>
            </a:r>
            <a:r>
              <a:rPr lang="ru-RU" dirty="0" smtClean="0">
                <a:solidFill>
                  <a:srgbClr val="0070C0"/>
                </a:solidFill>
              </a:rPr>
              <a:t>характер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 </a:t>
            </a:r>
            <a:r>
              <a:rPr lang="ru-RU" b="1" dirty="0" smtClean="0"/>
              <a:t>длительное  течение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усугубляется стрессом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u="sng" dirty="0"/>
              <a:t>При </a:t>
            </a:r>
            <a:r>
              <a:rPr lang="ru-RU" u="sng" dirty="0" smtClean="0"/>
              <a:t>СРК  </a:t>
            </a:r>
            <a:r>
              <a:rPr lang="ru-RU" u="sng" dirty="0"/>
              <a:t>возникает порочный </a:t>
            </a:r>
            <a:r>
              <a:rPr lang="ru-RU" u="sng" dirty="0" smtClean="0"/>
              <a:t>круг:</a:t>
            </a:r>
          </a:p>
          <a:p>
            <a:endParaRPr lang="ru-RU" u="sng" dirty="0" smtClean="0"/>
          </a:p>
          <a:p>
            <a:r>
              <a:rPr lang="ru-RU" dirty="0" smtClean="0"/>
              <a:t> 1) неблагоприятный эмоциональный фон </a:t>
            </a:r>
            <a:r>
              <a:rPr lang="ru-RU" dirty="0"/>
              <a:t>провоцирует дискомфорт в кишечнике, </a:t>
            </a:r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/>
              <a:t>2) а само </a:t>
            </a:r>
            <a:r>
              <a:rPr lang="ru-RU" dirty="0"/>
              <a:t>заболевание снижает </a:t>
            </a:r>
            <a:r>
              <a:rPr lang="ru-RU" dirty="0" smtClean="0"/>
              <a:t>качество жизни </a:t>
            </a:r>
            <a:r>
              <a:rPr lang="ru-RU" dirty="0"/>
              <a:t>и вызывает </a:t>
            </a:r>
            <a:r>
              <a:rPr lang="ru-RU" dirty="0" smtClean="0"/>
              <a:t>депрессию</a:t>
            </a:r>
          </a:p>
          <a:p>
            <a:endParaRPr lang="ru-RU" dirty="0"/>
          </a:p>
          <a:p>
            <a:endParaRPr lang="ru-RU" baseline="300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457890"/>
            <a:ext cx="8964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1000" dirty="0"/>
              <a:t>Lacy BE, Mearin F, Chang L, </a:t>
            </a:r>
            <a:r>
              <a:rPr lang="en-US" sz="1000" dirty="0" err="1"/>
              <a:t>Chey</a:t>
            </a:r>
            <a:r>
              <a:rPr lang="en-US" sz="1000" dirty="0"/>
              <a:t> WD, </a:t>
            </a:r>
            <a:r>
              <a:rPr lang="en-US" sz="1000" dirty="0" err="1"/>
              <a:t>Lembo</a:t>
            </a:r>
            <a:r>
              <a:rPr lang="en-US" sz="1000" dirty="0"/>
              <a:t> AJ, </a:t>
            </a:r>
            <a:r>
              <a:rPr lang="en-US" sz="1000" dirty="0" err="1"/>
              <a:t>Simren</a:t>
            </a:r>
            <a:r>
              <a:rPr lang="en-US" sz="1000" dirty="0"/>
              <a:t> M, Spiller R. Bowel Disorders. </a:t>
            </a:r>
            <a:r>
              <a:rPr lang="en-US" sz="1000" dirty="0" smtClean="0"/>
              <a:t>Gastroenterology</a:t>
            </a:r>
            <a:r>
              <a:rPr lang="ru-RU" sz="1000" dirty="0" smtClean="0"/>
              <a:t> </a:t>
            </a:r>
            <a:r>
              <a:rPr lang="en-US" sz="1000" dirty="0" smtClean="0"/>
              <a:t>2016;150:1393–1407</a:t>
            </a:r>
            <a:endParaRPr lang="ru-RU" sz="1000" dirty="0" smtClean="0"/>
          </a:p>
          <a:p>
            <a:pPr marL="228600" indent="-228600">
              <a:buFont typeface="+mj-lt"/>
              <a:buAutoNum type="arabicPeriod"/>
            </a:pPr>
            <a:r>
              <a:rPr lang="en-US" sz="1000" dirty="0"/>
              <a:t>Parker, G., </a:t>
            </a:r>
            <a:r>
              <a:rPr lang="en-US" sz="1000" dirty="0" err="1"/>
              <a:t>Brotchie</a:t>
            </a:r>
            <a:r>
              <a:rPr lang="en-US" sz="1000" dirty="0"/>
              <a:t>, H., 2010. Gender differences in depression. Int. Rev. Psychiatry 22 (5), 429–436</a:t>
            </a:r>
            <a:endParaRPr lang="ru-RU" sz="1000" dirty="0"/>
          </a:p>
        </p:txBody>
      </p:sp>
      <p:pic>
        <p:nvPicPr>
          <p:cNvPr id="11" name="Picture 2" descr="C:\Users\abuhoax\Desktop\2012-calendar-large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296" y="-19155"/>
            <a:ext cx="2656096" cy="2154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abuhoax\Desktop\2013-Calendar-001a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171" y="456075"/>
            <a:ext cx="2071568" cy="2922705"/>
          </a:xfrm>
          <a:prstGeom prst="rect">
            <a:avLst/>
          </a:prstGeom>
          <a:noFill/>
          <a:ln>
            <a:solidFill>
              <a:srgbClr val="92D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abuhoax\Desktop\iXMLWBYU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4833" y="1104147"/>
            <a:ext cx="2799040" cy="2706186"/>
          </a:xfrm>
          <a:prstGeom prst="rect">
            <a:avLst/>
          </a:prstGeom>
          <a:noFill/>
          <a:ln>
            <a:solidFill>
              <a:srgbClr val="BC14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C:\Users\abuhoax\Desktop\calendario-ruso-3956955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512" y="1917427"/>
            <a:ext cx="2029273" cy="2169923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7" descr="C:\Users\abuhoax\Desktop\i5JRQLC6C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193" y="1321613"/>
            <a:ext cx="1677355" cy="2664296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77646" y="5238945"/>
            <a:ext cx="8380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Лечение СРК должно быть длительным, систематическим, </a:t>
            </a:r>
            <a:r>
              <a:rPr lang="ru-RU" b="1" dirty="0" smtClean="0"/>
              <a:t>комплексным</a:t>
            </a:r>
            <a:r>
              <a:rPr lang="ru-RU" b="1" baseline="30000" dirty="0" smtClean="0"/>
              <a:t>1,2</a:t>
            </a:r>
            <a:endParaRPr lang="ru-RU" b="1" baseline="30000" dirty="0"/>
          </a:p>
        </p:txBody>
      </p:sp>
      <p:pic>
        <p:nvPicPr>
          <p:cNvPr id="8201" name="Picture 9" descr="C:\Users\abuhoax\Desktop\i3V4LZH7R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392" y="2457240"/>
            <a:ext cx="1837871" cy="1760681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77501" y="5038890"/>
            <a:ext cx="5475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!</a:t>
            </a:r>
            <a:endParaRPr lang="ru-RU" sz="4400" b="1" dirty="0">
              <a:solidFill>
                <a:srgbClr val="C00000"/>
              </a:solidFill>
            </a:endParaRPr>
          </a:p>
        </p:txBody>
      </p:sp>
      <p:pic>
        <p:nvPicPr>
          <p:cNvPr id="14" name="Picture 2" descr="C:\Users\abuhoax\Desktop\ui-53f46036d01987_0287227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953" y="5640537"/>
            <a:ext cx="1891205" cy="1217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33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 rot="16200000">
            <a:off x="7924038" y="4079421"/>
            <a:ext cx="223792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RUDUS170976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.03.2017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73759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/>
          <p:cNvSpPr/>
          <p:nvPr/>
        </p:nvSpPr>
        <p:spPr>
          <a:xfrm>
            <a:off x="-12803" y="5709523"/>
            <a:ext cx="912177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700" dirty="0">
                <a:solidFill>
                  <a:prstClr val="black"/>
                </a:solidFill>
              </a:rPr>
              <a:t>Lacy BE, </a:t>
            </a:r>
            <a:r>
              <a:rPr lang="en-US" sz="700" dirty="0" err="1">
                <a:solidFill>
                  <a:prstClr val="black"/>
                </a:solidFill>
              </a:rPr>
              <a:t>Mearin</a:t>
            </a:r>
            <a:r>
              <a:rPr lang="en-US" sz="700" dirty="0">
                <a:solidFill>
                  <a:prstClr val="black"/>
                </a:solidFill>
              </a:rPr>
              <a:t> F, Chang L, </a:t>
            </a:r>
            <a:r>
              <a:rPr lang="en-US" sz="700" dirty="0" err="1">
                <a:solidFill>
                  <a:prstClr val="black"/>
                </a:solidFill>
              </a:rPr>
              <a:t>Chey</a:t>
            </a:r>
            <a:r>
              <a:rPr lang="en-US" sz="700" dirty="0">
                <a:solidFill>
                  <a:prstClr val="black"/>
                </a:solidFill>
              </a:rPr>
              <a:t> WD, </a:t>
            </a:r>
            <a:r>
              <a:rPr lang="en-US" sz="700" dirty="0" err="1">
                <a:solidFill>
                  <a:prstClr val="black"/>
                </a:solidFill>
              </a:rPr>
              <a:t>Lembo</a:t>
            </a:r>
            <a:r>
              <a:rPr lang="en-US" sz="700" dirty="0">
                <a:solidFill>
                  <a:prstClr val="black"/>
                </a:solidFill>
              </a:rPr>
              <a:t> AJ, </a:t>
            </a:r>
            <a:r>
              <a:rPr lang="en-US" sz="700" dirty="0" err="1">
                <a:solidFill>
                  <a:prstClr val="black"/>
                </a:solidFill>
              </a:rPr>
              <a:t>Simren</a:t>
            </a:r>
            <a:r>
              <a:rPr lang="en-US" sz="700" dirty="0">
                <a:solidFill>
                  <a:prstClr val="black"/>
                </a:solidFill>
              </a:rPr>
              <a:t> M, Spiller R. Bowel Disorders</a:t>
            </a:r>
            <a:r>
              <a:rPr lang="ru-RU" sz="700" dirty="0">
                <a:solidFill>
                  <a:prstClr val="black"/>
                </a:solidFill>
              </a:rPr>
              <a:t>.</a:t>
            </a:r>
            <a:r>
              <a:rPr lang="en-US" sz="700" dirty="0">
                <a:solidFill>
                  <a:prstClr val="black"/>
                </a:solidFill>
              </a:rPr>
              <a:t> Gastroenterology</a:t>
            </a:r>
            <a:r>
              <a:rPr lang="ru-RU" sz="700" dirty="0">
                <a:solidFill>
                  <a:prstClr val="black"/>
                </a:solidFill>
              </a:rPr>
              <a:t> </a:t>
            </a:r>
            <a:r>
              <a:rPr lang="en-US" sz="700" dirty="0">
                <a:solidFill>
                  <a:prstClr val="black"/>
                </a:solidFill>
              </a:rPr>
              <a:t>2016;150:1393–1407</a:t>
            </a:r>
            <a:endParaRPr lang="ru-RU" sz="700" dirty="0">
              <a:solidFill>
                <a:prstClr val="black"/>
              </a:solidFill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700" dirty="0" smtClean="0"/>
              <a:t>ПРИКАЗ </a:t>
            </a:r>
            <a:r>
              <a:rPr lang="ru-RU" sz="700" dirty="0"/>
              <a:t>Минздрава России № 774н от 09.11.2012 «Об утверждении стандарта специализированной медицинской помощи пациентам с СРК (с  диареей</a:t>
            </a:r>
            <a:r>
              <a:rPr lang="ru-RU" sz="700" dirty="0" smtClean="0"/>
              <a:t>)».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700" dirty="0">
                <a:ea typeface="Calibri"/>
              </a:rPr>
              <a:t>ПРИКАЗ Минздрава России № 1420н от 24.12.2012 «Об утверждении стандарта специализированной медицинской помощи пациентам с СРК (без диареи</a:t>
            </a:r>
            <a:r>
              <a:rPr lang="ru-RU" sz="700" dirty="0" smtClean="0">
                <a:ea typeface="Calibri"/>
              </a:rPr>
              <a:t>)</a:t>
            </a:r>
            <a:r>
              <a:rPr lang="ru-RU" sz="700" dirty="0" smtClean="0"/>
              <a:t>»</a:t>
            </a:r>
            <a:endParaRPr lang="ru-RU" sz="700" dirty="0"/>
          </a:p>
          <a:p>
            <a:pPr marL="228600" indent="-228600">
              <a:buFont typeface="+mj-lt"/>
              <a:buAutoNum type="arabicPeriod"/>
            </a:pPr>
            <a:r>
              <a:rPr lang="ru-RU" sz="700" dirty="0"/>
              <a:t>Ивашкин В.Т., </a:t>
            </a:r>
            <a:r>
              <a:rPr lang="ru-RU" sz="700" dirty="0" err="1"/>
              <a:t>Шелыгин</a:t>
            </a:r>
            <a:r>
              <a:rPr lang="ru-RU" sz="700" dirty="0"/>
              <a:t> Ю.А., </a:t>
            </a:r>
            <a:r>
              <a:rPr lang="ru-RU" sz="700" dirty="0" err="1"/>
              <a:t>Баранская</a:t>
            </a:r>
            <a:r>
              <a:rPr lang="ru-RU" sz="700" dirty="0"/>
              <a:t> Е.К. и соавт. Клинические рекомендации Российской гастроэнтерологической ассоциации, Ассоциации </a:t>
            </a:r>
            <a:r>
              <a:rPr lang="ru-RU" sz="700" dirty="0" err="1"/>
              <a:t>колопроктологов</a:t>
            </a:r>
            <a:r>
              <a:rPr lang="ru-RU" sz="700" dirty="0"/>
              <a:t> России по диагностике и лечению больных с синдромом раздраженного кишечника. РЖГГК, 2014.-N 2.-С.92-101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700" dirty="0" smtClean="0">
                <a:solidFill>
                  <a:prstClr val="black"/>
                </a:solidFill>
              </a:rPr>
              <a:t>Ивашкин </a:t>
            </a:r>
            <a:r>
              <a:rPr lang="ru-RU" sz="700" dirty="0">
                <a:solidFill>
                  <a:prstClr val="black"/>
                </a:solidFill>
              </a:rPr>
              <a:t>В.Т., Маев И.В., </a:t>
            </a:r>
            <a:r>
              <a:rPr lang="ru-RU" sz="700" dirty="0" err="1">
                <a:solidFill>
                  <a:prstClr val="black"/>
                </a:solidFill>
              </a:rPr>
              <a:t>Баранская</a:t>
            </a:r>
            <a:r>
              <a:rPr lang="ru-RU" sz="700" dirty="0">
                <a:solidFill>
                  <a:prstClr val="black"/>
                </a:solidFill>
              </a:rPr>
              <a:t> Е.К., Охлобыстин А.В., </a:t>
            </a:r>
            <a:r>
              <a:rPr lang="ru-RU" sz="700" dirty="0" err="1">
                <a:solidFill>
                  <a:prstClr val="black"/>
                </a:solidFill>
              </a:rPr>
              <a:t>Шульпекова</a:t>
            </a:r>
            <a:r>
              <a:rPr lang="ru-RU" sz="700" dirty="0">
                <a:solidFill>
                  <a:prstClr val="black"/>
                </a:solidFill>
              </a:rPr>
              <a:t> Ю.О., Трухманов А.С., Шептулин А. А., Лапина Т. Л</a:t>
            </a:r>
            <a:r>
              <a:rPr lang="ru-RU" sz="700" dirty="0" smtClean="0">
                <a:solidFill>
                  <a:prstClr val="black"/>
                </a:solidFill>
              </a:rPr>
              <a:t>.  Рекомендации </a:t>
            </a:r>
            <a:r>
              <a:rPr lang="ru-RU" sz="700" dirty="0">
                <a:solidFill>
                  <a:prstClr val="black"/>
                </a:solidFill>
              </a:rPr>
              <a:t>Российской Гастроэнтерологической ассоциации по диагностике и лечению желчнокаменной болезни. </a:t>
            </a:r>
            <a:r>
              <a:rPr lang="ru-RU" sz="700" dirty="0" smtClean="0">
                <a:solidFill>
                  <a:prstClr val="black"/>
                </a:solidFill>
              </a:rPr>
              <a:t> РЖГГК №3 2016; с.64-80</a:t>
            </a:r>
          </a:p>
          <a:p>
            <a:pPr marL="228600" indent="-228600">
              <a:buAutoNum type="arabicPeriod" startAt="6"/>
            </a:pPr>
            <a:r>
              <a:rPr lang="ru-RU" sz="700" dirty="0" smtClean="0">
                <a:solidFill>
                  <a:prstClr val="black"/>
                </a:solidFill>
              </a:rPr>
              <a:t>Инструкция </a:t>
            </a:r>
            <a:r>
              <a:rPr lang="ru-RU" sz="700" dirty="0">
                <a:solidFill>
                  <a:prstClr val="black"/>
                </a:solidFill>
              </a:rPr>
              <a:t>по медицинскому применению препарата  Дюспаталин от </a:t>
            </a:r>
            <a:r>
              <a:rPr lang="ru-RU" sz="700" dirty="0" smtClean="0">
                <a:solidFill>
                  <a:prstClr val="black"/>
                </a:solidFill>
              </a:rPr>
              <a:t>07.10.2016г</a:t>
            </a:r>
            <a:endParaRPr lang="en-US" sz="700" dirty="0" smtClean="0">
              <a:solidFill>
                <a:prstClr val="black"/>
              </a:solidFill>
            </a:endParaRPr>
          </a:p>
          <a:p>
            <a:pPr marL="228600" indent="-228600">
              <a:buAutoNum type="arabicPeriod" startAt="6"/>
            </a:pPr>
            <a:r>
              <a:rPr lang="fr-FR" sz="700" dirty="0">
                <a:solidFill>
                  <a:prstClr val="black"/>
                </a:solidFill>
              </a:rPr>
              <a:t>Boisson J, </a:t>
            </a:r>
            <a:r>
              <a:rPr lang="fr-FR" sz="700" dirty="0" err="1">
                <a:solidFill>
                  <a:prstClr val="black"/>
                </a:solidFill>
              </a:rPr>
              <a:t>Coudert</a:t>
            </a:r>
            <a:r>
              <a:rPr lang="fr-FR" sz="700" dirty="0">
                <a:solidFill>
                  <a:prstClr val="black"/>
                </a:solidFill>
              </a:rPr>
              <a:t> Ph, Dupuis J, </a:t>
            </a:r>
            <a:r>
              <a:rPr lang="fr-FR" sz="700" dirty="0" err="1">
                <a:solidFill>
                  <a:prstClr val="black"/>
                </a:solidFill>
              </a:rPr>
              <a:t>Laverdant</a:t>
            </a:r>
            <a:r>
              <a:rPr lang="fr-FR" sz="700" dirty="0">
                <a:solidFill>
                  <a:prstClr val="black"/>
                </a:solidFill>
              </a:rPr>
              <a:t> </a:t>
            </a:r>
            <a:r>
              <a:rPr lang="fr-FR" sz="700" dirty="0" err="1">
                <a:solidFill>
                  <a:prstClr val="black"/>
                </a:solidFill>
              </a:rPr>
              <a:t>Ch</a:t>
            </a:r>
            <a:r>
              <a:rPr lang="fr-FR" sz="700" dirty="0">
                <a:solidFill>
                  <a:prstClr val="black"/>
                </a:solidFill>
              </a:rPr>
              <a:t>, Toulet J. </a:t>
            </a:r>
            <a:r>
              <a:rPr lang="fr-FR" sz="700" dirty="0" err="1">
                <a:solidFill>
                  <a:prstClr val="black"/>
                </a:solidFill>
              </a:rPr>
              <a:t>Tolerance</a:t>
            </a:r>
            <a:r>
              <a:rPr lang="fr-FR" sz="700" dirty="0">
                <a:solidFill>
                  <a:prstClr val="black"/>
                </a:solidFill>
              </a:rPr>
              <a:t> de la </a:t>
            </a:r>
            <a:r>
              <a:rPr lang="fr-FR" sz="700" dirty="0" err="1">
                <a:solidFill>
                  <a:prstClr val="black"/>
                </a:solidFill>
              </a:rPr>
              <a:t>mebeverine</a:t>
            </a:r>
            <a:r>
              <a:rPr lang="fr-FR" sz="700" dirty="0">
                <a:solidFill>
                  <a:prstClr val="black"/>
                </a:solidFill>
              </a:rPr>
              <a:t> a long terme. </a:t>
            </a:r>
            <a:r>
              <a:rPr lang="fr-FR" sz="700" dirty="0" err="1">
                <a:solidFill>
                  <a:prstClr val="black"/>
                </a:solidFill>
              </a:rPr>
              <a:t>Act</a:t>
            </a:r>
            <a:r>
              <a:rPr lang="fr-FR" sz="700" dirty="0">
                <a:solidFill>
                  <a:prstClr val="black"/>
                </a:solidFill>
              </a:rPr>
              <a:t> </a:t>
            </a:r>
            <a:r>
              <a:rPr lang="fr-FR" sz="700" dirty="0" err="1">
                <a:solidFill>
                  <a:prstClr val="black"/>
                </a:solidFill>
              </a:rPr>
              <a:t>Ther</a:t>
            </a:r>
            <a:r>
              <a:rPr lang="fr-FR" sz="700" dirty="0">
                <a:solidFill>
                  <a:prstClr val="black"/>
                </a:solidFill>
              </a:rPr>
              <a:t> 1987;16:289–92 </a:t>
            </a:r>
            <a:endParaRPr lang="ru-RU" sz="700" dirty="0" smtClean="0">
              <a:solidFill>
                <a:prstClr val="black"/>
              </a:solidFill>
            </a:endParaRPr>
          </a:p>
          <a:p>
            <a:pPr marL="228600" indent="-228600">
              <a:buAutoNum type="arabicPeriod" startAt="6"/>
            </a:pPr>
            <a:r>
              <a:rPr lang="en-US" sz="700" dirty="0" smtClean="0">
                <a:solidFill>
                  <a:prstClr val="black"/>
                </a:solidFill>
              </a:rPr>
              <a:t>Lindner </a:t>
            </a:r>
            <a:r>
              <a:rPr lang="en-US" sz="700" dirty="0">
                <a:solidFill>
                  <a:prstClr val="black"/>
                </a:solidFill>
              </a:rPr>
              <a:t>A et al. Pharmacological properties of </a:t>
            </a:r>
            <a:r>
              <a:rPr lang="en-US" sz="700" dirty="0" err="1">
                <a:solidFill>
                  <a:prstClr val="black"/>
                </a:solidFill>
              </a:rPr>
              <a:t>mebeverine,a</a:t>
            </a:r>
            <a:r>
              <a:rPr lang="en-US" sz="700" dirty="0">
                <a:solidFill>
                  <a:prstClr val="black"/>
                </a:solidFill>
              </a:rPr>
              <a:t> smooth-muscle relaxant. Arch </a:t>
            </a:r>
            <a:r>
              <a:rPr lang="en-US" sz="700" dirty="0" err="1">
                <a:solidFill>
                  <a:prstClr val="black"/>
                </a:solidFill>
              </a:rPr>
              <a:t>int</a:t>
            </a:r>
            <a:r>
              <a:rPr lang="en-US" sz="700" dirty="0">
                <a:solidFill>
                  <a:prstClr val="black"/>
                </a:solidFill>
              </a:rPr>
              <a:t> </a:t>
            </a:r>
            <a:r>
              <a:rPr lang="en-US" sz="700" dirty="0" err="1">
                <a:solidFill>
                  <a:prstClr val="black"/>
                </a:solidFill>
              </a:rPr>
              <a:t>Pharmacodyn</a:t>
            </a:r>
            <a:r>
              <a:rPr lang="en-US" sz="700" dirty="0">
                <a:solidFill>
                  <a:prstClr val="black"/>
                </a:solidFill>
              </a:rPr>
              <a:t>. 1963; 145 (3): </a:t>
            </a:r>
            <a:r>
              <a:rPr lang="en-US" sz="700" dirty="0" smtClean="0">
                <a:solidFill>
                  <a:prstClr val="black"/>
                </a:solidFill>
              </a:rPr>
              <a:t>378-395</a:t>
            </a:r>
            <a:endParaRPr lang="ru-RU" sz="7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34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 rot="16200000">
            <a:off x="7851516" y="3680911"/>
            <a:ext cx="223792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RUDUS170976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.03.2017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0"/>
            <a:ext cx="6626485" cy="5709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317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6400800"/>
            <a:ext cx="9160647" cy="457199"/>
          </a:xfrm>
        </p:spPr>
        <p:txBody>
          <a:bodyPr>
            <a:noAutofit/>
          </a:bodyPr>
          <a:lstStyle/>
          <a:p>
            <a:pPr algn="l"/>
            <a:r>
              <a:rPr lang="en-US" sz="1000" dirty="0" err="1">
                <a:latin typeface="+mn-lt"/>
              </a:rPr>
              <a:t>Boisson</a:t>
            </a:r>
            <a:r>
              <a:rPr lang="en-US" sz="1000" dirty="0">
                <a:latin typeface="+mn-lt"/>
              </a:rPr>
              <a:t> J, </a:t>
            </a:r>
            <a:r>
              <a:rPr lang="en-US" sz="1000" dirty="0" err="1">
                <a:latin typeface="+mn-lt"/>
              </a:rPr>
              <a:t>Coudert</a:t>
            </a:r>
            <a:r>
              <a:rPr lang="en-US" sz="1000" dirty="0">
                <a:latin typeface="+mn-lt"/>
              </a:rPr>
              <a:t> </a:t>
            </a:r>
            <a:r>
              <a:rPr lang="en-US" sz="1000" dirty="0" err="1">
                <a:latin typeface="+mn-lt"/>
              </a:rPr>
              <a:t>Ph</a:t>
            </a:r>
            <a:r>
              <a:rPr lang="en-US" sz="1000" dirty="0">
                <a:latin typeface="+mn-lt"/>
              </a:rPr>
              <a:t>, Dupuis J, </a:t>
            </a:r>
            <a:r>
              <a:rPr lang="en-US" sz="1000" dirty="0" smtClean="0">
                <a:latin typeface="+mn-lt"/>
              </a:rPr>
              <a:t>et al. Tolerance </a:t>
            </a:r>
            <a:r>
              <a:rPr lang="en-US" sz="1000" dirty="0">
                <a:latin typeface="+mn-lt"/>
              </a:rPr>
              <a:t>de la </a:t>
            </a:r>
            <a:r>
              <a:rPr lang="en-US" sz="1000" dirty="0" err="1">
                <a:latin typeface="+mn-lt"/>
              </a:rPr>
              <a:t>mebeverine</a:t>
            </a:r>
            <a:r>
              <a:rPr lang="en-US" sz="1000" dirty="0">
                <a:latin typeface="+mn-lt"/>
              </a:rPr>
              <a:t> a long </a:t>
            </a:r>
            <a:r>
              <a:rPr lang="en-US" sz="1000" dirty="0" err="1">
                <a:latin typeface="+mn-lt"/>
              </a:rPr>
              <a:t>terme</a:t>
            </a:r>
            <a:r>
              <a:rPr lang="en-US" sz="1000" dirty="0">
                <a:latin typeface="+mn-lt"/>
              </a:rPr>
              <a:t>. Act </a:t>
            </a:r>
            <a:r>
              <a:rPr lang="en-US" sz="1000" dirty="0" err="1">
                <a:latin typeface="+mn-lt"/>
              </a:rPr>
              <a:t>Ther</a:t>
            </a:r>
            <a:r>
              <a:rPr lang="en-US" sz="1000" dirty="0">
                <a:latin typeface="+mn-lt"/>
              </a:rPr>
              <a:t> 1987;16(4):289-92 </a:t>
            </a:r>
            <a:endParaRPr lang="ru-RU" sz="1000" dirty="0">
              <a:latin typeface="+mn-lt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4780930"/>
              </p:ext>
            </p:extLst>
          </p:nvPr>
        </p:nvGraphicFramePr>
        <p:xfrm>
          <a:off x="1333042" y="1598042"/>
          <a:ext cx="65532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 rot="16200000">
            <a:off x="-933207" y="3297136"/>
            <a:ext cx="3889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Количество пациентов с симптомами, в % </a:t>
            </a:r>
            <a:endParaRPr lang="ru-RU" sz="16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6273"/>
            <a:ext cx="9188005" cy="927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3200" b="1" dirty="0" smtClean="0">
                <a:solidFill>
                  <a:schemeClr val="accent1">
                    <a:lumMod val="75000"/>
                  </a:schemeClr>
                </a:solidFill>
                <a:latin typeface="+mn-lt"/>
                <a:cs typeface="Arial"/>
              </a:rPr>
              <a:t>Влияние мебеверина на боль и нарушения стула при СРК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0" y="933373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00" b="1"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 sz="1000" b="1"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ctr"/>
            <a:r>
              <a:rPr lang="ru-RU" altLang="ru-RU" sz="1400" dirty="0">
                <a:solidFill>
                  <a:srgbClr val="3C3C3C"/>
                </a:solidFill>
              </a:rPr>
              <a:t>Открытое несравнительное исследование. 89 пациентов в возрасте 25-78 лет с СРК, </a:t>
            </a:r>
            <a:endParaRPr lang="ru-RU" altLang="ru-RU" sz="1400" dirty="0" smtClean="0">
              <a:solidFill>
                <a:srgbClr val="3C3C3C"/>
              </a:solidFill>
            </a:endParaRPr>
          </a:p>
          <a:p>
            <a:pPr algn="ctr"/>
            <a:r>
              <a:rPr lang="ru-RU" altLang="ru-RU" sz="1400" dirty="0" smtClean="0">
                <a:solidFill>
                  <a:srgbClr val="3C3C3C"/>
                </a:solidFill>
              </a:rPr>
              <a:t>мебеверин </a:t>
            </a:r>
            <a:r>
              <a:rPr lang="ru-RU" altLang="ru-RU" sz="1400" dirty="0">
                <a:solidFill>
                  <a:srgbClr val="3C3C3C"/>
                </a:solidFill>
              </a:rPr>
              <a:t>400 мг в день в течение 12 месяцев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35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16200000">
            <a:off x="7900829" y="3290113"/>
            <a:ext cx="223792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RUDUS170976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.03.2017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9202" y="5661248"/>
            <a:ext cx="82295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tx2">
                    <a:lumMod val="75000"/>
                  </a:schemeClr>
                </a:solidFill>
              </a:rPr>
              <a:t>Многоцентровое проспективное открытое несравнительное </a:t>
            </a:r>
            <a:r>
              <a:rPr lang="ru-RU" sz="1100" b="1" dirty="0" smtClean="0">
                <a:solidFill>
                  <a:schemeClr val="tx2">
                    <a:lumMod val="75000"/>
                  </a:schemeClr>
                </a:solidFill>
              </a:rPr>
              <a:t>исследование по изучению переносимости Мебеверина при долгосрочном применении у пациентов с СРК. </a:t>
            </a:r>
            <a:endParaRPr lang="en-US" sz="11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ru-RU" sz="1100" b="1" dirty="0" smtClean="0">
                <a:solidFill>
                  <a:schemeClr val="tx2">
                    <a:lumMod val="75000"/>
                  </a:schemeClr>
                </a:solidFill>
              </a:rPr>
              <a:t>В исследовании участвовало  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</a:rPr>
              <a:t>89 пациентов с </a:t>
            </a:r>
            <a:r>
              <a:rPr lang="ru-RU" sz="1100" b="1" dirty="0" smtClean="0">
                <a:solidFill>
                  <a:schemeClr val="tx2">
                    <a:lumMod val="75000"/>
                  </a:schemeClr>
                </a:solidFill>
              </a:rPr>
              <a:t>СРК 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</a:rPr>
              <a:t>в возрасте 25-78 </a:t>
            </a:r>
            <a:r>
              <a:rPr lang="ru-RU" sz="1100" b="1" dirty="0" smtClean="0">
                <a:solidFill>
                  <a:schemeClr val="tx2">
                    <a:lumMod val="75000"/>
                  </a:schemeClr>
                </a:solidFill>
              </a:rPr>
              <a:t>лет, 33 мужчины и 56 женщин. 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</a:rPr>
              <a:t>Все получали Мебеверин 600-400 мг в день. Продолжительность терапии минимум 6 месяцев, когда было возможно - 12 месяцев. </a:t>
            </a:r>
          </a:p>
        </p:txBody>
      </p:sp>
    </p:spTree>
    <p:extLst>
      <p:ext uri="{BB962C8B-B14F-4D97-AF65-F5344CB8AC3E}">
        <p14:creationId xmlns:p14="http://schemas.microsoft.com/office/powerpoint/2010/main" val="84026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 idx="4294967295"/>
          </p:nvPr>
        </p:nvSpPr>
        <p:spPr>
          <a:xfrm>
            <a:off x="123365" y="-25258"/>
            <a:ext cx="8915400" cy="850900"/>
          </a:xfrm>
        </p:spPr>
        <p:txBody>
          <a:bodyPr anchor="ctr">
            <a:noAutofit/>
          </a:bodyPr>
          <a:lstStyle/>
          <a:p>
            <a:pPr algn="ctr" eaLnBrk="1" hangingPunct="1"/>
            <a:r>
              <a:rPr lang="ru-RU" altLang="ru-RU" sz="3200" b="1" dirty="0" smtClean="0">
                <a:solidFill>
                  <a:schemeClr val="accent1">
                    <a:lumMod val="75000"/>
                  </a:schemeClr>
                </a:solidFill>
                <a:cs typeface="Arial"/>
              </a:rPr>
              <a:t>Влияние </a:t>
            </a:r>
            <a:r>
              <a:rPr lang="ru-RU" altLang="ru-RU" sz="3200" b="1" dirty="0" err="1" smtClean="0">
                <a:solidFill>
                  <a:schemeClr val="accent1">
                    <a:lumMod val="75000"/>
                  </a:schemeClr>
                </a:solidFill>
                <a:cs typeface="Arial"/>
              </a:rPr>
              <a:t>мебеверина</a:t>
            </a:r>
            <a:r>
              <a:rPr lang="ru-RU" altLang="ru-RU" sz="3200" b="1" dirty="0" smtClean="0">
                <a:solidFill>
                  <a:schemeClr val="accent1">
                    <a:lumMod val="75000"/>
                  </a:schemeClr>
                </a:solidFill>
                <a:cs typeface="Arial"/>
              </a:rPr>
              <a:t> на моторику кишечника</a:t>
            </a:r>
          </a:p>
        </p:txBody>
      </p:sp>
      <p:graphicFrame>
        <p:nvGraphicFramePr>
          <p:cNvPr id="51203" name="Content Placeholder 6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698180525"/>
              </p:ext>
            </p:extLst>
          </p:nvPr>
        </p:nvGraphicFramePr>
        <p:xfrm>
          <a:off x="3962474" y="1052736"/>
          <a:ext cx="5207000" cy="421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9" r:id="rId5" imgW="5206435" imgH="4218798" progId="Excel.Chart.8">
                  <p:embed/>
                </p:oleObj>
              </mc:Choice>
              <mc:Fallback>
                <p:oleObj r:id="rId5" imgW="5206435" imgH="4218798" progId="Excel.Char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74" y="1052736"/>
                        <a:ext cx="5207000" cy="421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5" name="TextBox 7"/>
          <p:cNvSpPr txBox="1">
            <a:spLocks noChangeArrowheads="1"/>
          </p:cNvSpPr>
          <p:nvPr/>
        </p:nvSpPr>
        <p:spPr bwMode="auto">
          <a:xfrm>
            <a:off x="204770" y="1166842"/>
            <a:ext cx="362332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00" b="1"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 sz="1000" b="1"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marL="285750" indent="-285750" algn="l">
              <a:buFont typeface="Wingdings" charset="2"/>
              <a:buChar char="ü"/>
            </a:pPr>
            <a:r>
              <a:rPr lang="ru-RU" altLang="ru-RU" sz="1800" b="0" dirty="0">
                <a:solidFill>
                  <a:srgbClr val="3C3C3C"/>
                </a:solidFill>
              </a:rPr>
              <a:t>Двойное слепое </a:t>
            </a:r>
            <a:r>
              <a:rPr lang="ru-RU" altLang="ru-RU" sz="1800" b="0" dirty="0" smtClean="0">
                <a:solidFill>
                  <a:srgbClr val="3C3C3C"/>
                </a:solidFill>
              </a:rPr>
              <a:t>плацебо-контролируемое </a:t>
            </a:r>
            <a:r>
              <a:rPr lang="ru-RU" altLang="ru-RU" sz="1800" b="0" dirty="0">
                <a:solidFill>
                  <a:srgbClr val="3C3C3C"/>
                </a:solidFill>
              </a:rPr>
              <a:t>исследование влияния мебеверина на моторику кишечника. </a:t>
            </a:r>
            <a:endParaRPr lang="en-US" altLang="ru-RU" sz="1800" b="0" dirty="0" smtClean="0">
              <a:solidFill>
                <a:srgbClr val="3C3C3C"/>
              </a:solidFill>
            </a:endParaRPr>
          </a:p>
          <a:p>
            <a:pPr marL="285750" indent="-285750" algn="l">
              <a:buFont typeface="Wingdings" charset="2"/>
              <a:buChar char="ü"/>
            </a:pPr>
            <a:endParaRPr lang="ru-RU" altLang="ru-RU" sz="1800" b="0" dirty="0" smtClean="0">
              <a:solidFill>
                <a:srgbClr val="3C3C3C"/>
              </a:solidFill>
            </a:endParaRPr>
          </a:p>
          <a:p>
            <a:pPr marL="285750" indent="-285750" algn="l">
              <a:buFont typeface="Wingdings" charset="2"/>
              <a:buChar char="ü"/>
            </a:pPr>
            <a:r>
              <a:rPr lang="ru-RU" altLang="ru-RU" sz="1800" b="0" dirty="0" smtClean="0">
                <a:solidFill>
                  <a:srgbClr val="3C3C3C"/>
                </a:solidFill>
              </a:rPr>
              <a:t>Участвовало </a:t>
            </a:r>
            <a:r>
              <a:rPr lang="ru-RU" altLang="ru-RU" sz="1800" b="0" dirty="0">
                <a:solidFill>
                  <a:srgbClr val="3C3C3C"/>
                </a:solidFill>
              </a:rPr>
              <a:t>16 здоровых добровольцев с установленными манометрическими датчиками в </a:t>
            </a:r>
            <a:r>
              <a:rPr lang="ru-RU" altLang="ru-RU" sz="1800" b="0" dirty="0" err="1">
                <a:solidFill>
                  <a:srgbClr val="3C3C3C"/>
                </a:solidFill>
              </a:rPr>
              <a:t>ректосигмоидном</a:t>
            </a:r>
            <a:r>
              <a:rPr lang="ru-RU" altLang="ru-RU" sz="1800" b="0" dirty="0">
                <a:solidFill>
                  <a:srgbClr val="3C3C3C"/>
                </a:solidFill>
              </a:rPr>
              <a:t> отделе. </a:t>
            </a:r>
            <a:endParaRPr lang="en-US" altLang="ru-RU" sz="1800" b="0" dirty="0" smtClean="0">
              <a:solidFill>
                <a:srgbClr val="3C3C3C"/>
              </a:solidFill>
            </a:endParaRPr>
          </a:p>
          <a:p>
            <a:pPr marL="285750" indent="-285750" algn="l">
              <a:buFont typeface="Wingdings" charset="2"/>
              <a:buChar char="ü"/>
            </a:pPr>
            <a:endParaRPr lang="ru-RU" altLang="ru-RU" sz="1800" b="0" dirty="0" smtClean="0">
              <a:solidFill>
                <a:srgbClr val="3C3C3C"/>
              </a:solidFill>
            </a:endParaRPr>
          </a:p>
          <a:p>
            <a:pPr marL="285750" indent="-285750" algn="l">
              <a:buFont typeface="Wingdings" charset="2"/>
              <a:buChar char="ü"/>
            </a:pPr>
            <a:r>
              <a:rPr lang="ru-RU" altLang="ru-RU" sz="1800" b="0" dirty="0" smtClean="0">
                <a:solidFill>
                  <a:srgbClr val="3C3C3C"/>
                </a:solidFill>
              </a:rPr>
              <a:t>Определялся </a:t>
            </a:r>
            <a:r>
              <a:rPr lang="ru-RU" altLang="ru-RU" sz="1800" b="0" dirty="0">
                <a:solidFill>
                  <a:srgbClr val="3C3C3C"/>
                </a:solidFill>
              </a:rPr>
              <a:t>индекс моторики толстой кишки до и после еды</a:t>
            </a:r>
          </a:p>
        </p:txBody>
      </p:sp>
      <p:sp>
        <p:nvSpPr>
          <p:cNvPr id="51206" name="TextBox 8"/>
          <p:cNvSpPr txBox="1">
            <a:spLocks noChangeArrowheads="1"/>
          </p:cNvSpPr>
          <p:nvPr/>
        </p:nvSpPr>
        <p:spPr bwMode="auto">
          <a:xfrm>
            <a:off x="29041" y="6495098"/>
            <a:ext cx="8915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00" b="1"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 sz="1000" b="1"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r>
              <a:rPr lang="en-US" altLang="ru-RU" sz="900" b="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Daly J, Bergin A, Sun WM, Read NW. Effect of food and</a:t>
            </a:r>
            <a:r>
              <a:rPr lang="ru-RU" altLang="ru-RU" sz="900" b="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ru-RU" sz="900" b="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anti-cholinergic drugs on the pattern of </a:t>
            </a:r>
            <a:r>
              <a:rPr lang="en-US" altLang="ru-RU" sz="900" b="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rectosigmoid</a:t>
            </a:r>
            <a:r>
              <a:rPr lang="en-US" altLang="ru-RU" sz="900" b="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contractions.</a:t>
            </a:r>
            <a:r>
              <a:rPr lang="ru-RU" altLang="ru-RU" sz="900" b="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ru-RU" sz="900" b="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Gut 1993;34:799–802.</a:t>
            </a:r>
          </a:p>
          <a:p>
            <a:endParaRPr lang="ru-RU" altLang="ru-RU" sz="9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1207" name="TextBox 9"/>
          <p:cNvSpPr txBox="1">
            <a:spLocks noChangeArrowheads="1"/>
          </p:cNvSpPr>
          <p:nvPr/>
        </p:nvSpPr>
        <p:spPr bwMode="auto">
          <a:xfrm>
            <a:off x="5638800" y="2286000"/>
            <a:ext cx="1047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000" b="1"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 sz="1000" b="1"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r>
              <a:rPr lang="ru-RU" altLang="ru-RU">
                <a:solidFill>
                  <a:srgbClr val="3C3C3C"/>
                </a:solidFill>
              </a:rPr>
              <a:t>*</a:t>
            </a:r>
          </a:p>
        </p:txBody>
      </p:sp>
      <p:sp>
        <p:nvSpPr>
          <p:cNvPr id="51208" name="TextBox 10"/>
          <p:cNvSpPr txBox="1">
            <a:spLocks noChangeArrowheads="1"/>
          </p:cNvSpPr>
          <p:nvPr/>
        </p:nvSpPr>
        <p:spPr bwMode="auto">
          <a:xfrm flipV="1">
            <a:off x="6705600" y="3429000"/>
            <a:ext cx="3810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000" b="1"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 sz="1000" b="1"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r>
              <a:rPr lang="ru-RU" altLang="ru-RU">
                <a:solidFill>
                  <a:srgbClr val="3C3C3C"/>
                </a:solidFill>
              </a:rPr>
              <a:t>**</a:t>
            </a:r>
          </a:p>
        </p:txBody>
      </p:sp>
      <p:sp>
        <p:nvSpPr>
          <p:cNvPr id="51209" name="TextBox 11"/>
          <p:cNvSpPr txBox="1">
            <a:spLocks noChangeArrowheads="1"/>
          </p:cNvSpPr>
          <p:nvPr/>
        </p:nvSpPr>
        <p:spPr bwMode="auto">
          <a:xfrm>
            <a:off x="5219700" y="5157192"/>
            <a:ext cx="3733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000" b="1">
                <a:solidFill>
                  <a:schemeClr val="bg1"/>
                </a:solidFill>
                <a:latin typeface="Arial" pitchFamily="34" charset="0"/>
              </a:defRPr>
            </a:lvl1pPr>
            <a:lvl2pPr marL="742950" indent="-285750">
              <a:defRPr sz="1000" b="1">
                <a:solidFill>
                  <a:schemeClr val="bg1"/>
                </a:solidFill>
                <a:latin typeface="Arial" pitchFamily="34" charset="0"/>
              </a:defRPr>
            </a:lvl2pPr>
            <a:lvl3pPr marL="11430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3pPr>
            <a:lvl4pPr marL="16002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4pPr>
            <a:lvl5pPr marL="2057400" indent="-228600">
              <a:defRPr sz="1000" b="1"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r"/>
            <a:r>
              <a:rPr lang="ru-RU" altLang="ru-RU" dirty="0">
                <a:solidFill>
                  <a:srgbClr val="3C3C3C"/>
                </a:solidFill>
              </a:rPr>
              <a:t>* - Р</a:t>
            </a:r>
            <a:r>
              <a:rPr lang="en-US" altLang="ru-RU" dirty="0">
                <a:solidFill>
                  <a:srgbClr val="3C3C3C"/>
                </a:solidFill>
              </a:rPr>
              <a:t>&lt;0,05 </a:t>
            </a:r>
            <a:r>
              <a:rPr lang="ru-RU" altLang="ru-RU" dirty="0">
                <a:solidFill>
                  <a:srgbClr val="3C3C3C"/>
                </a:solidFill>
              </a:rPr>
              <a:t>в сравнении с перед едой</a:t>
            </a:r>
          </a:p>
          <a:p>
            <a:pPr algn="r"/>
            <a:r>
              <a:rPr lang="ru-RU" altLang="ru-RU" dirty="0">
                <a:solidFill>
                  <a:srgbClr val="3C3C3C"/>
                </a:solidFill>
              </a:rPr>
              <a:t>** - Р</a:t>
            </a:r>
            <a:r>
              <a:rPr lang="en-US" altLang="ru-RU" dirty="0">
                <a:solidFill>
                  <a:srgbClr val="3C3C3C"/>
                </a:solidFill>
              </a:rPr>
              <a:t>&lt;</a:t>
            </a:r>
            <a:r>
              <a:rPr lang="ru-RU" altLang="ru-RU" dirty="0">
                <a:solidFill>
                  <a:srgbClr val="3C3C3C"/>
                </a:solidFill>
              </a:rPr>
              <a:t>0,05 в сравнении с плацебо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36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16200000">
            <a:off x="7956034" y="3680911"/>
            <a:ext cx="223792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RUDUS170976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.03.2017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2569552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3706344"/>
              </p:ext>
            </p:extLst>
          </p:nvPr>
        </p:nvGraphicFramePr>
        <p:xfrm>
          <a:off x="109341" y="1592587"/>
          <a:ext cx="8784976" cy="41103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7790"/>
                <a:gridCol w="1311211"/>
                <a:gridCol w="1404869"/>
                <a:gridCol w="1311211"/>
                <a:gridCol w="1183862"/>
                <a:gridCol w="1326033"/>
              </a:tblGrid>
              <a:tr h="980894"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Эффект</a:t>
                      </a:r>
                    </a:p>
                    <a:p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ru-RU" sz="12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8C9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Мебеверин</a:t>
                      </a:r>
                      <a:r>
                        <a:rPr lang="ru-RU" sz="1400" baseline="300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ru-RU" sz="1400" baseline="30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8C9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baseline="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Гиосцина бутилбромид</a:t>
                      </a:r>
                      <a:r>
                        <a:rPr lang="ru-RU" sz="1400" b="1" kern="1200" baseline="300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  <a:endParaRPr lang="ru-RU" sz="1400" b="1" kern="1200" baseline="30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8C9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baseline="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Тримебутин</a:t>
                      </a:r>
                      <a:r>
                        <a:rPr lang="ru-RU" sz="1400" b="1" kern="1200" baseline="300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</a:t>
                      </a:r>
                      <a:r>
                        <a:rPr lang="ru-RU" sz="1400" b="1" kern="1200" baseline="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endParaRPr lang="ru-RU" sz="1400" b="1" kern="1200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8C9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baseline="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Дротаверин</a:t>
                      </a:r>
                      <a:r>
                        <a:rPr lang="ru-RU" sz="1400" b="1" kern="1200" baseline="300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</a:t>
                      </a:r>
                      <a:endParaRPr lang="ru-RU" sz="1400" b="1" kern="1200" baseline="30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8C9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baseline="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Растительные препараты</a:t>
                      </a:r>
                      <a:r>
                        <a:rPr lang="ru-RU" sz="1400" b="1" kern="1200" baseline="300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</a:t>
                      </a:r>
                      <a:endParaRPr lang="ru-RU" sz="1400" b="1" kern="1200" baseline="30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8C9CE"/>
                    </a:solidFill>
                  </a:tcPr>
                </a:tc>
              </a:tr>
              <a:tr h="636331"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Двойное действие: снимает спазм, нормализует работу (моторику) кишечника</a:t>
                      </a:r>
                      <a:endParaRPr lang="ru-RU" sz="1200" b="0" strike="noStrike" kern="1200" baseline="30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Да</a:t>
                      </a:r>
                      <a:endParaRPr lang="ru-RU" sz="1400" b="1" kern="1200" baseline="30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FE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Нет</a:t>
                      </a:r>
                      <a:endParaRPr lang="ru-RU" sz="1400" b="1" kern="1200" baseline="30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A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Да</a:t>
                      </a:r>
                      <a:endParaRPr lang="ru-RU" sz="1400" b="1" kern="1200" baseline="30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FE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Нет</a:t>
                      </a:r>
                      <a:endParaRPr lang="ru-RU" sz="1400" b="1" kern="1200" baseline="30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A0A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Да</a:t>
                      </a:r>
                      <a:endParaRPr lang="ru-RU" sz="1400" b="1" kern="1200" baseline="30000" dirty="0" smtClean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FEC6"/>
                    </a:solidFill>
                  </a:tcPr>
                </a:tc>
              </a:tr>
              <a:tr h="445861"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Локальное действие в кишечнике</a:t>
                      </a:r>
                      <a:endParaRPr lang="ru-RU" sz="1200" b="0" kern="12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Да</a:t>
                      </a:r>
                      <a:endParaRPr lang="ru-RU" sz="1400" b="1" kern="1200" baseline="30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FE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Нет</a:t>
                      </a:r>
                      <a:endParaRPr lang="ru-RU" sz="1400" b="1" kern="1200" baseline="30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A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Нет</a:t>
                      </a:r>
                      <a:endParaRPr lang="ru-RU" sz="1400" b="1" kern="1200" baseline="30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A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Нет</a:t>
                      </a:r>
                      <a:endParaRPr lang="ru-RU" sz="1400" b="1" kern="12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A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Нет***</a:t>
                      </a:r>
                      <a:endParaRPr lang="ru-RU" sz="1400" b="1" kern="12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A0A2"/>
                    </a:solidFill>
                  </a:tcPr>
                </a:tc>
              </a:tr>
              <a:tr h="645508"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Системные побочные эффекты (сердечно-сосудистые или антихолинергические)</a:t>
                      </a:r>
                      <a:endParaRPr lang="ru-RU" sz="1200" b="0" kern="12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Нет</a:t>
                      </a:r>
                      <a:endParaRPr lang="ru-RU" sz="1400" b="1" kern="1200" baseline="30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FE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Да </a:t>
                      </a:r>
                      <a:endParaRPr lang="ru-RU" sz="1400" b="1" kern="1200" baseline="30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A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Нет</a:t>
                      </a:r>
                      <a:endParaRPr lang="ru-RU" sz="1400" b="1" kern="1200" baseline="30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FE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Да</a:t>
                      </a:r>
                      <a:endParaRPr lang="ru-RU" sz="1400" b="1" kern="12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A0A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Не известно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A0A2"/>
                    </a:solidFill>
                  </a:tcPr>
                </a:tc>
              </a:tr>
              <a:tr h="624205"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Есть указание в инструкции, что длительность применения не ограничена</a:t>
                      </a:r>
                      <a:endParaRPr lang="ru-RU" sz="1200" b="0" kern="12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Да</a:t>
                      </a:r>
                      <a:endParaRPr lang="ru-RU" sz="1400" b="1" kern="1200" baseline="30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FE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Нет</a:t>
                      </a:r>
                      <a:endParaRPr lang="ru-RU" sz="1400" b="1" kern="1200" baseline="30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A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Нет </a:t>
                      </a:r>
                      <a:endParaRPr lang="ru-RU" sz="1400" b="1" kern="1200" baseline="30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A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Нет</a:t>
                      </a:r>
                      <a:endParaRPr lang="ru-RU" sz="1400" b="1" kern="12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A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Нет</a:t>
                      </a:r>
                      <a:endParaRPr lang="ru-RU" sz="1400" b="1" kern="1200" baseline="30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A0A2"/>
                    </a:solidFill>
                  </a:tcPr>
                </a:tc>
              </a:tr>
              <a:tr h="746545">
                <a:tc>
                  <a:txBody>
                    <a:bodyPr/>
                    <a:lstStyle/>
                    <a:p>
                      <a:pPr marL="0" indent="0">
                        <a:buClr>
                          <a:srgbClr val="006600"/>
                        </a:buClr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ru-RU" sz="1200" b="0" kern="12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Устраняет спазмы в кишечнике независимо от причины и механизма их развития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Да</a:t>
                      </a:r>
                      <a:endParaRPr lang="ru-RU" sz="1400" b="1" kern="1200" baseline="30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FE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Нет*</a:t>
                      </a:r>
                      <a:endParaRPr lang="ru-RU" sz="1400" b="1" strike="noStrike" kern="1200" baseline="30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A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Нет**</a:t>
                      </a:r>
                      <a:endParaRPr lang="ru-RU" sz="1400" b="1" kern="12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A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Да</a:t>
                      </a:r>
                      <a:endParaRPr lang="ru-RU" sz="1400" b="1" kern="12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FE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Нет</a:t>
                      </a:r>
                      <a:endParaRPr lang="ru-RU" sz="1400" b="1" kern="120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A0A2"/>
                    </a:solidFill>
                  </a:tcPr>
                </a:tc>
              </a:tr>
            </a:tbl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-16419" y="5727864"/>
            <a:ext cx="9036496" cy="13077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>
              <a:spcBef>
                <a:spcPts val="0"/>
              </a:spcBef>
              <a:spcAft>
                <a:spcPct val="0"/>
              </a:spcAft>
            </a:pPr>
            <a:r>
              <a:rPr lang="ru-RU" sz="7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*</a:t>
            </a:r>
            <a:r>
              <a:rPr lang="ru-RU" sz="700" dirty="0">
                <a:solidFill>
                  <a:srgbClr val="000000"/>
                </a:solidFill>
                <a:latin typeface="Calibri" panose="020F0502020204030204" pitchFamily="34" charset="0"/>
              </a:rPr>
              <a:t>Является </a:t>
            </a:r>
            <a:r>
              <a:rPr lang="ru-RU" sz="700" dirty="0" err="1">
                <a:solidFill>
                  <a:srgbClr val="000000"/>
                </a:solidFill>
                <a:latin typeface="Calibri" panose="020F0502020204030204" pitchFamily="34" charset="0"/>
              </a:rPr>
              <a:t>нейротропным</a:t>
            </a:r>
            <a:r>
              <a:rPr lang="ru-RU" sz="700" dirty="0">
                <a:solidFill>
                  <a:srgbClr val="000000"/>
                </a:solidFill>
                <a:latin typeface="Calibri" panose="020F0502020204030204" pitchFamily="34" charset="0"/>
              </a:rPr>
              <a:t> спазмолитиком, блокирует влияние только на </a:t>
            </a:r>
            <a:r>
              <a:rPr lang="ru-RU" sz="700" dirty="0" err="1">
                <a:solidFill>
                  <a:srgbClr val="000000"/>
                </a:solidFill>
                <a:latin typeface="Calibri" panose="020F0502020204030204" pitchFamily="34" charset="0"/>
              </a:rPr>
              <a:t>холинорецепторы</a:t>
            </a:r>
            <a:r>
              <a:rPr lang="ru-RU" sz="700" dirty="0">
                <a:solidFill>
                  <a:srgbClr val="000000"/>
                </a:solidFill>
                <a:latin typeface="Calibri" panose="020F0502020204030204" pitchFamily="34" charset="0"/>
              </a:rPr>
              <a:t> клетки, не влияет на NK-рецепторы клетки, так же способные запускать каскад мышечного </a:t>
            </a:r>
            <a:r>
              <a:rPr lang="ru-RU" sz="7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сокращения</a:t>
            </a:r>
          </a:p>
          <a:p>
            <a:pPr algn="l" fontAlgn="base">
              <a:spcBef>
                <a:spcPts val="0"/>
              </a:spcBef>
              <a:spcAft>
                <a:spcPct val="0"/>
              </a:spcAft>
            </a:pPr>
            <a:r>
              <a:rPr lang="ru-RU" sz="7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**Является </a:t>
            </a:r>
            <a:r>
              <a:rPr lang="ru-RU" sz="700" dirty="0" err="1">
                <a:solidFill>
                  <a:srgbClr val="000000"/>
                </a:solidFill>
                <a:latin typeface="Calibri" panose="020F0502020204030204" pitchFamily="34" charset="0"/>
              </a:rPr>
              <a:t>нейротропным</a:t>
            </a:r>
            <a:r>
              <a:rPr lang="ru-RU" sz="700" dirty="0">
                <a:solidFill>
                  <a:srgbClr val="000000"/>
                </a:solidFill>
                <a:latin typeface="Calibri" panose="020F0502020204030204" pitchFamily="34" charset="0"/>
              </a:rPr>
              <a:t> спазмолитиком, блокирует влияние только на опиоидные рецепторы клетки, не влияет на конечный каскад мышечного </a:t>
            </a:r>
            <a:r>
              <a:rPr lang="ru-RU" sz="7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сокращения</a:t>
            </a:r>
          </a:p>
          <a:p>
            <a:pPr algn="l" fontAlgn="base">
              <a:spcBef>
                <a:spcPts val="0"/>
              </a:spcBef>
              <a:spcAft>
                <a:spcPct val="0"/>
              </a:spcAft>
            </a:pPr>
            <a:r>
              <a:rPr lang="ru-RU" sz="7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*** Действующие вещества и спирт всасываются в общий кровоток и могут оказывать системное действие.</a:t>
            </a:r>
            <a:endParaRPr lang="ru-RU" sz="7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l" fontAlgn="base">
              <a:spcBef>
                <a:spcPts val="0"/>
              </a:spcBef>
              <a:spcAft>
                <a:spcPct val="0"/>
              </a:spcAft>
            </a:pPr>
            <a:endParaRPr lang="ru-RU" sz="7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28600" indent="-228600" algn="l" fontAlgn="base">
              <a:spcBef>
                <a:spcPts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7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Инструкция по медицинскому применению препарата Дюспаталин® (мебеверин) 200 мг капсулы пролонгированного действия РУ П N011303/01 от 07.10.2016 </a:t>
            </a:r>
            <a:endParaRPr lang="ru-RU" sz="7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28600" indent="-228600" algn="l" fontAlgn="base">
              <a:spcBef>
                <a:spcPts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7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Инструкция по медицинскому применению препарата Бускопан (гиосцина </a:t>
            </a:r>
            <a:r>
              <a:rPr lang="ru-RU" sz="70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бутилбромиид</a:t>
            </a:r>
            <a:r>
              <a:rPr lang="ru-RU" sz="7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) таблетки покрытые оболочкой 10 мг от 01.06.2015. </a:t>
            </a:r>
          </a:p>
          <a:p>
            <a:pPr marL="228600" indent="-228600" algn="l" fontAlgn="base">
              <a:spcBef>
                <a:spcPts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7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Инструкция </a:t>
            </a:r>
            <a:r>
              <a:rPr lang="ru-RU" sz="700" dirty="0">
                <a:solidFill>
                  <a:srgbClr val="000000"/>
                </a:solidFill>
                <a:latin typeface="Calibri" panose="020F0502020204030204" pitchFamily="34" charset="0"/>
              </a:rPr>
              <a:t>по применению препарата Тримедат (тримебутин) таблетки 100 мг от </a:t>
            </a:r>
            <a:r>
              <a:rPr lang="ru-RU" sz="7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01.07.2009</a:t>
            </a:r>
          </a:p>
          <a:p>
            <a:pPr marL="228600" indent="-228600" algn="l" fontAlgn="base">
              <a:spcBef>
                <a:spcPts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700" dirty="0">
                <a:solidFill>
                  <a:srgbClr val="000000"/>
                </a:solidFill>
                <a:latin typeface="Calibri" panose="020F0502020204030204" pitchFamily="34" charset="0"/>
              </a:rPr>
              <a:t>Инструкция по медицинскому применению препарата Но-Шпа (дротаверин) таблетки 40 мг от 28.03.2016  </a:t>
            </a:r>
            <a:r>
              <a:rPr lang="ru-RU" sz="7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 Инструкция по медицинскому применению препарата Дротаверин-</a:t>
            </a:r>
            <a:r>
              <a:rPr lang="ru-RU" sz="70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Тева</a:t>
            </a:r>
            <a:r>
              <a:rPr lang="ru-RU" sz="7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 (дротаверин) таблетки 40 мг от 23.10.2013 </a:t>
            </a:r>
          </a:p>
          <a:p>
            <a:pPr marL="228600" indent="-228600" algn="l" fontAlgn="base">
              <a:spcBef>
                <a:spcPts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700" dirty="0">
                <a:solidFill>
                  <a:srgbClr val="000000"/>
                </a:solidFill>
                <a:latin typeface="Calibri" panose="020F0502020204030204" pitchFamily="34" charset="0"/>
              </a:rPr>
              <a:t>Инструкция по медицинскому применению препарата Иберогаст® от </a:t>
            </a:r>
            <a:r>
              <a:rPr lang="ru-RU" sz="7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13.01.2016</a:t>
            </a:r>
            <a:endParaRPr lang="ru-RU" sz="7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20072" y="19668"/>
            <a:ext cx="3528392" cy="5651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3200" b="1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Arial"/>
              </a:defRPr>
            </a:lvl1pPr>
          </a:lstStyle>
          <a:p>
            <a:endParaRPr lang="ru-RU" dirty="0" smtClean="0">
              <a:solidFill>
                <a:srgbClr val="4F81BD">
                  <a:lumMod val="75000"/>
                </a:srgbClr>
              </a:solidFill>
              <a:latin typeface="Calibri"/>
            </a:endParaRPr>
          </a:p>
          <a:p>
            <a:r>
              <a:rPr lang="ru-RU" dirty="0" smtClean="0">
                <a:solidFill>
                  <a:srgbClr val="4F81BD">
                    <a:lumMod val="75000"/>
                  </a:srgbClr>
                </a:solidFill>
                <a:latin typeface="Calibri"/>
              </a:rPr>
              <a:t>Реальность</a:t>
            </a:r>
          </a:p>
          <a:p>
            <a:endParaRPr lang="ru-RU" dirty="0">
              <a:solidFill>
                <a:srgbClr val="4F81BD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891" y="492633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</a:rPr>
              <a:t>«Все спазмолитики одинаково </a:t>
            </a:r>
          </a:p>
          <a:p>
            <a:pPr algn="ctr"/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</a:rPr>
              <a:t>эффективны и безопасны»</a:t>
            </a:r>
            <a:endParaRPr lang="ru-RU" b="1" dirty="0">
              <a:solidFill>
                <a:schemeClr val="tx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16419" y="0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Миф №10</a:t>
            </a:r>
            <a:endParaRPr lang="ru-RU" sz="32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1216" y="1139063"/>
            <a:ext cx="8840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Сравнение спазмолитиков, применяемых при СРК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20072" y="492732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</a:rPr>
              <a:t>НЕ все спазмолитики одинаково </a:t>
            </a:r>
          </a:p>
          <a:p>
            <a:pPr algn="ctr"/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</a:rPr>
              <a:t>эффективны и безопасны!</a:t>
            </a:r>
            <a:endParaRPr lang="ru-RU" b="1" dirty="0">
              <a:solidFill>
                <a:schemeClr val="tx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 rot="16200000">
            <a:off x="7956034" y="3680911"/>
            <a:ext cx="223792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RUDUS170976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.03.2017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140284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04" y="0"/>
            <a:ext cx="917348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804248" y="6237312"/>
            <a:ext cx="2133600" cy="365125"/>
          </a:xfrm>
        </p:spPr>
        <p:txBody>
          <a:bodyPr/>
          <a:lstStyle/>
          <a:p>
            <a:fld id="{6243312A-F2D1-4A6C-922F-33B7D1873247}" type="slidenum">
              <a:rPr lang="ru-RU" smtClean="0"/>
              <a:pPr/>
              <a:t>38</a:t>
            </a:fld>
            <a:endParaRPr lang="ru-RU" dirty="0"/>
          </a:p>
        </p:txBody>
      </p:sp>
      <p:grpSp>
        <p:nvGrpSpPr>
          <p:cNvPr id="5" name="Group 4"/>
          <p:cNvGrpSpPr/>
          <p:nvPr/>
        </p:nvGrpSpPr>
        <p:grpSpPr>
          <a:xfrm>
            <a:off x="2915815" y="2693347"/>
            <a:ext cx="3312367" cy="3183925"/>
            <a:chOff x="3056768" y="2693347"/>
            <a:chExt cx="3171416" cy="3183925"/>
          </a:xfrm>
        </p:grpSpPr>
        <p:sp>
          <p:nvSpPr>
            <p:cNvPr id="3" name="Rectangle 2"/>
            <p:cNvSpPr/>
            <p:nvPr/>
          </p:nvSpPr>
          <p:spPr>
            <a:xfrm>
              <a:off x="3056768" y="2708920"/>
              <a:ext cx="432103" cy="31683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Rectangle 5"/>
            <p:cNvSpPr/>
            <p:nvPr/>
          </p:nvSpPr>
          <p:spPr>
            <a:xfrm>
              <a:off x="5796136" y="2693347"/>
              <a:ext cx="432048" cy="31119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Прямоугольник 3"/>
          <p:cNvSpPr/>
          <p:nvPr/>
        </p:nvSpPr>
        <p:spPr>
          <a:xfrm rot="16200000">
            <a:off x="7886540" y="2825284"/>
            <a:ext cx="2237920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RUDUS170976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.03.2017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407749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/>
          <p:cNvSpPr txBox="1">
            <a:spLocks/>
          </p:cNvSpPr>
          <p:nvPr/>
        </p:nvSpPr>
        <p:spPr>
          <a:xfrm>
            <a:off x="2987675" y="2949575"/>
            <a:ext cx="6156325" cy="147002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hangingPunct="1">
              <a:defRPr/>
            </a:pPr>
            <a:r>
              <a:rPr lang="ru-RU" altLang="ru-RU" sz="3600" b="1" dirty="0" smtClean="0">
                <a:solidFill>
                  <a:srgbClr val="19823C"/>
                </a:solidFill>
              </a:rPr>
              <a:t>Иберогаст</a:t>
            </a:r>
            <a:r>
              <a:rPr lang="en-US" altLang="ru-RU" sz="3600" b="1" spc="-150" dirty="0" smtClean="0">
                <a:solidFill>
                  <a:srgbClr val="19823C"/>
                </a:solidFill>
              </a:rPr>
              <a:t>®</a:t>
            </a:r>
            <a:r>
              <a:rPr lang="ru-RU" altLang="ru-RU" sz="3600" b="1" dirty="0" smtClean="0">
                <a:solidFill>
                  <a:srgbClr val="19823C"/>
                </a:solidFill>
              </a:rPr>
              <a:t> в лечении</a:t>
            </a:r>
            <a:br>
              <a:rPr lang="ru-RU" altLang="ru-RU" sz="3600" b="1" dirty="0" smtClean="0">
                <a:solidFill>
                  <a:srgbClr val="19823C"/>
                </a:solidFill>
              </a:rPr>
            </a:br>
            <a:r>
              <a:rPr lang="ru-RU" altLang="ru-RU" sz="3600" b="1" dirty="0" smtClean="0">
                <a:solidFill>
                  <a:srgbClr val="19823C"/>
                </a:solidFill>
              </a:rPr>
              <a:t>синдрома раздражённого кишечника</a:t>
            </a:r>
            <a:endParaRPr lang="ru-RU" sz="3600" dirty="0"/>
          </a:p>
        </p:txBody>
      </p:sp>
      <p:pic>
        <p:nvPicPr>
          <p:cNvPr id="70659" name="Picture 2" descr="C:\Users\GCDZU\Documents\Packaging\Iberogast\Iberogast-20ml_adap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4" t="13277" r="23769" b="12122"/>
          <a:stretch>
            <a:fillRect/>
          </a:stretch>
        </p:blipFill>
        <p:spPr bwMode="auto">
          <a:xfrm>
            <a:off x="323850" y="2060575"/>
            <a:ext cx="2489200" cy="345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0" name="Picture 6" descr="I:\Work\Bayer\Iberogast\PPT_prezentation\Plants\medical_plant_iberis-amar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47625"/>
            <a:ext cx="1198562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1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30163"/>
            <a:ext cx="1017587" cy="119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47625"/>
            <a:ext cx="13493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3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47625"/>
            <a:ext cx="12604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47625"/>
            <a:ext cx="1238250" cy="11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5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47625"/>
            <a:ext cx="96996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6" name="Рисунок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863" y="47625"/>
            <a:ext cx="1077912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7" name="Рисунок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7625"/>
            <a:ext cx="10652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8" name="Рисунок 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44450"/>
            <a:ext cx="1114425" cy="11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69" name="Subtitle 3"/>
          <p:cNvSpPr>
            <a:spLocks noGrp="1"/>
          </p:cNvSpPr>
          <p:nvPr>
            <p:ph type="subTitle" idx="1"/>
          </p:nvPr>
        </p:nvSpPr>
        <p:spPr>
          <a:xfrm>
            <a:off x="2987675" y="4749800"/>
            <a:ext cx="4537075" cy="479425"/>
          </a:xfrm>
        </p:spPr>
        <p:txBody>
          <a:bodyPr/>
          <a:lstStyle/>
          <a:p>
            <a:pPr algn="l"/>
            <a:endParaRPr lang="ru-RU" altLang="ru-RU" sz="2400" smtClean="0"/>
          </a:p>
        </p:txBody>
      </p:sp>
      <p:pic>
        <p:nvPicPr>
          <p:cNvPr id="70670" name="Picture 8" descr="I:\Work\Bayer\Iberogast\PPT_prezentation\Iberogast_logo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479550"/>
            <a:ext cx="22860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71" name="Rectangle 1"/>
          <p:cNvSpPr>
            <a:spLocks noChangeArrowheads="1"/>
          </p:cNvSpPr>
          <p:nvPr/>
        </p:nvSpPr>
        <p:spPr bwMode="auto">
          <a:xfrm>
            <a:off x="3132138" y="6488113"/>
            <a:ext cx="60118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pitchFamily="34" charset="0"/>
              </a:rPr>
              <a:t>Approval Number: L.RU.MKT.CC.10.2015.0960</a:t>
            </a:r>
          </a:p>
        </p:txBody>
      </p:sp>
    </p:spTree>
    <p:extLst>
      <p:ext uri="{BB962C8B-B14F-4D97-AF65-F5344CB8AC3E}">
        <p14:creationId xmlns:p14="http://schemas.microsoft.com/office/powerpoint/2010/main" val="61293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Прямоугольник 7"/>
          <p:cNvSpPr>
            <a:spLocks noChangeArrowheads="1"/>
          </p:cNvSpPr>
          <p:nvPr/>
        </p:nvSpPr>
        <p:spPr bwMode="auto">
          <a:xfrm>
            <a:off x="250825" y="404813"/>
            <a:ext cx="864235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b="1">
                <a:solidFill>
                  <a:srgbClr val="19823C"/>
                </a:solidFill>
                <a:latin typeface="Calibri" pitchFamily="34" charset="0"/>
                <a:cs typeface="Arial" pitchFamily="34" charset="0"/>
              </a:rPr>
              <a:t>Многоцелевой подход</a:t>
            </a:r>
            <a:r>
              <a:rPr lang="en-US" altLang="ru-RU" b="1">
                <a:solidFill>
                  <a:srgbClr val="19823C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ru-RU" altLang="ru-RU" b="1">
                <a:solidFill>
                  <a:srgbClr val="19823C"/>
                </a:solidFill>
                <a:latin typeface="Calibri" pitchFamily="34" charset="0"/>
                <a:cs typeface="Arial" pitchFamily="34" charset="0"/>
              </a:rPr>
              <a:t>в лечении препаратом Иберогаст</a:t>
            </a:r>
            <a:r>
              <a:rPr lang="en-US" altLang="ru-RU" b="1">
                <a:solidFill>
                  <a:srgbClr val="19823C"/>
                </a:solidFill>
                <a:latin typeface="Calibri" pitchFamily="34" charset="0"/>
                <a:cs typeface="Arial" pitchFamily="34" charset="0"/>
              </a:rPr>
              <a:t>®</a:t>
            </a:r>
            <a:endParaRPr lang="ru-RU" altLang="ru-RU" b="1">
              <a:solidFill>
                <a:srgbClr val="19823C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71683" name="Прямоугольник 8"/>
          <p:cNvSpPr>
            <a:spLocks noChangeArrowheads="1"/>
          </p:cNvSpPr>
          <p:nvPr/>
        </p:nvSpPr>
        <p:spPr bwMode="auto">
          <a:xfrm>
            <a:off x="250825" y="2060575"/>
            <a:ext cx="85471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>
                <a:solidFill>
                  <a:srgbClr val="19823C"/>
                </a:solidFill>
                <a:latin typeface="Calibri" pitchFamily="34" charset="0"/>
                <a:cs typeface="Arial" pitchFamily="34" charset="0"/>
              </a:rPr>
              <a:t>ИБЕРОГАСТ</a:t>
            </a:r>
            <a:r>
              <a:rPr lang="en-US" altLang="ru-RU" sz="1600" b="1">
                <a:solidFill>
                  <a:srgbClr val="19823C"/>
                </a:solidFill>
                <a:latin typeface="Calibri" pitchFamily="34" charset="0"/>
                <a:cs typeface="Arial" pitchFamily="34" charset="0"/>
              </a:rPr>
              <a:t>®: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71463" y="1490663"/>
            <a:ext cx="7829550" cy="422275"/>
          </a:xfrm>
          <a:prstGeom prst="rect">
            <a:avLst/>
          </a:prstGeom>
          <a:solidFill>
            <a:schemeClr val="bg1"/>
          </a:solidFill>
          <a:ln w="19050">
            <a:solidFill>
              <a:srgbClr val="8CC83C"/>
            </a:solidFill>
          </a:ln>
          <a:effectLst>
            <a:outerShdw blurRad="50800" dist="25400" dir="5400000" algn="t" rotWithShape="0">
              <a:prstClr val="black">
                <a:alpha val="20000"/>
              </a:prstClr>
            </a:outerShdw>
          </a:effectLst>
        </p:spPr>
        <p:txBody>
          <a:bodyPr lIns="90000" tIns="72000" bIns="7200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8CC83C"/>
                </a:solidFill>
                <a:latin typeface="+mn-lt"/>
              </a:rPr>
              <a:t>УНИКАЛЬНАЯ МНОГОЦЕЛЕВАЯ ТЕРАПИЯ</a:t>
            </a:r>
          </a:p>
        </p:txBody>
      </p:sp>
      <p:sp>
        <p:nvSpPr>
          <p:cNvPr id="71685" name="Прямоугольник 4"/>
          <p:cNvSpPr>
            <a:spLocks noChangeArrowheads="1"/>
          </p:cNvSpPr>
          <p:nvPr/>
        </p:nvSpPr>
        <p:spPr bwMode="auto">
          <a:xfrm>
            <a:off x="827088" y="2563813"/>
            <a:ext cx="1408112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</a:pPr>
            <a:r>
              <a:rPr lang="ru-RU" altLang="ru-RU" sz="1400" b="1">
                <a:latin typeface="Calibri" pitchFamily="34" charset="0"/>
                <a:cs typeface="Arial" pitchFamily="34" charset="0"/>
              </a:rPr>
              <a:t>Расслабляет </a:t>
            </a:r>
            <a:br>
              <a:rPr lang="ru-RU" altLang="ru-RU" sz="1400" b="1">
                <a:latin typeface="Calibri" pitchFamily="34" charset="0"/>
                <a:cs typeface="Arial" pitchFamily="34" charset="0"/>
              </a:rPr>
            </a:br>
            <a:r>
              <a:rPr lang="ru-RU" altLang="ru-RU" sz="1400" b="1">
                <a:latin typeface="Calibri" pitchFamily="34" charset="0"/>
                <a:cs typeface="Arial" pitchFamily="34" charset="0"/>
              </a:rPr>
              <a:t>гладкомышечную </a:t>
            </a:r>
            <a:br>
              <a:rPr lang="ru-RU" altLang="ru-RU" sz="1400" b="1">
                <a:latin typeface="Calibri" pitchFamily="34" charset="0"/>
                <a:cs typeface="Arial" pitchFamily="34" charset="0"/>
              </a:rPr>
            </a:br>
            <a:r>
              <a:rPr lang="ru-RU" altLang="ru-RU" sz="1400" b="1">
                <a:latin typeface="Calibri" pitchFamily="34" charset="0"/>
                <a:cs typeface="Arial" pitchFamily="34" charset="0"/>
              </a:rPr>
              <a:t>мускулатуру ЖКТ</a:t>
            </a:r>
          </a:p>
        </p:txBody>
      </p:sp>
      <p:sp>
        <p:nvSpPr>
          <p:cNvPr id="6" name="Овал 5"/>
          <p:cNvSpPr/>
          <p:nvPr/>
        </p:nvSpPr>
        <p:spPr>
          <a:xfrm>
            <a:off x="250825" y="2568575"/>
            <a:ext cx="444500" cy="442913"/>
          </a:xfrm>
          <a:prstGeom prst="ellipse">
            <a:avLst/>
          </a:prstGeom>
          <a:solidFill>
            <a:srgbClr val="198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/>
              <a:t>1</a:t>
            </a:r>
          </a:p>
        </p:txBody>
      </p:sp>
      <p:sp>
        <p:nvSpPr>
          <p:cNvPr id="71687" name="Прямоугольник 16"/>
          <p:cNvSpPr>
            <a:spLocks noChangeArrowheads="1"/>
          </p:cNvSpPr>
          <p:nvPr/>
        </p:nvSpPr>
        <p:spPr bwMode="auto">
          <a:xfrm>
            <a:off x="3941763" y="2568575"/>
            <a:ext cx="16795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</a:pPr>
            <a:r>
              <a:rPr lang="ru-RU" altLang="ru-RU" sz="1400" b="1">
                <a:latin typeface="Calibri" pitchFamily="34" charset="0"/>
                <a:cs typeface="Arial" pitchFamily="34" charset="0"/>
              </a:rPr>
              <a:t>Активирует гладкомышечную мускулатуру ЖКТ</a:t>
            </a:r>
            <a:endParaRPr lang="en-US" altLang="ru-RU" sz="1400" b="1">
              <a:latin typeface="Calibri" pitchFamily="34" charset="0"/>
              <a:cs typeface="Arial" pitchFamily="34" charset="0"/>
            </a:endParaRPr>
          </a:p>
        </p:txBody>
      </p:sp>
      <p:sp>
        <p:nvSpPr>
          <p:cNvPr id="71688" name="Прямоугольник 18"/>
          <p:cNvSpPr>
            <a:spLocks noChangeArrowheads="1"/>
          </p:cNvSpPr>
          <p:nvPr/>
        </p:nvSpPr>
        <p:spPr bwMode="auto">
          <a:xfrm>
            <a:off x="6924675" y="2568575"/>
            <a:ext cx="203993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</a:pPr>
            <a:r>
              <a:rPr lang="ru-RU" altLang="ru-RU" sz="1400" b="1">
                <a:latin typeface="Calibri" pitchFamily="34" charset="0"/>
                <a:cs typeface="Arial" pitchFamily="34" charset="0"/>
              </a:rPr>
              <a:t>Снижает </a:t>
            </a:r>
            <a:br>
              <a:rPr lang="ru-RU" altLang="ru-RU" sz="1400" b="1">
                <a:latin typeface="Calibri" pitchFamily="34" charset="0"/>
                <a:cs typeface="Arial" pitchFamily="34" charset="0"/>
              </a:rPr>
            </a:br>
            <a:r>
              <a:rPr lang="ru-RU" altLang="ru-RU" sz="1400" b="1">
                <a:latin typeface="Calibri" pitchFamily="34" charset="0"/>
                <a:cs typeface="Arial" pitchFamily="34" charset="0"/>
              </a:rPr>
              <a:t>гиперчувствительность</a:t>
            </a:r>
            <a:endParaRPr lang="en-US" altLang="ru-RU" sz="1400" b="1">
              <a:latin typeface="Calibri" pitchFamily="34" charset="0"/>
              <a:cs typeface="Arial" pitchFamily="34" charset="0"/>
            </a:endParaRPr>
          </a:p>
        </p:txBody>
      </p:sp>
      <p:sp>
        <p:nvSpPr>
          <p:cNvPr id="71689" name="Прямоугольник 20"/>
          <p:cNvSpPr>
            <a:spLocks noChangeArrowheads="1"/>
          </p:cNvSpPr>
          <p:nvPr/>
        </p:nvSpPr>
        <p:spPr bwMode="auto">
          <a:xfrm>
            <a:off x="827088" y="3373438"/>
            <a:ext cx="191135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19823C"/>
                </a:solidFill>
                <a:latin typeface="Calibri" pitchFamily="34" charset="0"/>
                <a:cs typeface="Arial" pitchFamily="34" charset="0"/>
              </a:rPr>
              <a:t>спазмолитическое действие</a:t>
            </a:r>
            <a:endParaRPr lang="en-US" altLang="ru-RU" sz="1800" b="1">
              <a:solidFill>
                <a:srgbClr val="19823C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71690" name="Прямоугольник 21"/>
          <p:cNvSpPr>
            <a:spLocks noChangeArrowheads="1"/>
          </p:cNvSpPr>
          <p:nvPr/>
        </p:nvSpPr>
        <p:spPr bwMode="auto">
          <a:xfrm>
            <a:off x="3941763" y="3348038"/>
            <a:ext cx="192563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19823C"/>
                </a:solidFill>
                <a:latin typeface="Calibri" pitchFamily="34" charset="0"/>
                <a:cs typeface="Arial" pitchFamily="34" charset="0"/>
              </a:rPr>
              <a:t>нормализация </a:t>
            </a:r>
            <a:r>
              <a:rPr lang="en-US" altLang="ru-RU" sz="1800" b="1">
                <a:solidFill>
                  <a:srgbClr val="19823C"/>
                </a:solidFill>
                <a:latin typeface="Calibri" pitchFamily="34" charset="0"/>
                <a:cs typeface="Arial" pitchFamily="34" charset="0"/>
              </a:rPr>
              <a:t/>
            </a:r>
            <a:br>
              <a:rPr lang="en-US" altLang="ru-RU" sz="1800" b="1">
                <a:solidFill>
                  <a:srgbClr val="19823C"/>
                </a:solidFill>
                <a:latin typeface="Calibri" pitchFamily="34" charset="0"/>
                <a:cs typeface="Arial" pitchFamily="34" charset="0"/>
              </a:rPr>
            </a:br>
            <a:r>
              <a:rPr lang="ru-RU" altLang="ru-RU" sz="1800" b="1">
                <a:solidFill>
                  <a:srgbClr val="19823C"/>
                </a:solidFill>
                <a:latin typeface="Calibri" pitchFamily="34" charset="0"/>
                <a:cs typeface="Arial" pitchFamily="34" charset="0"/>
              </a:rPr>
              <a:t>транзита</a:t>
            </a:r>
            <a:r>
              <a:rPr lang="en-US" altLang="ru-RU" sz="1800" b="1">
                <a:solidFill>
                  <a:srgbClr val="19823C"/>
                </a:solidFill>
                <a:latin typeface="Calibri" pitchFamily="34" charset="0"/>
                <a:cs typeface="Arial" pitchFamily="34" charset="0"/>
              </a:rPr>
              <a:t>, </a:t>
            </a:r>
            <a:br>
              <a:rPr lang="en-US" altLang="ru-RU" sz="1800" b="1">
                <a:solidFill>
                  <a:srgbClr val="19823C"/>
                </a:solidFill>
                <a:latin typeface="Calibri" pitchFamily="34" charset="0"/>
                <a:cs typeface="Arial" pitchFamily="34" charset="0"/>
              </a:rPr>
            </a:br>
            <a:r>
              <a:rPr lang="ru-RU" altLang="ru-RU" sz="1800" b="1">
                <a:solidFill>
                  <a:srgbClr val="19823C"/>
                </a:solidFill>
                <a:latin typeface="Calibri" pitchFamily="34" charset="0"/>
                <a:cs typeface="Arial" pitchFamily="34" charset="0"/>
              </a:rPr>
              <a:t>прокинетик</a:t>
            </a:r>
            <a:r>
              <a:rPr lang="ru-RU" altLang="ru-RU" sz="1800" b="1" baseline="30000">
                <a:solidFill>
                  <a:srgbClr val="19823C"/>
                </a:solidFill>
                <a:latin typeface="Calibri" pitchFamily="34" charset="0"/>
                <a:cs typeface="Arial" pitchFamily="34" charset="0"/>
              </a:rPr>
              <a:t>1,2</a:t>
            </a:r>
            <a:endParaRPr lang="en-US" altLang="ru-RU" sz="1800" b="1" baseline="30000">
              <a:solidFill>
                <a:srgbClr val="19823C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71691" name="Прямоугольник 23"/>
          <p:cNvSpPr>
            <a:spLocks noChangeArrowheads="1"/>
          </p:cNvSpPr>
          <p:nvPr/>
        </p:nvSpPr>
        <p:spPr bwMode="auto">
          <a:xfrm>
            <a:off x="6938963" y="3300413"/>
            <a:ext cx="2039937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19823C"/>
                </a:solidFill>
                <a:latin typeface="Calibri" pitchFamily="34" charset="0"/>
                <a:cs typeface="Arial" pitchFamily="34" charset="0"/>
              </a:rPr>
              <a:t>уменьшение возбудимости нервных волокон</a:t>
            </a:r>
            <a:r>
              <a:rPr lang="en-US" altLang="ru-RU" sz="1800" b="1">
                <a:solidFill>
                  <a:srgbClr val="19823C"/>
                </a:solidFill>
                <a:latin typeface="Calibri" pitchFamily="34" charset="0"/>
                <a:cs typeface="Arial" pitchFamily="34" charset="0"/>
              </a:rPr>
              <a:t>, </a:t>
            </a:r>
            <a:r>
              <a:rPr lang="ru-RU" altLang="ru-RU" sz="1800" b="1">
                <a:solidFill>
                  <a:srgbClr val="19823C"/>
                </a:solidFill>
                <a:latin typeface="Calibri" pitchFamily="34" charset="0"/>
                <a:cs typeface="Arial" pitchFamily="34" charset="0"/>
              </a:rPr>
              <a:t>устранение боли</a:t>
            </a:r>
            <a:r>
              <a:rPr lang="ru-RU" altLang="ru-RU" sz="1800" b="1" baseline="30000">
                <a:solidFill>
                  <a:srgbClr val="19823C"/>
                </a:solidFill>
                <a:latin typeface="Calibri" pitchFamily="34" charset="0"/>
                <a:cs typeface="Arial" pitchFamily="34" charset="0"/>
              </a:rPr>
              <a:t>3</a:t>
            </a:r>
            <a:endParaRPr lang="en-US" altLang="ru-RU" sz="1800" b="1" baseline="30000">
              <a:solidFill>
                <a:srgbClr val="19823C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33" name="Равно 32"/>
          <p:cNvSpPr/>
          <p:nvPr/>
        </p:nvSpPr>
        <p:spPr>
          <a:xfrm>
            <a:off x="827088" y="3157538"/>
            <a:ext cx="198437" cy="200025"/>
          </a:xfrm>
          <a:prstGeom prst="mathEqual">
            <a:avLst/>
          </a:prstGeom>
          <a:solidFill>
            <a:srgbClr val="198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40" name="Овал 39"/>
          <p:cNvSpPr/>
          <p:nvPr/>
        </p:nvSpPr>
        <p:spPr>
          <a:xfrm>
            <a:off x="3348038" y="2568575"/>
            <a:ext cx="442912" cy="442913"/>
          </a:xfrm>
          <a:prstGeom prst="ellipse">
            <a:avLst/>
          </a:prstGeom>
          <a:solidFill>
            <a:srgbClr val="198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/>
              <a:t>2</a:t>
            </a:r>
          </a:p>
        </p:txBody>
      </p:sp>
      <p:sp>
        <p:nvSpPr>
          <p:cNvPr id="42" name="Овал 41"/>
          <p:cNvSpPr/>
          <p:nvPr/>
        </p:nvSpPr>
        <p:spPr>
          <a:xfrm>
            <a:off x="6361113" y="2568575"/>
            <a:ext cx="442912" cy="442913"/>
          </a:xfrm>
          <a:prstGeom prst="ellipse">
            <a:avLst/>
          </a:prstGeom>
          <a:solidFill>
            <a:srgbClr val="198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/>
              <a:t>3</a:t>
            </a:r>
          </a:p>
        </p:txBody>
      </p:sp>
      <p:sp>
        <p:nvSpPr>
          <p:cNvPr id="48" name="Равно 47"/>
          <p:cNvSpPr/>
          <p:nvPr/>
        </p:nvSpPr>
        <p:spPr>
          <a:xfrm>
            <a:off x="3941763" y="3143250"/>
            <a:ext cx="198437" cy="198438"/>
          </a:xfrm>
          <a:prstGeom prst="mathEqual">
            <a:avLst/>
          </a:prstGeom>
          <a:solidFill>
            <a:srgbClr val="198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49" name="Равно 48"/>
          <p:cNvSpPr/>
          <p:nvPr/>
        </p:nvSpPr>
        <p:spPr>
          <a:xfrm>
            <a:off x="6924675" y="3103563"/>
            <a:ext cx="198438" cy="196850"/>
          </a:xfrm>
          <a:prstGeom prst="mathEqual">
            <a:avLst/>
          </a:prstGeom>
          <a:solidFill>
            <a:srgbClr val="198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71697" name="Прямоугольник 6"/>
          <p:cNvSpPr>
            <a:spLocks noChangeArrowheads="1"/>
          </p:cNvSpPr>
          <p:nvPr/>
        </p:nvSpPr>
        <p:spPr bwMode="auto">
          <a:xfrm>
            <a:off x="2497138" y="5489575"/>
            <a:ext cx="135413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19823C"/>
                </a:solidFill>
                <a:latin typeface="Calibri" pitchFamily="34" charset="0"/>
                <a:cs typeface="Arial" pitchFamily="34" charset="0"/>
              </a:rPr>
              <a:t>ветрогонное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19823C"/>
                </a:solidFill>
                <a:latin typeface="Calibri" pitchFamily="34" charset="0"/>
                <a:cs typeface="Arial" pitchFamily="34" charset="0"/>
              </a:rPr>
              <a:t>средство</a:t>
            </a:r>
            <a:endParaRPr lang="en-US" altLang="ru-RU" sz="1800" b="1">
              <a:solidFill>
                <a:srgbClr val="19823C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71698" name="Прямоугольник 25"/>
          <p:cNvSpPr>
            <a:spLocks noChangeArrowheads="1"/>
          </p:cNvSpPr>
          <p:nvPr/>
        </p:nvSpPr>
        <p:spPr bwMode="auto">
          <a:xfrm>
            <a:off x="5413375" y="4884738"/>
            <a:ext cx="1801813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</a:pPr>
            <a:r>
              <a:rPr lang="ru-RU" altLang="ru-RU" sz="1400" b="1">
                <a:latin typeface="Calibri" pitchFamily="34" charset="0"/>
                <a:cs typeface="Arial" pitchFamily="34" charset="0"/>
              </a:rPr>
              <a:t>Антиоксидантное действие</a:t>
            </a:r>
          </a:p>
        </p:txBody>
      </p:sp>
      <p:sp>
        <p:nvSpPr>
          <p:cNvPr id="71699" name="Прямоугольник 26"/>
          <p:cNvSpPr>
            <a:spLocks noChangeArrowheads="1"/>
          </p:cNvSpPr>
          <p:nvPr/>
        </p:nvSpPr>
        <p:spPr bwMode="auto">
          <a:xfrm>
            <a:off x="5438775" y="5487988"/>
            <a:ext cx="340042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19823C"/>
                </a:solidFill>
                <a:latin typeface="Calibri" pitchFamily="34" charset="0"/>
                <a:cs typeface="Arial" pitchFamily="34" charset="0"/>
              </a:rPr>
              <a:t>противовоспалительное, обезболивающее средство</a:t>
            </a:r>
          </a:p>
        </p:txBody>
      </p:sp>
      <p:sp>
        <p:nvSpPr>
          <p:cNvPr id="71700" name="Прямоугольник 30"/>
          <p:cNvSpPr>
            <a:spLocks noChangeArrowheads="1"/>
          </p:cNvSpPr>
          <p:nvPr/>
        </p:nvSpPr>
        <p:spPr bwMode="auto">
          <a:xfrm>
            <a:off x="2497138" y="4884738"/>
            <a:ext cx="135413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</a:pPr>
            <a:r>
              <a:rPr lang="ru-RU" altLang="ru-RU" sz="1400" b="1">
                <a:latin typeface="Calibri" pitchFamily="34" charset="0"/>
                <a:cs typeface="Arial" pitchFamily="34" charset="0"/>
              </a:rPr>
              <a:t>Снижает газообразование</a:t>
            </a:r>
            <a:endParaRPr lang="en-US" altLang="ru-RU" sz="1400" b="1">
              <a:latin typeface="Calibri" pitchFamily="34" charset="0"/>
              <a:cs typeface="Arial" pitchFamily="34" charset="0"/>
            </a:endParaRPr>
          </a:p>
        </p:txBody>
      </p:sp>
      <p:sp>
        <p:nvSpPr>
          <p:cNvPr id="44" name="Овал 43"/>
          <p:cNvSpPr/>
          <p:nvPr/>
        </p:nvSpPr>
        <p:spPr>
          <a:xfrm>
            <a:off x="1946275" y="4884738"/>
            <a:ext cx="442913" cy="442912"/>
          </a:xfrm>
          <a:prstGeom prst="ellipse">
            <a:avLst/>
          </a:prstGeom>
          <a:solidFill>
            <a:srgbClr val="198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/>
              <a:t>4</a:t>
            </a:r>
          </a:p>
        </p:txBody>
      </p:sp>
      <p:sp>
        <p:nvSpPr>
          <p:cNvPr id="46" name="Овал 45"/>
          <p:cNvSpPr/>
          <p:nvPr/>
        </p:nvSpPr>
        <p:spPr>
          <a:xfrm>
            <a:off x="4910138" y="4884738"/>
            <a:ext cx="444500" cy="442912"/>
          </a:xfrm>
          <a:prstGeom prst="ellipse">
            <a:avLst/>
          </a:prstGeom>
          <a:solidFill>
            <a:srgbClr val="198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/>
              <a:t>5</a:t>
            </a:r>
          </a:p>
        </p:txBody>
      </p:sp>
      <p:sp>
        <p:nvSpPr>
          <p:cNvPr id="50" name="Равно 49"/>
          <p:cNvSpPr/>
          <p:nvPr/>
        </p:nvSpPr>
        <p:spPr>
          <a:xfrm>
            <a:off x="2497138" y="5268913"/>
            <a:ext cx="198437" cy="198437"/>
          </a:xfrm>
          <a:prstGeom prst="mathEqual">
            <a:avLst/>
          </a:prstGeom>
          <a:solidFill>
            <a:srgbClr val="198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1" name="Равно 50"/>
          <p:cNvSpPr/>
          <p:nvPr/>
        </p:nvSpPr>
        <p:spPr>
          <a:xfrm>
            <a:off x="5413375" y="5268913"/>
            <a:ext cx="198438" cy="198437"/>
          </a:xfrm>
          <a:prstGeom prst="mathEqual">
            <a:avLst/>
          </a:prstGeom>
          <a:solidFill>
            <a:srgbClr val="1982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>
            <a:off x="3132138" y="2517775"/>
            <a:ext cx="0" cy="1169988"/>
          </a:xfrm>
          <a:prstGeom prst="line">
            <a:avLst/>
          </a:prstGeom>
          <a:ln w="19050">
            <a:solidFill>
              <a:srgbClr val="8CC8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6011863" y="2517775"/>
            <a:ext cx="0" cy="1169988"/>
          </a:xfrm>
          <a:prstGeom prst="line">
            <a:avLst/>
          </a:prstGeom>
          <a:ln w="19050">
            <a:solidFill>
              <a:srgbClr val="8CC8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4572000" y="4741863"/>
            <a:ext cx="0" cy="1169987"/>
          </a:xfrm>
          <a:prstGeom prst="line">
            <a:avLst/>
          </a:prstGeom>
          <a:ln w="19050">
            <a:solidFill>
              <a:srgbClr val="8CC8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8"/>
          <p:cNvSpPr/>
          <p:nvPr/>
        </p:nvSpPr>
        <p:spPr>
          <a:xfrm>
            <a:off x="254000" y="6021388"/>
            <a:ext cx="7413625" cy="8302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108000" indent="-108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latin typeface="+mn-lt"/>
              </a:rPr>
              <a:t>1. </a:t>
            </a:r>
            <a:r>
              <a:rPr lang="en-US" sz="800" dirty="0" err="1">
                <a:latin typeface="+mn-lt"/>
              </a:rPr>
              <a:t>Pilichiewicz</a:t>
            </a:r>
            <a:r>
              <a:rPr lang="en-US" sz="800" dirty="0">
                <a:latin typeface="+mn-lt"/>
              </a:rPr>
              <a:t> AN, et al. Effects of </a:t>
            </a:r>
            <a:r>
              <a:rPr lang="en-US" sz="800" dirty="0" err="1">
                <a:latin typeface="+mn-lt"/>
              </a:rPr>
              <a:t>IberogastR</a:t>
            </a:r>
            <a:r>
              <a:rPr lang="en-US" sz="800" dirty="0">
                <a:latin typeface="+mn-lt"/>
              </a:rPr>
              <a:t> on Proximal Gastric Volume, </a:t>
            </a:r>
            <a:r>
              <a:rPr lang="en-US" sz="800" dirty="0" err="1">
                <a:latin typeface="+mn-lt"/>
              </a:rPr>
              <a:t>Antropyloroduodenal</a:t>
            </a:r>
            <a:r>
              <a:rPr lang="en-US" sz="800" dirty="0">
                <a:latin typeface="+mn-lt"/>
              </a:rPr>
              <a:t> Motility and Gastric Emptying in Healthy Men. Am J </a:t>
            </a:r>
            <a:r>
              <a:rPr lang="en-US" sz="800" dirty="0" err="1">
                <a:latin typeface="+mn-lt"/>
              </a:rPr>
              <a:t>Gastroenterol</a:t>
            </a:r>
            <a:r>
              <a:rPr lang="en-US" sz="800" dirty="0">
                <a:latin typeface="+mn-lt"/>
              </a:rPr>
              <a:t> 2007;102:1276 - 83</a:t>
            </a:r>
          </a:p>
          <a:p>
            <a:pPr marL="108000" indent="-108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latin typeface="+mn-lt"/>
              </a:rPr>
              <a:t>2. </a:t>
            </a:r>
            <a:r>
              <a:rPr lang="en-US" sz="800" dirty="0" err="1">
                <a:latin typeface="+mn-lt"/>
              </a:rPr>
              <a:t>Hohenester</a:t>
            </a:r>
            <a:r>
              <a:rPr lang="en-US" sz="800" dirty="0">
                <a:latin typeface="+mn-lt"/>
              </a:rPr>
              <a:t> B, </a:t>
            </a:r>
            <a:r>
              <a:rPr lang="en-US" sz="800" dirty="0" err="1">
                <a:latin typeface="+mn-lt"/>
              </a:rPr>
              <a:t>Ruhl</a:t>
            </a:r>
            <a:r>
              <a:rPr lang="en-US" sz="800" dirty="0">
                <a:latin typeface="+mn-lt"/>
              </a:rPr>
              <a:t> A, </a:t>
            </a:r>
            <a:r>
              <a:rPr lang="en-US" sz="800" dirty="0" err="1">
                <a:latin typeface="+mn-lt"/>
              </a:rPr>
              <a:t>Kelber</a:t>
            </a:r>
            <a:r>
              <a:rPr lang="en-US" sz="800" dirty="0">
                <a:latin typeface="+mn-lt"/>
              </a:rPr>
              <a:t> O, </a:t>
            </a:r>
            <a:r>
              <a:rPr lang="en-US" sz="800" dirty="0" err="1">
                <a:latin typeface="+mn-lt"/>
              </a:rPr>
              <a:t>Schemann</a:t>
            </a:r>
            <a:r>
              <a:rPr lang="en-US" sz="800" dirty="0">
                <a:latin typeface="+mn-lt"/>
              </a:rPr>
              <a:t> M. The herbal preparation STW5 (</a:t>
            </a:r>
            <a:r>
              <a:rPr lang="en-US" sz="800" dirty="0" err="1">
                <a:latin typeface="+mn-lt"/>
              </a:rPr>
              <a:t>lberogast</a:t>
            </a:r>
            <a:r>
              <a:rPr lang="en-US" sz="800" dirty="0">
                <a:latin typeface="+mn-lt"/>
              </a:rPr>
              <a:t>®) has potent and region-specific effects on gastric motility. </a:t>
            </a:r>
            <a:r>
              <a:rPr lang="en-US" sz="800" dirty="0" err="1">
                <a:latin typeface="+mn-lt"/>
              </a:rPr>
              <a:t>Neurogastroenterol</a:t>
            </a:r>
            <a:r>
              <a:rPr lang="en-US" sz="800" dirty="0">
                <a:latin typeface="+mn-lt"/>
              </a:rPr>
              <a:t> </a:t>
            </a:r>
            <a:r>
              <a:rPr lang="en-US" sz="800" dirty="0" err="1">
                <a:latin typeface="+mn-lt"/>
              </a:rPr>
              <a:t>Motil</a:t>
            </a:r>
            <a:r>
              <a:rPr lang="en-US" sz="800" dirty="0">
                <a:latin typeface="+mn-lt"/>
              </a:rPr>
              <a:t> 2004;1 6: 765 – 73</a:t>
            </a:r>
            <a:endParaRPr lang="ru-RU" sz="800" dirty="0">
              <a:latin typeface="+mn-lt"/>
            </a:endParaRPr>
          </a:p>
          <a:p>
            <a:pPr marL="108000" indent="-108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/>
              <a:t>3. </a:t>
            </a:r>
            <a:r>
              <a:rPr lang="de-DE" sz="800" dirty="0"/>
              <a:t>Liu CY, Müller MH, </a:t>
            </a:r>
            <a:r>
              <a:rPr lang="de-DE" sz="800" dirty="0" err="1"/>
              <a:t>Glatzle</a:t>
            </a:r>
            <a:r>
              <a:rPr lang="de-DE" sz="800" dirty="0"/>
              <a:t> J, Weiser D, Kelber O, </a:t>
            </a:r>
            <a:r>
              <a:rPr lang="de-DE" sz="800" dirty="0" err="1"/>
              <a:t>Enck</a:t>
            </a:r>
            <a:r>
              <a:rPr lang="de-DE" sz="800" dirty="0"/>
              <a:t> P, </a:t>
            </a:r>
            <a:r>
              <a:rPr lang="de-DE" sz="800" dirty="0" err="1"/>
              <a:t>Grundy</a:t>
            </a:r>
            <a:r>
              <a:rPr lang="de-DE" sz="800" dirty="0"/>
              <a:t> D, Kreis ME. </a:t>
            </a:r>
            <a:r>
              <a:rPr lang="en-US" sz="800" dirty="0"/>
              <a:t>The herbal preparation STW 5 (</a:t>
            </a:r>
            <a:r>
              <a:rPr lang="en-US" sz="800" dirty="0" err="1"/>
              <a:t>Iberogast</a:t>
            </a:r>
            <a:r>
              <a:rPr lang="en-US" sz="800" dirty="0"/>
              <a:t>®) desensitizes intestinal afferents in the rat small intestine. </a:t>
            </a:r>
            <a:r>
              <a:rPr lang="en-US" sz="800" dirty="0" err="1"/>
              <a:t>Neurogastroenterol</a:t>
            </a:r>
            <a:r>
              <a:rPr lang="en-US" sz="800" dirty="0"/>
              <a:t> </a:t>
            </a:r>
            <a:r>
              <a:rPr lang="en-US" sz="800" dirty="0" err="1"/>
              <a:t>Motil</a:t>
            </a:r>
            <a:r>
              <a:rPr lang="en-US" sz="800" dirty="0"/>
              <a:t> 2004; 16: 759 - 64</a:t>
            </a:r>
            <a:endParaRPr lang="ru-RU" sz="800" dirty="0"/>
          </a:p>
        </p:txBody>
      </p:sp>
    </p:spTree>
    <p:extLst>
      <p:ext uri="{BB962C8B-B14F-4D97-AF65-F5344CB8AC3E}">
        <p14:creationId xmlns:p14="http://schemas.microsoft.com/office/powerpoint/2010/main" val="117579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3" y="260350"/>
            <a:ext cx="77724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200" dirty="0" smtClean="0">
                <a:solidFill>
                  <a:srgbClr val="0070C0"/>
                </a:solidFill>
              </a:rPr>
              <a:t>КОЛОФОРТ</a:t>
            </a:r>
            <a:br>
              <a:rPr lang="ru-RU" sz="32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антитела к </a:t>
            </a:r>
            <a:r>
              <a:rPr lang="ru-RU" sz="2400" dirty="0" err="1" smtClean="0">
                <a:solidFill>
                  <a:srgbClr val="0070C0"/>
                </a:solidFill>
              </a:rPr>
              <a:t>мозгоспецифическому</a:t>
            </a:r>
            <a:r>
              <a:rPr lang="ru-RU" sz="2400" dirty="0" smtClean="0">
                <a:solidFill>
                  <a:srgbClr val="0070C0"/>
                </a:solidFill>
              </a:rPr>
              <a:t> белку  </a:t>
            </a:r>
            <a:r>
              <a:rPr lang="en-US" sz="2400" dirty="0" smtClean="0">
                <a:solidFill>
                  <a:srgbClr val="0070C0"/>
                </a:solidFill>
              </a:rPr>
              <a:t>S-100 </a:t>
            </a:r>
            <a:r>
              <a:rPr lang="ru-RU" sz="2400" dirty="0" smtClean="0">
                <a:solidFill>
                  <a:srgbClr val="0070C0"/>
                </a:solidFill>
              </a:rPr>
              <a:t>и ФНО-альфа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288" y="1989138"/>
            <a:ext cx="8270875" cy="4065587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ru-RU" sz="2000" dirty="0" smtClean="0"/>
              <a:t>Нормализует моторику кишечника</a:t>
            </a:r>
          </a:p>
          <a:p>
            <a:pPr>
              <a:defRPr/>
            </a:pPr>
            <a:r>
              <a:rPr lang="ru-RU" sz="2000" dirty="0" smtClean="0"/>
              <a:t>Снижает интенсивность абдоминальной боли</a:t>
            </a:r>
          </a:p>
          <a:p>
            <a:pPr>
              <a:defRPr/>
            </a:pPr>
            <a:r>
              <a:rPr lang="ru-RU" sz="2000" dirty="0" smtClean="0"/>
              <a:t>Нормализует стул при любой форме СРК</a:t>
            </a:r>
          </a:p>
          <a:p>
            <a:pPr>
              <a:defRPr/>
            </a:pPr>
            <a:r>
              <a:rPr lang="ru-RU" sz="2000" dirty="0" smtClean="0"/>
              <a:t>Оказывает противовоспалительное действие</a:t>
            </a:r>
          </a:p>
          <a:p>
            <a:pPr>
              <a:defRPr/>
            </a:pPr>
            <a:r>
              <a:rPr lang="ru-RU" sz="2000" dirty="0" smtClean="0"/>
              <a:t>Обладает </a:t>
            </a:r>
            <a:r>
              <a:rPr lang="ru-RU" sz="2000" dirty="0" err="1" smtClean="0"/>
              <a:t>стресспротекторным</a:t>
            </a:r>
            <a:r>
              <a:rPr lang="ru-RU" sz="2000" dirty="0" smtClean="0"/>
              <a:t> действием</a:t>
            </a:r>
            <a:endParaRPr lang="ru-RU" sz="2000" dirty="0"/>
          </a:p>
          <a:p>
            <a:pPr marL="0" indent="0">
              <a:buFontTx/>
              <a:buNone/>
              <a:defRPr/>
            </a:pPr>
            <a:r>
              <a:rPr lang="ru-RU" sz="2400" dirty="0" smtClean="0"/>
              <a:t>Схема приема: 2 таблетки 2 раза в день, </a:t>
            </a:r>
            <a:r>
              <a:rPr lang="ru-RU" sz="2400" dirty="0" err="1" smtClean="0"/>
              <a:t>сублингвально</a:t>
            </a:r>
            <a:r>
              <a:rPr lang="ru-RU" sz="2400" dirty="0" smtClean="0"/>
              <a:t>.</a:t>
            </a:r>
          </a:p>
          <a:p>
            <a:pPr marL="0" indent="0">
              <a:buFontTx/>
              <a:buNone/>
              <a:defRPr/>
            </a:pPr>
            <a:r>
              <a:rPr lang="ru-RU" sz="2400" dirty="0" smtClean="0"/>
              <a:t>Курс 1-3 месяца</a:t>
            </a:r>
          </a:p>
          <a:p>
            <a:pPr marL="0" indent="0">
              <a:buFontTx/>
              <a:buNone/>
              <a:defRPr/>
            </a:pPr>
            <a:endParaRPr lang="ru-RU" dirty="0"/>
          </a:p>
          <a:p>
            <a:pPr marL="0" indent="0">
              <a:buFontTx/>
              <a:buNone/>
              <a:defRPr/>
            </a:pPr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</a:rPr>
              <a:t>1</a:t>
            </a:r>
            <a:r>
              <a:rPr lang="en-US" sz="900" dirty="0" smtClean="0">
                <a:solidFill>
                  <a:schemeClr val="bg1">
                    <a:lumMod val="50000"/>
                  </a:schemeClr>
                </a:solidFill>
              </a:rPr>
              <a:t>. Greed 2002</a:t>
            </a:r>
            <a:endParaRPr lang="ru-RU" sz="9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FontTx/>
              <a:buNone/>
              <a:defRPr/>
            </a:pPr>
            <a:r>
              <a:rPr lang="ru-RU" sz="900" dirty="0">
                <a:solidFill>
                  <a:schemeClr val="bg1">
                    <a:lumMod val="50000"/>
                  </a:schemeClr>
                </a:solidFill>
              </a:rPr>
              <a:t>2</a:t>
            </a:r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</a:rPr>
              <a:t>. Полуэктова Е.А., Шептулин А.А., Ивашкин В.Т., Юрманова Е.Н., </a:t>
            </a:r>
            <a:r>
              <a:rPr lang="ru-RU" sz="900" dirty="0" err="1" smtClean="0">
                <a:solidFill>
                  <a:schemeClr val="bg1">
                    <a:lumMod val="50000"/>
                  </a:schemeClr>
                </a:solidFill>
              </a:rPr>
              <a:t>Белхушет</a:t>
            </a:r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</a:rPr>
              <a:t> С., Бескова Д.А.// Возможности улучшения результатов лечения больных с синдромом раздраженного кишечника. // Клинические перспективы гастроэнтерологии, </a:t>
            </a:r>
            <a:r>
              <a:rPr lang="ru-RU" sz="900" dirty="0" err="1" smtClean="0">
                <a:solidFill>
                  <a:schemeClr val="bg1">
                    <a:lumMod val="50000"/>
                  </a:schemeClr>
                </a:solidFill>
              </a:rPr>
              <a:t>гепатологии</a:t>
            </a:r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</a:rPr>
              <a:t> № 3 2006 стр. 29–37.</a:t>
            </a:r>
          </a:p>
          <a:p>
            <a:pPr marL="0" indent="0">
              <a:buFontTx/>
              <a:buNone/>
              <a:defRPr/>
            </a:pPr>
            <a:r>
              <a:rPr lang="ru-RU" sz="900" dirty="0">
                <a:solidFill>
                  <a:schemeClr val="bg1">
                    <a:lumMod val="50000"/>
                  </a:schemeClr>
                </a:solidFill>
              </a:rPr>
              <a:t>3</a:t>
            </a:r>
            <a:r>
              <a:rPr lang="en-US" sz="900" dirty="0" smtClean="0">
                <a:solidFill>
                  <a:schemeClr val="bg1">
                    <a:lumMod val="50000"/>
                  </a:schemeClr>
                </a:solidFill>
              </a:rPr>
              <a:t>. Wong HY and Chang Lin. Stress and the Gut: Central Influences. In A Basis for Understanding</a:t>
            </a:r>
            <a:r>
              <a:rPr lang="ru-RU" sz="9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900" dirty="0" smtClean="0">
                <a:solidFill>
                  <a:schemeClr val="bg1">
                    <a:lumMod val="50000"/>
                  </a:schemeClr>
                </a:solidFill>
              </a:rPr>
              <a:t>Functional Diseases Edited by Robin Spiller and David Grundy Blackwell Publishing 2004.</a:t>
            </a:r>
            <a:endParaRPr lang="ru-RU" sz="9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565308"/>
      </p:ext>
    </p:extLst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915400" cy="838200"/>
          </a:xfrm>
        </p:spPr>
        <p:txBody>
          <a:bodyPr/>
          <a:lstStyle/>
          <a:p>
            <a:pPr>
              <a:defRPr/>
            </a:pPr>
            <a:r>
              <a:rPr lang="ru-RU" altLang="ru-RU" sz="3600" b="1" dirty="0" smtClean="0">
                <a:solidFill>
                  <a:srgbClr val="FF0000"/>
                </a:solidFill>
                <a:latin typeface="Arial" pitchFamily="34" charset="0"/>
              </a:rPr>
              <a:t>Врач должен знать</a:t>
            </a:r>
            <a:r>
              <a:rPr lang="en-US" altLang="ru-RU" sz="3600" b="1" dirty="0" smtClean="0">
                <a:solidFill>
                  <a:srgbClr val="FF0000"/>
                </a:solidFill>
                <a:latin typeface="Arial" pitchFamily="34" charset="0"/>
              </a:rPr>
              <a:t>!</a:t>
            </a:r>
            <a:endParaRPr lang="ru-RU" altLang="ru-RU" sz="3600" b="1" dirty="0" smtClean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00250"/>
            <a:ext cx="8686800" cy="4343400"/>
          </a:xfrm>
        </p:spPr>
        <p:txBody>
          <a:bodyPr/>
          <a:lstStyle/>
          <a:p>
            <a:pPr algn="ctr">
              <a:spcBef>
                <a:spcPct val="0"/>
              </a:spcBef>
              <a:buClr>
                <a:srgbClr val="FF9900"/>
              </a:buClr>
              <a:buFont typeface="Wingdings" pitchFamily="2" charset="2"/>
              <a:buNone/>
            </a:pPr>
            <a:r>
              <a:rPr lang="en-US" altLang="ru-RU" sz="5400" smtClean="0">
                <a:latin typeface="Arial" pitchFamily="34" charset="0"/>
              </a:rPr>
              <a:t> </a:t>
            </a:r>
            <a:r>
              <a:rPr lang="ru-RU" altLang="ru-RU" sz="4400" b="1" smtClean="0">
                <a:solidFill>
                  <a:srgbClr val="3333CC"/>
                </a:solidFill>
                <a:latin typeface="Arial" pitchFamily="34" charset="0"/>
              </a:rPr>
              <a:t>Болезни лечат не красноречием, а лекарствами</a:t>
            </a:r>
          </a:p>
          <a:p>
            <a:pPr algn="ctr">
              <a:spcBef>
                <a:spcPct val="0"/>
              </a:spcBef>
              <a:buClr>
                <a:srgbClr val="FF9900"/>
              </a:buClr>
              <a:buFont typeface="Wingdings" pitchFamily="2" charset="2"/>
              <a:buNone/>
            </a:pPr>
            <a:endParaRPr lang="ru-RU" altLang="ru-RU" sz="6600" b="1" smtClean="0">
              <a:solidFill>
                <a:srgbClr val="FFFF00"/>
              </a:solidFill>
              <a:latin typeface="Arial" pitchFamily="34" charset="0"/>
            </a:endParaRPr>
          </a:p>
          <a:p>
            <a:pPr algn="r">
              <a:spcBef>
                <a:spcPct val="0"/>
              </a:spcBef>
              <a:buClr>
                <a:srgbClr val="FF9900"/>
              </a:buClr>
              <a:buFont typeface="Wingdings" pitchFamily="2" charset="2"/>
              <a:buNone/>
            </a:pPr>
            <a:r>
              <a:rPr lang="ru-RU" altLang="ru-RU" sz="2400" b="1" smtClean="0">
                <a:solidFill>
                  <a:schemeClr val="tx2"/>
                </a:solidFill>
                <a:latin typeface="Arial" pitchFamily="34" charset="0"/>
              </a:rPr>
              <a:t>Авл Корнелий Цельс, </a:t>
            </a:r>
            <a:r>
              <a:rPr lang="en-US" altLang="ru-RU" sz="2400" b="1" smtClean="0">
                <a:solidFill>
                  <a:schemeClr val="tx2"/>
                </a:solidFill>
                <a:latin typeface="Arial" pitchFamily="34" charset="0"/>
              </a:rPr>
              <a:t>I</a:t>
            </a:r>
            <a:r>
              <a:rPr lang="ru-RU" altLang="ru-RU" sz="2400" b="1" smtClean="0">
                <a:solidFill>
                  <a:schemeClr val="tx2"/>
                </a:solidFill>
                <a:latin typeface="Arial" pitchFamily="34" charset="0"/>
              </a:rPr>
              <a:t> век до н.э</a:t>
            </a:r>
            <a:r>
              <a:rPr lang="ru-RU" altLang="ru-RU" sz="2400" b="1" smtClean="0">
                <a:latin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06382036"/>
      </p:ext>
    </p:extLst>
  </p:cSld>
  <p:clrMapOvr>
    <a:masterClrMapping/>
  </p:clrMapOvr>
  <p:transition advClick="0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8382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alibri" pitchFamily="34" charset="0"/>
              </a:rPr>
              <a:t>Спасибо за внимание!</a:t>
            </a:r>
            <a:endParaRPr lang="en-GB" b="1" dirty="0" smtClean="0">
              <a:solidFill>
                <a:srgbClr val="FF0000"/>
              </a:solidFill>
              <a:latin typeface="Calibri" pitchFamily="34" charset="0"/>
            </a:endParaRPr>
          </a:p>
        </p:txBody>
      </p:sp>
      <p:pic>
        <p:nvPicPr>
          <p:cNvPr id="99330" name="Picture 2" descr="OLDNAVY, GAP, PIPERLIME, ATHLETA из США. - Страница 375 - Иностранный шопинг - Совместные покупки на Первом!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39752" y="1988840"/>
            <a:ext cx="4560441" cy="45604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6775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ippl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owerpoint-template">
  <a:themeElements>
    <a:clrScheme name="">
      <a:dk1>
        <a:srgbClr val="777777"/>
      </a:dk1>
      <a:lt1>
        <a:srgbClr val="FFFFFF"/>
      </a:lt1>
      <a:dk2>
        <a:srgbClr val="777777"/>
      </a:dk2>
      <a:lt2>
        <a:srgbClr val="0A8B90"/>
      </a:lt2>
      <a:accent1>
        <a:srgbClr val="07ADB0"/>
      </a:accent1>
      <a:accent2>
        <a:srgbClr val="04C6C0"/>
      </a:accent2>
      <a:accent3>
        <a:srgbClr val="FFFFFF"/>
      </a:accent3>
      <a:accent4>
        <a:srgbClr val="656565"/>
      </a:accent4>
      <a:accent5>
        <a:srgbClr val="AAD3D4"/>
      </a:accent5>
      <a:accent6>
        <a:srgbClr val="03B3AE"/>
      </a:accent6>
      <a:hlink>
        <a:srgbClr val="10D8CE"/>
      </a:hlink>
      <a:folHlink>
        <a:srgbClr val="CFCFCF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6673</TotalTime>
  <Words>4595</Words>
  <Application>Microsoft Office PowerPoint</Application>
  <PresentationFormat>Экран (4:3)</PresentationFormat>
  <Paragraphs>568</Paragraphs>
  <Slides>43</Slides>
  <Notes>10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6" baseType="lpstr">
      <vt:lpstr>Тема Office</vt:lpstr>
      <vt:lpstr>powerpoint-template</vt:lpstr>
      <vt:lpstr>Диаграмма Microsoft Excel</vt:lpstr>
      <vt:lpstr> Синдром раздраженного кишечника  Л.П.Фаизова профессор БГМУ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Моторная функция кишечника</vt:lpstr>
      <vt:lpstr>Механизмы регуляции моторики кишечника</vt:lpstr>
      <vt:lpstr>Висцеральная гиперчувствительность </vt:lpstr>
      <vt:lpstr>Презентация PowerPoint</vt:lpstr>
      <vt:lpstr>Мигрирующий моторный комплекс (ММК) — циклическая, стереотипно повторяющаяся сократительная активность желудка и кишечника в межпищеварительный период </vt:lpstr>
      <vt:lpstr>Презентация PowerPoint</vt:lpstr>
      <vt:lpstr>«Эволюция» Римских критериев за 10 лет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Медикаментозная терапия основных симптомов СРК (Рим IV -2016)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Boisson J, Coudert Ph, Dupuis J, et al. Tolerance de la mebeverine a long terme. Act Ther 1987;16(4):289-92 </vt:lpstr>
      <vt:lpstr>Влияние мебеверина на моторику кишечника</vt:lpstr>
      <vt:lpstr>Презентация PowerPoint</vt:lpstr>
      <vt:lpstr>Презентация PowerPoint</vt:lpstr>
      <vt:lpstr>Презентация PowerPoint</vt:lpstr>
      <vt:lpstr>Презентация PowerPoint</vt:lpstr>
      <vt:lpstr>КОЛОФОРТ антитела к мозгоспецифическому белку  S-100 и ФНО-альфа</vt:lpstr>
      <vt:lpstr>Врач должен знать!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Abukhova, Asiyat</dc:creator>
  <cp:lastModifiedBy>Олег</cp:lastModifiedBy>
  <cp:revision>151</cp:revision>
  <dcterms:created xsi:type="dcterms:W3CDTF">2017-02-02T08:49:18Z</dcterms:created>
  <dcterms:modified xsi:type="dcterms:W3CDTF">2018-09-25T20:46:47Z</dcterms:modified>
</cp:coreProperties>
</file>