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3.xml" ContentType="application/vnd.openxmlformats-officedocument.theme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theme/theme4.xml" ContentType="application/vnd.openxmlformats-officedocument.theme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theme/theme5.xml" ContentType="application/vnd.openxmlformats-officedocument.theme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theme/theme6.xml" ContentType="application/vnd.openxmlformats-officedocument.theme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theme/theme7.xml" ContentType="application/vnd.openxmlformats-officedocument.theme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heme/theme8.xml" ContentType="application/vnd.openxmlformats-officedocument.theme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theme/theme9.xml" ContentType="application/vnd.openxmlformats-officedocument.theme+xml"/>
  <Override PartName="/ppt/theme/theme10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186" r:id="rId1"/>
    <p:sldMasterId id="2147484247" r:id="rId2"/>
    <p:sldMasterId id="2147484259" r:id="rId3"/>
    <p:sldMasterId id="2147484274" r:id="rId4"/>
    <p:sldMasterId id="2147484289" r:id="rId5"/>
    <p:sldMasterId id="2147484304" r:id="rId6"/>
    <p:sldMasterId id="2147484319" r:id="rId7"/>
    <p:sldMasterId id="2147484334" r:id="rId8"/>
    <p:sldMasterId id="2147484352" r:id="rId9"/>
  </p:sldMasterIdLst>
  <p:notesMasterIdLst>
    <p:notesMasterId r:id="rId75"/>
  </p:notesMasterIdLst>
  <p:sldIdLst>
    <p:sldId id="258" r:id="rId10"/>
    <p:sldId id="259" r:id="rId11"/>
    <p:sldId id="314" r:id="rId12"/>
    <p:sldId id="307" r:id="rId13"/>
    <p:sldId id="315" r:id="rId14"/>
    <p:sldId id="269" r:id="rId15"/>
    <p:sldId id="284" r:id="rId16"/>
    <p:sldId id="285" r:id="rId17"/>
    <p:sldId id="257" r:id="rId18"/>
    <p:sldId id="282" r:id="rId19"/>
    <p:sldId id="273" r:id="rId20"/>
    <p:sldId id="274" r:id="rId21"/>
    <p:sldId id="275" r:id="rId22"/>
    <p:sldId id="316" r:id="rId23"/>
    <p:sldId id="276" r:id="rId24"/>
    <p:sldId id="277" r:id="rId25"/>
    <p:sldId id="292" r:id="rId26"/>
    <p:sldId id="293" r:id="rId27"/>
    <p:sldId id="294" r:id="rId28"/>
    <p:sldId id="308" r:id="rId29"/>
    <p:sldId id="279" r:id="rId30"/>
    <p:sldId id="309" r:id="rId31"/>
    <p:sldId id="317" r:id="rId32"/>
    <p:sldId id="310" r:id="rId33"/>
    <p:sldId id="260" r:id="rId34"/>
    <p:sldId id="318" r:id="rId35"/>
    <p:sldId id="312" r:id="rId36"/>
    <p:sldId id="332" r:id="rId37"/>
    <p:sldId id="261" r:id="rId38"/>
    <p:sldId id="262" r:id="rId39"/>
    <p:sldId id="263" r:id="rId40"/>
    <p:sldId id="320" r:id="rId41"/>
    <p:sldId id="321" r:id="rId42"/>
    <p:sldId id="322" r:id="rId43"/>
    <p:sldId id="323" r:id="rId44"/>
    <p:sldId id="324" r:id="rId45"/>
    <p:sldId id="326" r:id="rId46"/>
    <p:sldId id="325" r:id="rId47"/>
    <p:sldId id="264" r:id="rId48"/>
    <p:sldId id="295" r:id="rId49"/>
    <p:sldId id="289" r:id="rId50"/>
    <p:sldId id="296" r:id="rId51"/>
    <p:sldId id="330" r:id="rId52"/>
    <p:sldId id="266" r:id="rId53"/>
    <p:sldId id="265" r:id="rId54"/>
    <p:sldId id="280" r:id="rId55"/>
    <p:sldId id="313" r:id="rId56"/>
    <p:sldId id="281" r:id="rId57"/>
    <p:sldId id="290" r:id="rId58"/>
    <p:sldId id="291" r:id="rId59"/>
    <p:sldId id="287" r:id="rId60"/>
    <p:sldId id="268" r:id="rId61"/>
    <p:sldId id="267" r:id="rId62"/>
    <p:sldId id="298" r:id="rId63"/>
    <p:sldId id="300" r:id="rId64"/>
    <p:sldId id="301" r:id="rId65"/>
    <p:sldId id="302" r:id="rId66"/>
    <p:sldId id="303" r:id="rId67"/>
    <p:sldId id="304" r:id="rId68"/>
    <p:sldId id="306" r:id="rId69"/>
    <p:sldId id="305" r:id="rId70"/>
    <p:sldId id="327" r:id="rId71"/>
    <p:sldId id="328" r:id="rId72"/>
    <p:sldId id="329" r:id="rId73"/>
    <p:sldId id="297" r:id="rId7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270" autoAdjust="0"/>
    <p:restoredTop sz="87034" autoAdjust="0"/>
  </p:normalViewPr>
  <p:slideViewPr>
    <p:cSldViewPr>
      <p:cViewPr varScale="1">
        <p:scale>
          <a:sx n="65" d="100"/>
          <a:sy n="65" d="100"/>
        </p:scale>
        <p:origin x="1632" y="4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228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4.xml"/><Relationship Id="rId18" Type="http://schemas.openxmlformats.org/officeDocument/2006/relationships/slide" Target="slides/slide9.xml"/><Relationship Id="rId26" Type="http://schemas.openxmlformats.org/officeDocument/2006/relationships/slide" Target="slides/slide17.xml"/><Relationship Id="rId39" Type="http://schemas.openxmlformats.org/officeDocument/2006/relationships/slide" Target="slides/slide30.xml"/><Relationship Id="rId21" Type="http://schemas.openxmlformats.org/officeDocument/2006/relationships/slide" Target="slides/slide12.xml"/><Relationship Id="rId34" Type="http://schemas.openxmlformats.org/officeDocument/2006/relationships/slide" Target="slides/slide25.xml"/><Relationship Id="rId42" Type="http://schemas.openxmlformats.org/officeDocument/2006/relationships/slide" Target="slides/slide33.xml"/><Relationship Id="rId47" Type="http://schemas.openxmlformats.org/officeDocument/2006/relationships/slide" Target="slides/slide38.xml"/><Relationship Id="rId50" Type="http://schemas.openxmlformats.org/officeDocument/2006/relationships/slide" Target="slides/slide41.xml"/><Relationship Id="rId55" Type="http://schemas.openxmlformats.org/officeDocument/2006/relationships/slide" Target="slides/slide46.xml"/><Relationship Id="rId63" Type="http://schemas.openxmlformats.org/officeDocument/2006/relationships/slide" Target="slides/slide54.xml"/><Relationship Id="rId68" Type="http://schemas.openxmlformats.org/officeDocument/2006/relationships/slide" Target="slides/slide59.xml"/><Relationship Id="rId76" Type="http://schemas.openxmlformats.org/officeDocument/2006/relationships/presProps" Target="presProps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6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7.xml"/><Relationship Id="rId29" Type="http://schemas.openxmlformats.org/officeDocument/2006/relationships/slide" Target="slides/slide20.xml"/><Relationship Id="rId11" Type="http://schemas.openxmlformats.org/officeDocument/2006/relationships/slide" Target="slides/slide2.xml"/><Relationship Id="rId24" Type="http://schemas.openxmlformats.org/officeDocument/2006/relationships/slide" Target="slides/slide15.xml"/><Relationship Id="rId32" Type="http://schemas.openxmlformats.org/officeDocument/2006/relationships/slide" Target="slides/slide23.xml"/><Relationship Id="rId37" Type="http://schemas.openxmlformats.org/officeDocument/2006/relationships/slide" Target="slides/slide28.xml"/><Relationship Id="rId40" Type="http://schemas.openxmlformats.org/officeDocument/2006/relationships/slide" Target="slides/slide31.xml"/><Relationship Id="rId45" Type="http://schemas.openxmlformats.org/officeDocument/2006/relationships/slide" Target="slides/slide36.xml"/><Relationship Id="rId53" Type="http://schemas.openxmlformats.org/officeDocument/2006/relationships/slide" Target="slides/slide44.xml"/><Relationship Id="rId58" Type="http://schemas.openxmlformats.org/officeDocument/2006/relationships/slide" Target="slides/slide49.xml"/><Relationship Id="rId66" Type="http://schemas.openxmlformats.org/officeDocument/2006/relationships/slide" Target="slides/slide57.xml"/><Relationship Id="rId74" Type="http://schemas.openxmlformats.org/officeDocument/2006/relationships/slide" Target="slides/slide65.xml"/><Relationship Id="rId79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52.xml"/><Relationship Id="rId82" Type="http://schemas.microsoft.com/office/2015/10/relationships/revisionInfo" Target="revisionInfo.xml"/><Relationship Id="rId10" Type="http://schemas.openxmlformats.org/officeDocument/2006/relationships/slide" Target="slides/slide1.xml"/><Relationship Id="rId19" Type="http://schemas.openxmlformats.org/officeDocument/2006/relationships/slide" Target="slides/slide10.xml"/><Relationship Id="rId31" Type="http://schemas.openxmlformats.org/officeDocument/2006/relationships/slide" Target="slides/slide22.xml"/><Relationship Id="rId44" Type="http://schemas.openxmlformats.org/officeDocument/2006/relationships/slide" Target="slides/slide35.xml"/><Relationship Id="rId52" Type="http://schemas.openxmlformats.org/officeDocument/2006/relationships/slide" Target="slides/slide43.xml"/><Relationship Id="rId60" Type="http://schemas.openxmlformats.org/officeDocument/2006/relationships/slide" Target="slides/slide51.xml"/><Relationship Id="rId65" Type="http://schemas.openxmlformats.org/officeDocument/2006/relationships/slide" Target="slides/slide56.xml"/><Relationship Id="rId73" Type="http://schemas.openxmlformats.org/officeDocument/2006/relationships/slide" Target="slides/slide64.xml"/><Relationship Id="rId78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5.xml"/><Relationship Id="rId22" Type="http://schemas.openxmlformats.org/officeDocument/2006/relationships/slide" Target="slides/slide13.xml"/><Relationship Id="rId27" Type="http://schemas.openxmlformats.org/officeDocument/2006/relationships/slide" Target="slides/slide18.xml"/><Relationship Id="rId30" Type="http://schemas.openxmlformats.org/officeDocument/2006/relationships/slide" Target="slides/slide21.xml"/><Relationship Id="rId35" Type="http://schemas.openxmlformats.org/officeDocument/2006/relationships/slide" Target="slides/slide26.xml"/><Relationship Id="rId43" Type="http://schemas.openxmlformats.org/officeDocument/2006/relationships/slide" Target="slides/slide34.xml"/><Relationship Id="rId48" Type="http://schemas.openxmlformats.org/officeDocument/2006/relationships/slide" Target="slides/slide39.xml"/><Relationship Id="rId56" Type="http://schemas.openxmlformats.org/officeDocument/2006/relationships/slide" Target="slides/slide47.xml"/><Relationship Id="rId64" Type="http://schemas.openxmlformats.org/officeDocument/2006/relationships/slide" Target="slides/slide55.xml"/><Relationship Id="rId69" Type="http://schemas.openxmlformats.org/officeDocument/2006/relationships/slide" Target="slides/slide60.xml"/><Relationship Id="rId77" Type="http://schemas.openxmlformats.org/officeDocument/2006/relationships/viewProps" Target="viewProps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42.xml"/><Relationship Id="rId72" Type="http://schemas.openxmlformats.org/officeDocument/2006/relationships/slide" Target="slides/slide63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3.xml"/><Relationship Id="rId17" Type="http://schemas.openxmlformats.org/officeDocument/2006/relationships/slide" Target="slides/slide8.xml"/><Relationship Id="rId25" Type="http://schemas.openxmlformats.org/officeDocument/2006/relationships/slide" Target="slides/slide16.xml"/><Relationship Id="rId33" Type="http://schemas.openxmlformats.org/officeDocument/2006/relationships/slide" Target="slides/slide24.xml"/><Relationship Id="rId38" Type="http://schemas.openxmlformats.org/officeDocument/2006/relationships/slide" Target="slides/slide29.xml"/><Relationship Id="rId46" Type="http://schemas.openxmlformats.org/officeDocument/2006/relationships/slide" Target="slides/slide37.xml"/><Relationship Id="rId59" Type="http://schemas.openxmlformats.org/officeDocument/2006/relationships/slide" Target="slides/slide50.xml"/><Relationship Id="rId67" Type="http://schemas.openxmlformats.org/officeDocument/2006/relationships/slide" Target="slides/slide58.xml"/><Relationship Id="rId20" Type="http://schemas.openxmlformats.org/officeDocument/2006/relationships/slide" Target="slides/slide11.xml"/><Relationship Id="rId41" Type="http://schemas.openxmlformats.org/officeDocument/2006/relationships/slide" Target="slides/slide32.xml"/><Relationship Id="rId54" Type="http://schemas.openxmlformats.org/officeDocument/2006/relationships/slide" Target="slides/slide45.xml"/><Relationship Id="rId62" Type="http://schemas.openxmlformats.org/officeDocument/2006/relationships/slide" Target="slides/slide53.xml"/><Relationship Id="rId70" Type="http://schemas.openxmlformats.org/officeDocument/2006/relationships/slide" Target="slides/slide61.xml"/><Relationship Id="rId75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6.xml"/><Relationship Id="rId23" Type="http://schemas.openxmlformats.org/officeDocument/2006/relationships/slide" Target="slides/slide14.xml"/><Relationship Id="rId28" Type="http://schemas.openxmlformats.org/officeDocument/2006/relationships/slide" Target="slides/slide19.xml"/><Relationship Id="rId36" Type="http://schemas.openxmlformats.org/officeDocument/2006/relationships/slide" Target="slides/slide27.xml"/><Relationship Id="rId49" Type="http://schemas.openxmlformats.org/officeDocument/2006/relationships/slide" Target="slides/slide40.xml"/><Relationship Id="rId57" Type="http://schemas.openxmlformats.org/officeDocument/2006/relationships/slide" Target="slides/slide48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114B394-B27C-4BF8-BD1B-E12888EE76B3}" type="datetimeFigureOut">
              <a:rPr lang="ru-RU" smtClean="0"/>
              <a:t>03.04.2020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53AAD4-A6F3-4D6C-921D-1C0A955539D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17570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D4BD65-E795-424D-B73D-71165C1BCE43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72732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По уровню своего распространения </a:t>
            </a:r>
            <a:r>
              <a:rPr lang="ru-R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инсомния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рассматривается многими исследователями как болезнь социальной значимости (приблизительно у 25% людей в популяции на протяжении жизни возникают проблемы со сном).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53AAD4-A6F3-4D6C-921D-1C0A955539D7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866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/>
            <a:fld id="{CDAC357A-B1E6-460D-892A-5A81486891F4}" type="slidenum">
              <a:rPr lang="ru-RU" altLang="ru-RU">
                <a:latin typeface="Arial" charset="0"/>
              </a:rPr>
              <a:pPr eaLnBrk="1" hangingPunct="1"/>
              <a:t>6</a:t>
            </a:fld>
            <a:endParaRPr lang="ru-RU" altLang="ru-RU">
              <a:latin typeface="Arial" charset="0"/>
            </a:endParaRPr>
          </a:p>
        </p:txBody>
      </p:sp>
      <p:sp>
        <p:nvSpPr>
          <p:cNvPr id="35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338312160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22071C5-1A07-4CF7-9D10-CF0801562856}" type="slidenum">
              <a:rPr lang="ru-RU" altLang="ru-RU"/>
              <a:pPr/>
              <a:t>9</a:t>
            </a:fld>
            <a:endParaRPr lang="ru-RU" altLang="ru-RU"/>
          </a:p>
        </p:txBody>
      </p:sp>
      <p:sp>
        <p:nvSpPr>
          <p:cNvPr id="150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1505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Недостаточное время сна не является четким диагностическим критерием </a:t>
            </a:r>
            <a:r>
              <a:rPr lang="ru-RU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инсомнии</a:t>
            </a:r>
            <a:r>
              <a:rPr lang="ru-RU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в любом случае необходимо тщательно собрать анамнез. Некоторые пациенты недосыпают по социальным причинам (работа) или потому, что их потребность во сне меньше, чем у других [9].</a:t>
            </a:r>
            <a:r>
              <a:rPr lang="ru-RU" dirty="0"/>
              <a:t/>
            </a:r>
            <a:br>
              <a:rPr lang="ru-RU" dirty="0"/>
            </a:br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243234673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78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A25BA6B-8421-4915-8637-562EBA2553C5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15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960759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650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2AB1984-181A-4C22-9F74-FCBC38AC3ABD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16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644890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6082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ru-RU" dirty="0"/>
              <a:t>Пациент обычно обращается к врачу, когда неприятные ощущения существенно меша-</a:t>
            </a:r>
            <a:br>
              <a:rPr lang="ru-RU" dirty="0"/>
            </a:br>
            <a:r>
              <a:rPr lang="ru-RU" dirty="0"/>
              <a:t>ют жить и работать. Вместе с тем, во многих случаях при объективном исследовании пора-</a:t>
            </a:r>
            <a:br>
              <a:rPr lang="ru-RU" dirty="0"/>
            </a:br>
            <a:r>
              <a:rPr lang="ru-RU" dirty="0" err="1"/>
              <a:t>жения</a:t>
            </a:r>
            <a:r>
              <a:rPr lang="ru-RU" dirty="0"/>
              <a:t> органов, объясняющие происхождение симптомов, не находят. Например, среди па-</a:t>
            </a:r>
            <a:br>
              <a:rPr lang="ru-RU" dirty="0"/>
            </a:br>
            <a:r>
              <a:rPr lang="ru-RU" dirty="0" err="1"/>
              <a:t>циентов</a:t>
            </a:r>
            <a:r>
              <a:rPr lang="ru-RU" dirty="0"/>
              <a:t> врачей общей практики органическая природа симптомов при 3-летнем наблюдении </a:t>
            </a:r>
            <a:br>
              <a:rPr lang="ru-RU" dirty="0"/>
            </a:br>
            <a:r>
              <a:rPr lang="ru-RU" dirty="0"/>
              <a:t>была подтверждена лишь в 16% случаев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62C32EC-46F3-434C-8ECF-61CCE42682F9}" type="slidenum">
              <a:rPr lang="en-US" smtClean="0"/>
              <a:pPr>
                <a:defRPr/>
              </a:pPr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058760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BE00796-AEFC-48D1-A482-C20B05A7742F}" type="slidenum">
              <a:rPr lang="ru-RU" altLang="ru-RU"/>
              <a:pPr/>
              <a:t>29</a:t>
            </a:fld>
            <a:endParaRPr lang="ru-RU" altLang="ru-RU"/>
          </a:p>
        </p:txBody>
      </p:sp>
      <p:sp>
        <p:nvSpPr>
          <p:cNvPr id="1587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1587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19391718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5F47EB8-5ED5-4F0C-A5FC-4CE422355D1E}" type="slidenum">
              <a:rPr lang="ru-RU" altLang="ru-RU"/>
              <a:pPr/>
              <a:t>30</a:t>
            </a:fld>
            <a:endParaRPr lang="ru-RU" altLang="ru-RU"/>
          </a:p>
        </p:txBody>
      </p:sp>
      <p:sp>
        <p:nvSpPr>
          <p:cNvPr id="1607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1607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79460808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3E8AA43-87E8-49C5-A54D-CA1292E70434}" type="slidenum">
              <a:rPr lang="ru-RU" altLang="ru-RU"/>
              <a:pPr/>
              <a:t>31</a:t>
            </a:fld>
            <a:endParaRPr lang="ru-RU" altLang="ru-RU"/>
          </a:p>
        </p:txBody>
      </p:sp>
      <p:sp>
        <p:nvSpPr>
          <p:cNvPr id="1669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1669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10290166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059C0CE-9953-4EDE-94D1-FD4A71804007}" type="slidenum">
              <a:rPr lang="ru-RU" altLang="ru-RU"/>
              <a:pPr/>
              <a:t>39</a:t>
            </a:fld>
            <a:endParaRPr lang="ru-RU" altLang="ru-RU"/>
          </a:p>
        </p:txBody>
      </p:sp>
      <p:sp>
        <p:nvSpPr>
          <p:cNvPr id="162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1628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1048413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69B94A9-2E7D-45AD-ACF5-3606E7DBF687}" type="slidenum">
              <a:rPr lang="ru-RU" altLang="ru-RU"/>
              <a:pPr/>
              <a:t>44</a:t>
            </a:fld>
            <a:endParaRPr lang="ru-RU" altLang="ru-RU"/>
          </a:p>
        </p:txBody>
      </p:sp>
      <p:sp>
        <p:nvSpPr>
          <p:cNvPr id="1781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1781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Ночной сон делится на две основные фазы: быстрых движений глаз (</a:t>
            </a:r>
            <a:r>
              <a:rPr lang="ru-RU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rapid</a:t>
            </a:r>
            <a:r>
              <a:rPr lang="ru-RU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u-RU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eye</a:t>
            </a:r>
            <a:r>
              <a:rPr lang="ru-RU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u-RU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movement</a:t>
            </a:r>
            <a:r>
              <a:rPr lang="ru-RU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REM-фаза) и не-REM-фазу, которая, в свою очередь, делится еще на четыре периода, причем каждый последующий характеризуется более глубоким сном. Третий и четвертый периоды не-REM-фазы ассоциируются с глубоким восстановительным сном, их объединяют под названием «</a:t>
            </a:r>
            <a:r>
              <a:rPr lang="ru-RU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медленноволновой</a:t>
            </a:r>
            <a:r>
              <a:rPr lang="ru-RU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», или дельта-сон [</a:t>
            </a:r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104631791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0D5EF52-7498-4104-AD8D-39056F376716}" type="slidenum">
              <a:rPr lang="ru-RU" altLang="ru-RU"/>
              <a:pPr/>
              <a:t>45</a:t>
            </a:fld>
            <a:endParaRPr lang="ru-RU" altLang="ru-RU"/>
          </a:p>
        </p:txBody>
      </p:sp>
      <p:sp>
        <p:nvSpPr>
          <p:cNvPr id="1710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1710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62771171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3E7294D-0920-4F1B-B911-656CB118FA56}" type="slidenum">
              <a:rPr lang="ru-RU" altLang="ru-RU"/>
              <a:pPr/>
              <a:t>52</a:t>
            </a:fld>
            <a:endParaRPr lang="ru-RU" altLang="ru-RU"/>
          </a:p>
        </p:txBody>
      </p:sp>
      <p:sp>
        <p:nvSpPr>
          <p:cNvPr id="1689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1689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1960494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E94A7E9-08FD-47ED-AB10-04F8F03900BE}" type="slidenum">
              <a:rPr lang="ru-RU" altLang="ru-RU"/>
              <a:pPr/>
              <a:t>53</a:t>
            </a:fld>
            <a:endParaRPr lang="ru-RU" altLang="ru-RU"/>
          </a:p>
        </p:txBody>
      </p:sp>
      <p:sp>
        <p:nvSpPr>
          <p:cNvPr id="1474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1474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219707391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BC33605-FCB2-4FE5-A683-4185643C725A}" type="slidenum">
              <a:rPr lang="ru-RU" smtClean="0">
                <a:solidFill>
                  <a:srgbClr val="000000"/>
                </a:solidFill>
              </a:rPr>
              <a:pPr/>
              <a:t>54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26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266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462635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734E5C-8F39-4E56-B2CD-5AED2ABE3DAA}" type="slidenum">
              <a:rPr lang="ru-RU" smtClean="0">
                <a:solidFill>
                  <a:prstClr val="black"/>
                </a:solidFill>
              </a:rPr>
              <a:pPr/>
              <a:t>56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786648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Компания</a:t>
            </a:r>
            <a:r>
              <a:rPr lang="ru-RU" baseline="0" dirty="0"/>
              <a:t> </a:t>
            </a:r>
            <a:r>
              <a:rPr lang="ru-RU" baseline="0" dirty="0" err="1"/>
              <a:t>Артериум</a:t>
            </a:r>
            <a:r>
              <a:rPr lang="ru-RU" baseline="0" dirty="0"/>
              <a:t> ответственно подходит к производству </a:t>
            </a:r>
            <a:r>
              <a:rPr lang="ru-RU" baseline="0" dirty="0" err="1"/>
              <a:t>Сонната</a:t>
            </a:r>
            <a:r>
              <a:rPr lang="ru-RU" baseline="0" dirty="0"/>
              <a:t>. Субстанция проходит многократное измельчение на </a:t>
            </a:r>
            <a:r>
              <a:rPr lang="en-US" baseline="0" dirty="0"/>
              <a:t>GMP-</a:t>
            </a:r>
            <a:r>
              <a:rPr lang="ru-RU" baseline="0" dirty="0" err="1"/>
              <a:t>сертивицированной</a:t>
            </a:r>
            <a:r>
              <a:rPr lang="ru-RU" baseline="0" dirty="0"/>
              <a:t> линии. Микрочастицы активного </a:t>
            </a:r>
            <a:r>
              <a:rPr lang="ru-RU" baseline="0" dirty="0" err="1"/>
              <a:t>зопиклона</a:t>
            </a:r>
            <a:r>
              <a:rPr lang="ru-RU" baseline="0" dirty="0"/>
              <a:t>, затем собираются в таблетку и это обеспечивает высокую </a:t>
            </a:r>
            <a:r>
              <a:rPr lang="ru-RU" baseline="0" dirty="0" err="1"/>
              <a:t>биодоступность</a:t>
            </a:r>
            <a:r>
              <a:rPr lang="ru-RU" baseline="0" dirty="0"/>
              <a:t> </a:t>
            </a:r>
            <a:r>
              <a:rPr lang="ru-RU" baseline="0" dirty="0" err="1"/>
              <a:t>зопиклона</a:t>
            </a:r>
            <a:r>
              <a:rPr lang="ru-RU" baseline="0" dirty="0"/>
              <a:t> в </a:t>
            </a:r>
            <a:r>
              <a:rPr lang="ru-RU" baseline="0" dirty="0" err="1"/>
              <a:t>СОННАТе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734E5C-8F39-4E56-B2CD-5AED2ABE3DAA}" type="slidenum">
              <a:rPr lang="ru-RU" smtClean="0">
                <a:solidFill>
                  <a:prstClr val="black"/>
                </a:solidFill>
              </a:rPr>
              <a:pPr/>
              <a:t>57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244209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Вспомогательные вещества состав выверен по итальянской технологии</a:t>
            </a:r>
            <a:r>
              <a:rPr lang="ru-RU" baseline="0" dirty="0"/>
              <a:t> производства. Правильный состав вспомогательных веществ обеспечивает точную </a:t>
            </a:r>
            <a:r>
              <a:rPr lang="ru-RU" baseline="0" dirty="0" err="1"/>
              <a:t>фармакокинетику</a:t>
            </a:r>
            <a:r>
              <a:rPr lang="ru-RU" baseline="0" dirty="0"/>
              <a:t>, распад таблетки именно в тонком </a:t>
            </a:r>
            <a:r>
              <a:rPr lang="ru-RU" baseline="0" dirty="0" err="1"/>
              <a:t>кишечние</a:t>
            </a:r>
            <a:r>
              <a:rPr lang="ru-RU" baseline="0" dirty="0"/>
              <a:t> и всасывание. А значит контролируемую </a:t>
            </a:r>
            <a:r>
              <a:rPr lang="ru-RU" baseline="0" dirty="0" err="1"/>
              <a:t>фармакокинетику</a:t>
            </a:r>
            <a:r>
              <a:rPr lang="ru-RU" baseline="0" dirty="0"/>
              <a:t>. Сон наступит точно через 20 минут и наутро </a:t>
            </a:r>
            <a:r>
              <a:rPr lang="ru-RU" baseline="0" dirty="0" err="1"/>
              <a:t>прпепарат</a:t>
            </a:r>
            <a:r>
              <a:rPr lang="ru-RU" baseline="0" dirty="0"/>
              <a:t> выведется из организма, а значит не будет сонливости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734E5C-8F39-4E56-B2CD-5AED2ABE3DAA}" type="slidenum">
              <a:rPr lang="ru-RU" smtClean="0">
                <a:solidFill>
                  <a:prstClr val="black"/>
                </a:solidFill>
              </a:rPr>
              <a:pPr/>
              <a:t>58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604560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Современное</a:t>
            </a:r>
            <a:r>
              <a:rPr lang="ru-RU" baseline="0" dirty="0"/>
              <a:t> </a:t>
            </a:r>
            <a:r>
              <a:rPr lang="ru-RU" baseline="0" dirty="0" err="1"/>
              <a:t>обурудование</a:t>
            </a:r>
            <a:r>
              <a:rPr lang="ru-RU" baseline="0" dirty="0"/>
              <a:t> для таблетирования обеспечивает равномерное распределение активного вещества в таблетке , а значит , даже принимая « половинку» пациент получит точную дозу активного вещества.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734E5C-8F39-4E56-B2CD-5AED2ABE3DAA}" type="slidenum">
              <a:rPr lang="ru-RU" smtClean="0">
                <a:solidFill>
                  <a:prstClr val="black"/>
                </a:solidFill>
              </a:rPr>
              <a:pPr/>
              <a:t>59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432581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defTabSz="908365">
              <a:defRPr/>
            </a:pPr>
            <a:endParaRPr lang="ru-RU" dirty="0"/>
          </a:p>
          <a:p>
            <a:r>
              <a:rPr lang="ru-RU" dirty="0"/>
              <a:t>Упаковка готовых таблеток на территории Беларуси позволит пациентам приобрести </a:t>
            </a:r>
            <a:r>
              <a:rPr lang="ru-RU" dirty="0" err="1"/>
              <a:t>Соннат</a:t>
            </a:r>
            <a:r>
              <a:rPr lang="ru-RU" dirty="0"/>
              <a:t> для ответственного лечения бессонницы в любой аптеке страны. </a:t>
            </a:r>
          </a:p>
          <a:p>
            <a:r>
              <a:rPr lang="ru-RU" dirty="0"/>
              <a:t>Выбор</a:t>
            </a:r>
            <a:r>
              <a:rPr lang="ru-RU" baseline="0" dirty="0"/>
              <a:t> врачом рецептурного </a:t>
            </a:r>
            <a:r>
              <a:rPr lang="ru-RU" baseline="0" dirty="0" err="1"/>
              <a:t>Сонната</a:t>
            </a:r>
            <a:r>
              <a:rPr lang="ru-RU" baseline="0" dirty="0"/>
              <a:t> позволит  контролировать правильный (ответственный) прием препарата.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E4CD82D-ABDC-46FB-88CF-51690369DCAC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60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43299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8.xml"/></Relationships>
</file>

<file path=ppt/slideLayouts/_rels/slideLayout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8.xml"/></Relationships>
</file>

<file path=ppt/slideLayouts/_rels/slideLayout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8.xml"/></Relationships>
</file>

<file path=ppt/slideLayouts/_rels/slideLayout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8.xml"/></Relationships>
</file>

<file path=ppt/slideLayouts/_rels/slideLayout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8.xml"/></Relationships>
</file>

<file path=ppt/slideLayouts/_rels/slideLayout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8.xml"/></Relationships>
</file>

<file path=ppt/slideLayouts/_rels/slideLayout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8.xml"/></Relationships>
</file>

<file path=ppt/slideLayouts/_rels/slideLayout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8.xml"/></Relationships>
</file>

<file path=ppt/slideLayouts/_rels/slideLayout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8.xml"/></Relationships>
</file>

<file path=ppt/slideLayouts/_rels/slideLayout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8.xml"/></Relationships>
</file>

<file path=ppt/slideLayouts/_rels/slideLayout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8.xml"/></Relationships>
</file>

<file path=ppt/slideLayouts/_rels/slideLayout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8.xml"/></Relationships>
</file>

<file path=ppt/slideLayouts/_rels/slideLayout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8.xml"/></Relationships>
</file>

<file path=ppt/slideLayouts/_rels/slideLayout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8.xml"/></Relationships>
</file>

<file path=ppt/slideLayouts/_rels/slideLayout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8.xml"/></Relationships>
</file>

<file path=ppt/slideLayouts/_rels/slideLayout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8.xml"/></Relationships>
</file>

<file path=ppt/slideLayouts/_rels/slideLayout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8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73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73" y="4421096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9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B4C71EC6-210F-42DE-9C53-41977AD35B3D}" type="datetimeFigureOut">
              <a:rPr lang="ru-RU" smtClean="0"/>
              <a:t>03.04.2020</a:t>
            </a:fld>
            <a:endParaRPr lang="ru-RU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82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7" y="5719982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7" y="2900831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6" y="4267216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2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710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45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710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03.04.2020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03.04.2020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03.04.2020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03.04.2020</a:t>
            </a:fld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58" name="Rectangle 57"/>
          <p:cNvSpPr/>
          <p:nvPr/>
        </p:nvSpPr>
        <p:spPr>
          <a:xfrm>
            <a:off x="905573" y="601899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6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51"/>
            <a:ext cx="3493664" cy="365125"/>
          </a:xfrm>
        </p:spPr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50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3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905573" y="601899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16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2" y="4133104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51"/>
            <a:ext cx="3493664" cy="365125"/>
          </a:xfrm>
        </p:spPr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8" y="1030147"/>
            <a:ext cx="1484453" cy="4780344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7" y="1030147"/>
            <a:ext cx="5423704" cy="4780344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>
  <p:cSld name="Заголовок, объект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39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648200" y="1600200"/>
            <a:ext cx="4038600" cy="45339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0"/>
          </p:nvPr>
        </p:nvSpPr>
        <p:spPr>
          <a:xfrm>
            <a:off x="6553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BE8BAD84-8EDE-49A0-B755-9AAC4F97EC96}" type="slidenum">
              <a:rPr lang="ru-RU" altLang="ru-RU"/>
              <a:pPr/>
              <a:t>‹#›</a:t>
            </a:fld>
            <a:endParaRPr lang="ru-RU" altLang="ru-RU"/>
          </a:p>
        </p:txBody>
      </p:sp>
      <p:sp>
        <p:nvSpPr>
          <p:cNvPr id="6" name="Дата 5"/>
          <p:cNvSpPr>
            <a:spLocks noGrp="1"/>
          </p:cNvSpPr>
          <p:nvPr>
            <p:ph type="dt" sz="half" idx="11"/>
          </p:nvPr>
        </p:nvSpPr>
        <p:spPr>
          <a:xfrm>
            <a:off x="457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2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813919859"/>
      </p:ext>
    </p:extLst>
  </p:cSld>
  <p:clrMapOvr>
    <a:masterClrMapping/>
  </p:clrMapOvr>
  <p:transition spd="med">
    <p:wedg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73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73" y="4421096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9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B4C71EC6-210F-42DE-9C53-41977AD35B3D}" type="datetimeFigureOut">
              <a:rPr lang="ru-RU" smtClean="0">
                <a:solidFill>
                  <a:srgbClr val="ECE9C6"/>
                </a:solidFill>
              </a:rPr>
              <a:pPr/>
              <a:t>03.04.2020</a:t>
            </a:fld>
            <a:endParaRPr lang="ru-RU">
              <a:solidFill>
                <a:srgbClr val="ECE9C6"/>
              </a:solidFill>
            </a:endParaRPr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82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ru-RU">
              <a:solidFill>
                <a:srgbClr val="ECE9C6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7" y="5719982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B19B0651-EE4F-4900-A07F-96A6BFA9D0F0}" type="slidenum">
              <a:rPr lang="ru-RU" smtClean="0">
                <a:solidFill>
                  <a:srgbClr val="ECE9C6"/>
                </a:solidFill>
              </a:rPr>
              <a:pPr/>
              <a:t>‹#›</a:t>
            </a:fld>
            <a:endParaRPr lang="ru-RU">
              <a:solidFill>
                <a:srgbClr val="ECE9C6"/>
              </a:solidFill>
            </a:endParaRPr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895D1D"/>
                </a:solidFill>
              </a:rPr>
              <a:pPr/>
              <a:t>03.04.2020</a:t>
            </a:fld>
            <a:endParaRPr lang="ru-RU">
              <a:solidFill>
                <a:srgbClr val="895D1D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895D1D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895D1D"/>
                </a:solidFill>
              </a:rPr>
              <a:pPr/>
              <a:t>‹#›</a:t>
            </a:fld>
            <a:endParaRPr lang="ru-RU">
              <a:solidFill>
                <a:srgbClr val="895D1D"/>
              </a:solidFill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7" y="2900831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6" y="4267216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895D1D"/>
                </a:solidFill>
              </a:rPr>
              <a:pPr/>
              <a:t>03.04.2020</a:t>
            </a:fld>
            <a:endParaRPr lang="ru-RU">
              <a:solidFill>
                <a:srgbClr val="895D1D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895D1D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895D1D"/>
                </a:solidFill>
              </a:rPr>
              <a:pPr/>
              <a:t>‹#›</a:t>
            </a:fld>
            <a:endParaRPr lang="ru-RU">
              <a:solidFill>
                <a:srgbClr val="895D1D"/>
              </a:solidFill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895D1D"/>
                </a:solidFill>
              </a:rPr>
              <a:pPr/>
              <a:t>03.04.2020</a:t>
            </a:fld>
            <a:endParaRPr lang="ru-RU">
              <a:solidFill>
                <a:srgbClr val="895D1D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895D1D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895D1D"/>
                </a:solidFill>
              </a:rPr>
              <a:pPr/>
              <a:t>‹#›</a:t>
            </a:fld>
            <a:endParaRPr lang="ru-RU">
              <a:solidFill>
                <a:srgbClr val="895D1D"/>
              </a:solidFill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2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710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45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710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895D1D"/>
                </a:solidFill>
              </a:rPr>
              <a:pPr/>
              <a:t>03.04.2020</a:t>
            </a:fld>
            <a:endParaRPr lang="ru-RU">
              <a:solidFill>
                <a:srgbClr val="895D1D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895D1D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895D1D"/>
                </a:solidFill>
              </a:rPr>
              <a:pPr/>
              <a:t>‹#›</a:t>
            </a:fld>
            <a:endParaRPr lang="ru-RU">
              <a:solidFill>
                <a:srgbClr val="895D1D"/>
              </a:solidFill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895D1D"/>
                </a:solidFill>
              </a:rPr>
              <a:pPr/>
              <a:t>03.04.2020</a:t>
            </a:fld>
            <a:endParaRPr lang="ru-RU">
              <a:solidFill>
                <a:srgbClr val="895D1D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895D1D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895D1D"/>
                </a:solidFill>
              </a:rPr>
              <a:pPr/>
              <a:t>‹#›</a:t>
            </a:fld>
            <a:endParaRPr lang="ru-RU">
              <a:solidFill>
                <a:srgbClr val="895D1D"/>
              </a:solidFill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895D1D"/>
                </a:solidFill>
              </a:rPr>
              <a:pPr/>
              <a:t>03.04.2020</a:t>
            </a:fld>
            <a:endParaRPr lang="ru-RU">
              <a:solidFill>
                <a:srgbClr val="895D1D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895D1D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895D1D"/>
                </a:solidFill>
              </a:rPr>
              <a:pPr/>
              <a:t>‹#›</a:t>
            </a:fld>
            <a:endParaRPr lang="ru-RU">
              <a:solidFill>
                <a:srgbClr val="895D1D"/>
              </a:solidFill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895D1D"/>
                </a:solidFill>
              </a:rPr>
              <a:pPr/>
              <a:t>03.04.2020</a:t>
            </a:fld>
            <a:endParaRPr lang="ru-RU">
              <a:solidFill>
                <a:srgbClr val="895D1D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895D1D"/>
                </a:solidFill>
              </a:rPr>
              <a:pPr/>
              <a:t>‹#›</a:t>
            </a:fld>
            <a:endParaRPr lang="ru-RU">
              <a:solidFill>
                <a:srgbClr val="895D1D"/>
              </a:solidFill>
            </a:endParaRPr>
          </a:p>
        </p:txBody>
      </p:sp>
      <p:sp>
        <p:nvSpPr>
          <p:cNvPr id="58" name="Rectangle 57"/>
          <p:cNvSpPr/>
          <p:nvPr/>
        </p:nvSpPr>
        <p:spPr>
          <a:xfrm>
            <a:off x="905573" y="601899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6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51"/>
            <a:ext cx="3493664" cy="365125"/>
          </a:xfrm>
        </p:spPr>
        <p:txBody>
          <a:bodyPr>
            <a:normAutofit/>
          </a:bodyPr>
          <a:lstStyle/>
          <a:p>
            <a:endParaRPr lang="ru-RU">
              <a:solidFill>
                <a:srgbClr val="895D1D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50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3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905573" y="601899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16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2" y="4133104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895D1D"/>
                </a:solidFill>
              </a:rPr>
              <a:pPr/>
              <a:t>03.04.2020</a:t>
            </a:fld>
            <a:endParaRPr lang="ru-RU">
              <a:solidFill>
                <a:srgbClr val="895D1D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51"/>
            <a:ext cx="3493664" cy="365125"/>
          </a:xfrm>
        </p:spPr>
        <p:txBody>
          <a:bodyPr>
            <a:normAutofit/>
          </a:bodyPr>
          <a:lstStyle/>
          <a:p>
            <a:endParaRPr lang="ru-RU">
              <a:solidFill>
                <a:srgbClr val="895D1D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895D1D"/>
                </a:solidFill>
              </a:rPr>
              <a:pPr/>
              <a:t>‹#›</a:t>
            </a:fld>
            <a:endParaRPr lang="ru-RU">
              <a:solidFill>
                <a:srgbClr val="895D1D"/>
              </a:solidFill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895D1D"/>
                </a:solidFill>
              </a:rPr>
              <a:pPr/>
              <a:t>03.04.2020</a:t>
            </a:fld>
            <a:endParaRPr lang="ru-RU">
              <a:solidFill>
                <a:srgbClr val="895D1D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895D1D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895D1D"/>
                </a:solidFill>
              </a:rPr>
              <a:pPr/>
              <a:t>‹#›</a:t>
            </a:fld>
            <a:endParaRPr lang="ru-RU">
              <a:solidFill>
                <a:srgbClr val="895D1D"/>
              </a:solidFill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8" y="1030147"/>
            <a:ext cx="1484453" cy="4780344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7" y="1030147"/>
            <a:ext cx="5423704" cy="4780344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895D1D"/>
                </a:solidFill>
              </a:rPr>
              <a:pPr/>
              <a:t>03.04.2020</a:t>
            </a:fld>
            <a:endParaRPr lang="ru-RU">
              <a:solidFill>
                <a:srgbClr val="895D1D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895D1D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895D1D"/>
                </a:solidFill>
              </a:rPr>
              <a:pPr/>
              <a:t>‹#›</a:t>
            </a:fld>
            <a:endParaRPr lang="ru-RU">
              <a:solidFill>
                <a:srgbClr val="895D1D"/>
              </a:solidFill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 bwMode="gray"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1"/>
            <a:ext cx="7772400" cy="1470025"/>
          </a:xfrm>
        </p:spPr>
        <p:txBody>
          <a:bodyPr/>
          <a:lstStyle>
            <a:lvl1pPr>
              <a:defRPr b="1">
                <a:solidFill>
                  <a:srgbClr val="14436A"/>
                </a:solidFill>
                <a:latin typeface="Century Gothic" pitchFamily="34" charset="0"/>
                <a:cs typeface="Segoe UI" pitchFamily="34" charset="0"/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 b="1">
                <a:solidFill>
                  <a:srgbClr val="245A4D"/>
                </a:solidFill>
                <a:effectLst>
                  <a:outerShdw blurRad="50800" dist="38100" dir="2700000" algn="tl" rotWithShape="0">
                    <a:schemeClr val="bg1">
                      <a:lumMod val="75000"/>
                      <a:alpha val="40000"/>
                    </a:schemeClr>
                  </a:outerShdw>
                </a:effectLst>
                <a:latin typeface="Century Gothic" pitchFamily="34" charset="0"/>
                <a:cs typeface="Segoe UI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ru-RU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CB4A23-E6E2-4276-A65D-A7E3819801FF}" type="datetimeFigureOut">
              <a:rPr lang="ru-RU">
                <a:solidFill>
                  <a:srgbClr val="0F6FC6">
                    <a:lumMod val="50000"/>
                  </a:srgbClr>
                </a:solidFill>
              </a:rPr>
              <a:pPr>
                <a:defRPr/>
              </a:pPr>
              <a:t>03.04.2020</a:t>
            </a:fld>
            <a:endParaRPr lang="ru-RU">
              <a:solidFill>
                <a:srgbClr val="0F6FC6">
                  <a:lumMod val="5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F6FC6">
                  <a:lumMod val="5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97020A-5E4E-4B7F-BB63-5BB029BA14E7}" type="slidenum">
              <a:rPr lang="ru-RU">
                <a:solidFill>
                  <a:srgbClr val="0F6FC6">
                    <a:lumMod val="50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F6FC6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770600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B58C50-51DB-49A0-AD35-A748D4540198}" type="datetimeFigureOut">
              <a:rPr lang="ru-RU">
                <a:solidFill>
                  <a:srgbClr val="0F6FC6">
                    <a:lumMod val="50000"/>
                  </a:srgbClr>
                </a:solidFill>
              </a:rPr>
              <a:pPr>
                <a:defRPr/>
              </a:pPr>
              <a:t>03.04.2020</a:t>
            </a:fld>
            <a:endParaRPr lang="ru-RU" dirty="0">
              <a:solidFill>
                <a:srgbClr val="0F6FC6">
                  <a:lumMod val="5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F6FC6">
                  <a:lumMod val="5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C984C8-1A56-4465-99AC-B77452158E6C}" type="slidenum">
              <a:rPr lang="ru-RU">
                <a:solidFill>
                  <a:srgbClr val="0F6FC6">
                    <a:lumMod val="50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F6FC6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898272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accent5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9ADBFC-AF00-4C30-8B9A-33F873A26548}" type="datetimeFigureOut">
              <a:rPr lang="ru-RU">
                <a:solidFill>
                  <a:srgbClr val="0F6FC6">
                    <a:lumMod val="50000"/>
                  </a:srgbClr>
                </a:solidFill>
              </a:rPr>
              <a:pPr>
                <a:defRPr/>
              </a:pPr>
              <a:t>03.04.2020</a:t>
            </a:fld>
            <a:endParaRPr lang="ru-RU" dirty="0">
              <a:solidFill>
                <a:srgbClr val="0F6FC6">
                  <a:lumMod val="5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F6FC6">
                  <a:lumMod val="5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A89517-5344-495F-B290-12B2607D6079}" type="slidenum">
              <a:rPr lang="ru-RU">
                <a:solidFill>
                  <a:srgbClr val="0F6FC6">
                    <a:lumMod val="50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F6FC6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631888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>
                <a:solidFill>
                  <a:srgbClr val="3A927D"/>
                </a:solidFill>
              </a:defRPr>
            </a:lvl1pPr>
            <a:lvl2pPr>
              <a:defRPr sz="2400">
                <a:solidFill>
                  <a:srgbClr val="3A927D"/>
                </a:solidFill>
              </a:defRPr>
            </a:lvl2pPr>
            <a:lvl3pPr>
              <a:defRPr sz="2000">
                <a:solidFill>
                  <a:srgbClr val="3A927D"/>
                </a:solidFill>
              </a:defRPr>
            </a:lvl3pPr>
            <a:lvl4pPr>
              <a:defRPr sz="1800">
                <a:solidFill>
                  <a:srgbClr val="3A927D"/>
                </a:solidFill>
              </a:defRPr>
            </a:lvl4pPr>
            <a:lvl5pPr>
              <a:defRPr sz="1800">
                <a:solidFill>
                  <a:srgbClr val="3A927D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54CB9B-8367-4F70-9A4E-73BE13676738}" type="datetimeFigureOut">
              <a:rPr lang="ru-RU">
                <a:solidFill>
                  <a:srgbClr val="0F6FC6">
                    <a:lumMod val="50000"/>
                  </a:srgbClr>
                </a:solidFill>
              </a:rPr>
              <a:pPr>
                <a:defRPr/>
              </a:pPr>
              <a:t>03.04.2020</a:t>
            </a:fld>
            <a:endParaRPr lang="ru-RU" dirty="0">
              <a:solidFill>
                <a:srgbClr val="0F6FC6">
                  <a:lumMod val="50000"/>
                </a:srgb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F6FC6">
                  <a:lumMod val="50000"/>
                </a:srgb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E5B564-6BCC-4F74-BBF6-6ED520820DA8}" type="slidenum">
              <a:rPr lang="ru-RU">
                <a:solidFill>
                  <a:srgbClr val="0F6FC6">
                    <a:lumMod val="50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F6FC6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434191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3A927D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>
                <a:solidFill>
                  <a:srgbClr val="3A927D"/>
                </a:solidFill>
              </a:defRPr>
            </a:lvl1pPr>
            <a:lvl2pPr>
              <a:defRPr sz="2000">
                <a:solidFill>
                  <a:srgbClr val="3A927D"/>
                </a:solidFill>
              </a:defRPr>
            </a:lvl2pPr>
            <a:lvl3pPr>
              <a:defRPr sz="1800">
                <a:solidFill>
                  <a:srgbClr val="3A927D"/>
                </a:solidFill>
              </a:defRPr>
            </a:lvl3pPr>
            <a:lvl4pPr>
              <a:defRPr sz="1600">
                <a:solidFill>
                  <a:srgbClr val="3A927D"/>
                </a:solidFill>
              </a:defRPr>
            </a:lvl4pPr>
            <a:lvl5pPr>
              <a:defRPr sz="1600">
                <a:solidFill>
                  <a:srgbClr val="3A927D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703082-E200-4754-BCC6-3C7D59878B87}" type="datetimeFigureOut">
              <a:rPr lang="ru-RU">
                <a:solidFill>
                  <a:srgbClr val="0F6FC6">
                    <a:lumMod val="50000"/>
                  </a:srgbClr>
                </a:solidFill>
              </a:rPr>
              <a:pPr>
                <a:defRPr/>
              </a:pPr>
              <a:t>03.04.2020</a:t>
            </a:fld>
            <a:endParaRPr lang="ru-RU" dirty="0">
              <a:solidFill>
                <a:srgbClr val="0F6FC6">
                  <a:lumMod val="50000"/>
                </a:srgb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F6FC6">
                  <a:lumMod val="50000"/>
                </a:srgbClr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F4D55E-75BD-4112-93DA-03FEBD2B31B6}" type="slidenum">
              <a:rPr lang="ru-RU">
                <a:solidFill>
                  <a:srgbClr val="0F6FC6">
                    <a:lumMod val="50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F6FC6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201009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4A0644-59D0-45AA-B222-75C0B37E2144}" type="datetimeFigureOut">
              <a:rPr lang="ru-RU">
                <a:solidFill>
                  <a:srgbClr val="0F6FC6">
                    <a:lumMod val="50000"/>
                  </a:srgbClr>
                </a:solidFill>
              </a:rPr>
              <a:pPr>
                <a:defRPr/>
              </a:pPr>
              <a:t>03.04.2020</a:t>
            </a:fld>
            <a:endParaRPr lang="ru-RU" dirty="0">
              <a:solidFill>
                <a:srgbClr val="0F6FC6">
                  <a:lumMod val="50000"/>
                </a:srgb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F6FC6">
                  <a:lumMod val="50000"/>
                </a:srgb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7EC421-A696-412F-AD58-62B35A847A24}" type="slidenum">
              <a:rPr lang="ru-RU">
                <a:solidFill>
                  <a:srgbClr val="0F6FC6">
                    <a:lumMod val="50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F6FC6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055099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540E01-8337-4DFA-B1C1-7D3260F7CF52}" type="datetimeFigureOut">
              <a:rPr lang="ru-RU">
                <a:solidFill>
                  <a:srgbClr val="0F6FC6">
                    <a:lumMod val="50000"/>
                  </a:srgbClr>
                </a:solidFill>
              </a:rPr>
              <a:pPr>
                <a:defRPr/>
              </a:pPr>
              <a:t>03.04.2020</a:t>
            </a:fld>
            <a:endParaRPr lang="ru-RU" dirty="0">
              <a:solidFill>
                <a:srgbClr val="0F6FC6">
                  <a:lumMod val="50000"/>
                </a:srgbClr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F6FC6">
                  <a:lumMod val="50000"/>
                </a:srgbClr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85D387-47A8-49D0-9957-7BFD163B5482}" type="slidenum">
              <a:rPr lang="ru-RU">
                <a:solidFill>
                  <a:srgbClr val="0F6FC6">
                    <a:lumMod val="50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F6FC6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03171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D5443E-4BB8-4AD0-875F-A2AF11341024}" type="datetimeFigureOut">
              <a:rPr lang="ru-RU">
                <a:solidFill>
                  <a:srgbClr val="0F6FC6">
                    <a:lumMod val="50000"/>
                  </a:srgbClr>
                </a:solidFill>
              </a:rPr>
              <a:pPr>
                <a:defRPr/>
              </a:pPr>
              <a:t>03.04.2020</a:t>
            </a:fld>
            <a:endParaRPr lang="ru-RU" dirty="0">
              <a:solidFill>
                <a:srgbClr val="0F6FC6">
                  <a:lumMod val="50000"/>
                </a:srgb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F6FC6">
                  <a:lumMod val="50000"/>
                </a:srgb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00A6DC-8623-4205-A72C-556CCEE38656}" type="slidenum">
              <a:rPr lang="ru-RU">
                <a:solidFill>
                  <a:srgbClr val="0F6FC6">
                    <a:lumMod val="50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F6FC6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297194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/>
              <a:t>Вставка рисунка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5881AA-517C-4A7A-807D-03DA7F3A3526}" type="datetimeFigureOut">
              <a:rPr lang="ru-RU">
                <a:solidFill>
                  <a:srgbClr val="0F6FC6">
                    <a:lumMod val="50000"/>
                  </a:srgbClr>
                </a:solidFill>
              </a:rPr>
              <a:pPr>
                <a:defRPr/>
              </a:pPr>
              <a:t>03.04.2020</a:t>
            </a:fld>
            <a:endParaRPr lang="ru-RU" dirty="0">
              <a:solidFill>
                <a:srgbClr val="0F6FC6">
                  <a:lumMod val="50000"/>
                </a:srgb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F6FC6">
                  <a:lumMod val="50000"/>
                </a:srgb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3F7982-6B3F-4098-B349-FE39EA67E7EC}" type="slidenum">
              <a:rPr lang="ru-RU">
                <a:solidFill>
                  <a:srgbClr val="0F6FC6">
                    <a:lumMod val="50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F6FC6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310567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92D35C-96B0-4A27-A347-36FA42FA595F}" type="datetimeFigureOut">
              <a:rPr lang="ru-RU">
                <a:solidFill>
                  <a:srgbClr val="0F6FC6">
                    <a:lumMod val="50000"/>
                  </a:srgbClr>
                </a:solidFill>
              </a:rPr>
              <a:pPr>
                <a:defRPr/>
              </a:pPr>
              <a:t>03.04.2020</a:t>
            </a:fld>
            <a:endParaRPr lang="ru-RU" dirty="0">
              <a:solidFill>
                <a:srgbClr val="0F6FC6">
                  <a:lumMod val="5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F6FC6">
                  <a:lumMod val="5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C9A190-3DAA-4EAA-88D0-58A873E0157A}" type="slidenum">
              <a:rPr lang="ru-RU">
                <a:solidFill>
                  <a:srgbClr val="0F6FC6">
                    <a:lumMod val="50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F6FC6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190708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4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4"/>
            <a:ext cx="6019800" cy="5851525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E989F6-8309-4153-81A2-A5E98E6052F9}" type="datetimeFigureOut">
              <a:rPr lang="ru-RU">
                <a:solidFill>
                  <a:srgbClr val="0F6FC6">
                    <a:lumMod val="50000"/>
                  </a:srgbClr>
                </a:solidFill>
              </a:rPr>
              <a:pPr>
                <a:defRPr/>
              </a:pPr>
              <a:t>03.04.2020</a:t>
            </a:fld>
            <a:endParaRPr lang="ru-RU" dirty="0">
              <a:solidFill>
                <a:srgbClr val="0F6FC6">
                  <a:lumMod val="5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F6FC6">
                  <a:lumMod val="5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4D1C72-72A3-4B7A-A2C5-E984DE43F50D}" type="slidenum">
              <a:rPr lang="ru-RU">
                <a:solidFill>
                  <a:srgbClr val="0F6FC6">
                    <a:lumMod val="50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F6FC6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753329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>
  <p:cSld name="Заголовок и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73188" y="196850"/>
            <a:ext cx="7542212" cy="1004888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иаграмма 2"/>
          <p:cNvSpPr>
            <a:spLocks noGrp="1"/>
          </p:cNvSpPr>
          <p:nvPr>
            <p:ph type="chart" idx="1"/>
          </p:nvPr>
        </p:nvSpPr>
        <p:spPr>
          <a:xfrm>
            <a:off x="1373188" y="1290638"/>
            <a:ext cx="7542212" cy="4957762"/>
          </a:xfrm>
        </p:spPr>
        <p:txBody>
          <a:bodyPr/>
          <a:lstStyle/>
          <a:p>
            <a:pPr lvl="0"/>
            <a:r>
              <a:rPr lang="ru-RU" noProof="0"/>
              <a:t>Вставка диаграммы</a:t>
            </a:r>
          </a:p>
        </p:txBody>
      </p:sp>
      <p:sp>
        <p:nvSpPr>
          <p:cNvPr id="4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BDEA8E-9DD6-4F32-99DC-7A4F0510CAB5}" type="datetimeFigureOut">
              <a:rPr lang="en-US">
                <a:solidFill>
                  <a:srgbClr val="0F6FC6">
                    <a:lumMod val="50000"/>
                  </a:srgbClr>
                </a:solidFill>
              </a:rPr>
              <a:pPr>
                <a:defRPr/>
              </a:pPr>
              <a:t>4/3/2020</a:t>
            </a:fld>
            <a:endParaRPr lang="en-US">
              <a:solidFill>
                <a:srgbClr val="0F6FC6">
                  <a:lumMod val="50000"/>
                </a:srgbClr>
              </a:solidFill>
            </a:endParaRPr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F6FC6">
                  <a:lumMod val="50000"/>
                </a:srgbClr>
              </a:solidFill>
            </a:endParaRPr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53F203-18A6-4E32-B296-B9015B21FF29}" type="slidenum">
              <a:rPr lang="en-US">
                <a:solidFill>
                  <a:srgbClr val="0F6FC6">
                    <a:lumMod val="50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F6FC6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521211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dgm">
  <p:cSld name="Заголовок, схема или организационная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73188" y="196850"/>
            <a:ext cx="7542212" cy="1004888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SmartArt 2"/>
          <p:cNvSpPr>
            <a:spLocks noGrp="1"/>
          </p:cNvSpPr>
          <p:nvPr>
            <p:ph type="dgm" idx="1"/>
          </p:nvPr>
        </p:nvSpPr>
        <p:spPr>
          <a:xfrm>
            <a:off x="1373188" y="1290638"/>
            <a:ext cx="7542212" cy="4957762"/>
          </a:xfrm>
        </p:spPr>
        <p:txBody>
          <a:bodyPr/>
          <a:lstStyle/>
          <a:p>
            <a:pPr lvl="0"/>
            <a:r>
              <a:rPr lang="ru-RU" noProof="0"/>
              <a:t>Вставка рисунка SmartArt</a:t>
            </a:r>
          </a:p>
        </p:txBody>
      </p:sp>
      <p:sp>
        <p:nvSpPr>
          <p:cNvPr id="4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3B0F9E-A233-4A00-AA3C-4C1B49BE9D6F}" type="datetimeFigureOut">
              <a:rPr lang="en-US">
                <a:solidFill>
                  <a:srgbClr val="0F6FC6">
                    <a:lumMod val="50000"/>
                  </a:srgbClr>
                </a:solidFill>
              </a:rPr>
              <a:pPr>
                <a:defRPr/>
              </a:pPr>
              <a:t>4/3/2020</a:t>
            </a:fld>
            <a:endParaRPr lang="en-US">
              <a:solidFill>
                <a:srgbClr val="0F6FC6">
                  <a:lumMod val="50000"/>
                </a:srgbClr>
              </a:solidFill>
            </a:endParaRPr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F6FC6">
                  <a:lumMod val="50000"/>
                </a:srgbClr>
              </a:solidFill>
            </a:endParaRPr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06CB08-0D6D-45EE-9AF8-745677708E90}" type="slidenum">
              <a:rPr lang="en-US">
                <a:solidFill>
                  <a:srgbClr val="0F6FC6">
                    <a:lumMod val="50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F6FC6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882089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Заголовок, объект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1C89D6-147C-4BDF-9597-255B68589CE5}" type="datetimeFigureOut">
              <a:rPr lang="ru-RU">
                <a:solidFill>
                  <a:srgbClr val="0F6FC6">
                    <a:lumMod val="50000"/>
                  </a:srgbClr>
                </a:solidFill>
              </a:rPr>
              <a:pPr>
                <a:defRPr/>
              </a:pPr>
              <a:t>03.04.2020</a:t>
            </a:fld>
            <a:endParaRPr lang="ru-RU" dirty="0">
              <a:solidFill>
                <a:srgbClr val="0F6FC6">
                  <a:lumMod val="50000"/>
                </a:srgb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F6FC6">
                  <a:lumMod val="50000"/>
                </a:srgb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BCB437-A87C-447F-8136-920F6C164D79}" type="slidenum">
              <a:rPr lang="ru-RU">
                <a:solidFill>
                  <a:srgbClr val="0F6FC6">
                    <a:lumMod val="50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F6FC6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597332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 bwMode="gray"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1"/>
            <a:ext cx="7772400" cy="1470025"/>
          </a:xfrm>
        </p:spPr>
        <p:txBody>
          <a:bodyPr/>
          <a:lstStyle>
            <a:lvl1pPr>
              <a:defRPr b="1">
                <a:solidFill>
                  <a:srgbClr val="14436A"/>
                </a:solidFill>
                <a:latin typeface="Century Gothic" pitchFamily="34" charset="0"/>
                <a:cs typeface="Segoe UI" pitchFamily="34" charset="0"/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 b="1">
                <a:solidFill>
                  <a:srgbClr val="245A4D"/>
                </a:solidFill>
                <a:effectLst>
                  <a:outerShdw blurRad="50800" dist="38100" dir="2700000" algn="tl" rotWithShape="0">
                    <a:schemeClr val="bg1">
                      <a:lumMod val="75000"/>
                      <a:alpha val="40000"/>
                    </a:schemeClr>
                  </a:outerShdw>
                </a:effectLst>
                <a:latin typeface="Century Gothic" pitchFamily="34" charset="0"/>
                <a:cs typeface="Segoe UI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ru-RU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CB4A23-E6E2-4276-A65D-A7E3819801FF}" type="datetimeFigureOut">
              <a:rPr lang="ru-RU">
                <a:solidFill>
                  <a:srgbClr val="0F6FC6">
                    <a:lumMod val="50000"/>
                  </a:srgbClr>
                </a:solidFill>
              </a:rPr>
              <a:pPr>
                <a:defRPr/>
              </a:pPr>
              <a:t>03.04.2020</a:t>
            </a:fld>
            <a:endParaRPr lang="ru-RU">
              <a:solidFill>
                <a:srgbClr val="0F6FC6">
                  <a:lumMod val="5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F6FC6">
                  <a:lumMod val="5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97020A-5E4E-4B7F-BB63-5BB029BA14E7}" type="slidenum">
              <a:rPr lang="ru-RU">
                <a:solidFill>
                  <a:srgbClr val="0F6FC6">
                    <a:lumMod val="50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F6FC6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30196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B58C50-51DB-49A0-AD35-A748D4540198}" type="datetimeFigureOut">
              <a:rPr lang="ru-RU">
                <a:solidFill>
                  <a:srgbClr val="0F6FC6">
                    <a:lumMod val="50000"/>
                  </a:srgbClr>
                </a:solidFill>
              </a:rPr>
              <a:pPr>
                <a:defRPr/>
              </a:pPr>
              <a:t>03.04.2020</a:t>
            </a:fld>
            <a:endParaRPr lang="ru-RU" dirty="0">
              <a:solidFill>
                <a:srgbClr val="0F6FC6">
                  <a:lumMod val="5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F6FC6">
                  <a:lumMod val="5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C984C8-1A56-4465-99AC-B77452158E6C}" type="slidenum">
              <a:rPr lang="ru-RU">
                <a:solidFill>
                  <a:srgbClr val="0F6FC6">
                    <a:lumMod val="50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F6FC6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7480134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accent5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9ADBFC-AF00-4C30-8B9A-33F873A26548}" type="datetimeFigureOut">
              <a:rPr lang="ru-RU">
                <a:solidFill>
                  <a:srgbClr val="0F6FC6">
                    <a:lumMod val="50000"/>
                  </a:srgbClr>
                </a:solidFill>
              </a:rPr>
              <a:pPr>
                <a:defRPr/>
              </a:pPr>
              <a:t>03.04.2020</a:t>
            </a:fld>
            <a:endParaRPr lang="ru-RU" dirty="0">
              <a:solidFill>
                <a:srgbClr val="0F6FC6">
                  <a:lumMod val="5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F6FC6">
                  <a:lumMod val="5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A89517-5344-495F-B290-12B2607D6079}" type="slidenum">
              <a:rPr lang="ru-RU">
                <a:solidFill>
                  <a:srgbClr val="0F6FC6">
                    <a:lumMod val="50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F6FC6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9116784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>
                <a:solidFill>
                  <a:srgbClr val="3A927D"/>
                </a:solidFill>
              </a:defRPr>
            </a:lvl1pPr>
            <a:lvl2pPr>
              <a:defRPr sz="2400">
                <a:solidFill>
                  <a:srgbClr val="3A927D"/>
                </a:solidFill>
              </a:defRPr>
            </a:lvl2pPr>
            <a:lvl3pPr>
              <a:defRPr sz="2000">
                <a:solidFill>
                  <a:srgbClr val="3A927D"/>
                </a:solidFill>
              </a:defRPr>
            </a:lvl3pPr>
            <a:lvl4pPr>
              <a:defRPr sz="1800">
                <a:solidFill>
                  <a:srgbClr val="3A927D"/>
                </a:solidFill>
              </a:defRPr>
            </a:lvl4pPr>
            <a:lvl5pPr>
              <a:defRPr sz="1800">
                <a:solidFill>
                  <a:srgbClr val="3A927D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54CB9B-8367-4F70-9A4E-73BE13676738}" type="datetimeFigureOut">
              <a:rPr lang="ru-RU">
                <a:solidFill>
                  <a:srgbClr val="0F6FC6">
                    <a:lumMod val="50000"/>
                  </a:srgbClr>
                </a:solidFill>
              </a:rPr>
              <a:pPr>
                <a:defRPr/>
              </a:pPr>
              <a:t>03.04.2020</a:t>
            </a:fld>
            <a:endParaRPr lang="ru-RU" dirty="0">
              <a:solidFill>
                <a:srgbClr val="0F6FC6">
                  <a:lumMod val="50000"/>
                </a:srgb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F6FC6">
                  <a:lumMod val="50000"/>
                </a:srgb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E5B564-6BCC-4F74-BBF6-6ED520820DA8}" type="slidenum">
              <a:rPr lang="ru-RU">
                <a:solidFill>
                  <a:srgbClr val="0F6FC6">
                    <a:lumMod val="50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F6FC6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216220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3A927D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>
                <a:solidFill>
                  <a:srgbClr val="3A927D"/>
                </a:solidFill>
              </a:defRPr>
            </a:lvl1pPr>
            <a:lvl2pPr>
              <a:defRPr sz="2000">
                <a:solidFill>
                  <a:srgbClr val="3A927D"/>
                </a:solidFill>
              </a:defRPr>
            </a:lvl2pPr>
            <a:lvl3pPr>
              <a:defRPr sz="1800">
                <a:solidFill>
                  <a:srgbClr val="3A927D"/>
                </a:solidFill>
              </a:defRPr>
            </a:lvl3pPr>
            <a:lvl4pPr>
              <a:defRPr sz="1600">
                <a:solidFill>
                  <a:srgbClr val="3A927D"/>
                </a:solidFill>
              </a:defRPr>
            </a:lvl4pPr>
            <a:lvl5pPr>
              <a:defRPr sz="1600">
                <a:solidFill>
                  <a:srgbClr val="3A927D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703082-E200-4754-BCC6-3C7D59878B87}" type="datetimeFigureOut">
              <a:rPr lang="ru-RU">
                <a:solidFill>
                  <a:srgbClr val="0F6FC6">
                    <a:lumMod val="50000"/>
                  </a:srgbClr>
                </a:solidFill>
              </a:rPr>
              <a:pPr>
                <a:defRPr/>
              </a:pPr>
              <a:t>03.04.2020</a:t>
            </a:fld>
            <a:endParaRPr lang="ru-RU" dirty="0">
              <a:solidFill>
                <a:srgbClr val="0F6FC6">
                  <a:lumMod val="50000"/>
                </a:srgb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F6FC6">
                  <a:lumMod val="50000"/>
                </a:srgbClr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F4D55E-75BD-4112-93DA-03FEBD2B31B6}" type="slidenum">
              <a:rPr lang="ru-RU">
                <a:solidFill>
                  <a:srgbClr val="0F6FC6">
                    <a:lumMod val="50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F6FC6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388566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4A0644-59D0-45AA-B222-75C0B37E2144}" type="datetimeFigureOut">
              <a:rPr lang="ru-RU">
                <a:solidFill>
                  <a:srgbClr val="0F6FC6">
                    <a:lumMod val="50000"/>
                  </a:srgbClr>
                </a:solidFill>
              </a:rPr>
              <a:pPr>
                <a:defRPr/>
              </a:pPr>
              <a:t>03.04.2020</a:t>
            </a:fld>
            <a:endParaRPr lang="ru-RU" dirty="0">
              <a:solidFill>
                <a:srgbClr val="0F6FC6">
                  <a:lumMod val="50000"/>
                </a:srgb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F6FC6">
                  <a:lumMod val="50000"/>
                </a:srgb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7EC421-A696-412F-AD58-62B35A847A24}" type="slidenum">
              <a:rPr lang="ru-RU">
                <a:solidFill>
                  <a:srgbClr val="0F6FC6">
                    <a:lumMod val="50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F6FC6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5770140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540E01-8337-4DFA-B1C1-7D3260F7CF52}" type="datetimeFigureOut">
              <a:rPr lang="ru-RU">
                <a:solidFill>
                  <a:srgbClr val="0F6FC6">
                    <a:lumMod val="50000"/>
                  </a:srgbClr>
                </a:solidFill>
              </a:rPr>
              <a:pPr>
                <a:defRPr/>
              </a:pPr>
              <a:t>03.04.2020</a:t>
            </a:fld>
            <a:endParaRPr lang="ru-RU" dirty="0">
              <a:solidFill>
                <a:srgbClr val="0F6FC6">
                  <a:lumMod val="50000"/>
                </a:srgbClr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F6FC6">
                  <a:lumMod val="50000"/>
                </a:srgbClr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85D387-47A8-49D0-9957-7BFD163B5482}" type="slidenum">
              <a:rPr lang="ru-RU">
                <a:solidFill>
                  <a:srgbClr val="0F6FC6">
                    <a:lumMod val="50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F6FC6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98108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D5443E-4BB8-4AD0-875F-A2AF11341024}" type="datetimeFigureOut">
              <a:rPr lang="ru-RU">
                <a:solidFill>
                  <a:srgbClr val="0F6FC6">
                    <a:lumMod val="50000"/>
                  </a:srgbClr>
                </a:solidFill>
              </a:rPr>
              <a:pPr>
                <a:defRPr/>
              </a:pPr>
              <a:t>03.04.2020</a:t>
            </a:fld>
            <a:endParaRPr lang="ru-RU" dirty="0">
              <a:solidFill>
                <a:srgbClr val="0F6FC6">
                  <a:lumMod val="50000"/>
                </a:srgb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F6FC6">
                  <a:lumMod val="50000"/>
                </a:srgb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00A6DC-8623-4205-A72C-556CCEE38656}" type="slidenum">
              <a:rPr lang="ru-RU">
                <a:solidFill>
                  <a:srgbClr val="0F6FC6">
                    <a:lumMod val="50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F6FC6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3822831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/>
              <a:t>Вставка рисунка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5881AA-517C-4A7A-807D-03DA7F3A3526}" type="datetimeFigureOut">
              <a:rPr lang="ru-RU">
                <a:solidFill>
                  <a:srgbClr val="0F6FC6">
                    <a:lumMod val="50000"/>
                  </a:srgbClr>
                </a:solidFill>
              </a:rPr>
              <a:pPr>
                <a:defRPr/>
              </a:pPr>
              <a:t>03.04.2020</a:t>
            </a:fld>
            <a:endParaRPr lang="ru-RU" dirty="0">
              <a:solidFill>
                <a:srgbClr val="0F6FC6">
                  <a:lumMod val="50000"/>
                </a:srgb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F6FC6">
                  <a:lumMod val="50000"/>
                </a:srgb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3F7982-6B3F-4098-B349-FE39EA67E7EC}" type="slidenum">
              <a:rPr lang="ru-RU">
                <a:solidFill>
                  <a:srgbClr val="0F6FC6">
                    <a:lumMod val="50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F6FC6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2118034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92D35C-96B0-4A27-A347-36FA42FA595F}" type="datetimeFigureOut">
              <a:rPr lang="ru-RU">
                <a:solidFill>
                  <a:srgbClr val="0F6FC6">
                    <a:lumMod val="50000"/>
                  </a:srgbClr>
                </a:solidFill>
              </a:rPr>
              <a:pPr>
                <a:defRPr/>
              </a:pPr>
              <a:t>03.04.2020</a:t>
            </a:fld>
            <a:endParaRPr lang="ru-RU" dirty="0">
              <a:solidFill>
                <a:srgbClr val="0F6FC6">
                  <a:lumMod val="5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F6FC6">
                  <a:lumMod val="5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C9A190-3DAA-4EAA-88D0-58A873E0157A}" type="slidenum">
              <a:rPr lang="ru-RU">
                <a:solidFill>
                  <a:srgbClr val="0F6FC6">
                    <a:lumMod val="50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F6FC6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3623780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4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4"/>
            <a:ext cx="6019800" cy="5851525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E989F6-8309-4153-81A2-A5E98E6052F9}" type="datetimeFigureOut">
              <a:rPr lang="ru-RU">
                <a:solidFill>
                  <a:srgbClr val="0F6FC6">
                    <a:lumMod val="50000"/>
                  </a:srgbClr>
                </a:solidFill>
              </a:rPr>
              <a:pPr>
                <a:defRPr/>
              </a:pPr>
              <a:t>03.04.2020</a:t>
            </a:fld>
            <a:endParaRPr lang="ru-RU" dirty="0">
              <a:solidFill>
                <a:srgbClr val="0F6FC6">
                  <a:lumMod val="5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F6FC6">
                  <a:lumMod val="5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4D1C72-72A3-4B7A-A2C5-E984DE43F50D}" type="slidenum">
              <a:rPr lang="ru-RU">
                <a:solidFill>
                  <a:srgbClr val="0F6FC6">
                    <a:lumMod val="50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F6FC6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2179761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>
  <p:cSld name="Заголовок и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73188" y="196850"/>
            <a:ext cx="7542212" cy="1004888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иаграмма 2"/>
          <p:cNvSpPr>
            <a:spLocks noGrp="1"/>
          </p:cNvSpPr>
          <p:nvPr>
            <p:ph type="chart" idx="1"/>
          </p:nvPr>
        </p:nvSpPr>
        <p:spPr>
          <a:xfrm>
            <a:off x="1373188" y="1290638"/>
            <a:ext cx="7542212" cy="4957762"/>
          </a:xfrm>
        </p:spPr>
        <p:txBody>
          <a:bodyPr/>
          <a:lstStyle/>
          <a:p>
            <a:pPr lvl="0"/>
            <a:r>
              <a:rPr lang="ru-RU" noProof="0"/>
              <a:t>Вставка диаграммы</a:t>
            </a:r>
          </a:p>
        </p:txBody>
      </p:sp>
      <p:sp>
        <p:nvSpPr>
          <p:cNvPr id="4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BDEA8E-9DD6-4F32-99DC-7A4F0510CAB5}" type="datetimeFigureOut">
              <a:rPr lang="en-US">
                <a:solidFill>
                  <a:srgbClr val="0F6FC6">
                    <a:lumMod val="50000"/>
                  </a:srgbClr>
                </a:solidFill>
              </a:rPr>
              <a:pPr>
                <a:defRPr/>
              </a:pPr>
              <a:t>4/3/2020</a:t>
            </a:fld>
            <a:endParaRPr lang="en-US">
              <a:solidFill>
                <a:srgbClr val="0F6FC6">
                  <a:lumMod val="50000"/>
                </a:srgbClr>
              </a:solidFill>
            </a:endParaRPr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F6FC6">
                  <a:lumMod val="50000"/>
                </a:srgbClr>
              </a:solidFill>
            </a:endParaRPr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53F203-18A6-4E32-B296-B9015B21FF29}" type="slidenum">
              <a:rPr lang="en-US">
                <a:solidFill>
                  <a:srgbClr val="0F6FC6">
                    <a:lumMod val="50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F6FC6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2632708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dgm">
  <p:cSld name="Заголовок, схема или организационная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73188" y="196850"/>
            <a:ext cx="7542212" cy="1004888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SmartArt 2"/>
          <p:cNvSpPr>
            <a:spLocks noGrp="1"/>
          </p:cNvSpPr>
          <p:nvPr>
            <p:ph type="dgm" idx="1"/>
          </p:nvPr>
        </p:nvSpPr>
        <p:spPr>
          <a:xfrm>
            <a:off x="1373188" y="1290638"/>
            <a:ext cx="7542212" cy="4957762"/>
          </a:xfrm>
        </p:spPr>
        <p:txBody>
          <a:bodyPr/>
          <a:lstStyle/>
          <a:p>
            <a:pPr lvl="0"/>
            <a:r>
              <a:rPr lang="ru-RU" noProof="0"/>
              <a:t>Вставка рисунка SmartArt</a:t>
            </a:r>
          </a:p>
        </p:txBody>
      </p:sp>
      <p:sp>
        <p:nvSpPr>
          <p:cNvPr id="4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3B0F9E-A233-4A00-AA3C-4C1B49BE9D6F}" type="datetimeFigureOut">
              <a:rPr lang="en-US">
                <a:solidFill>
                  <a:srgbClr val="0F6FC6">
                    <a:lumMod val="50000"/>
                  </a:srgbClr>
                </a:solidFill>
              </a:rPr>
              <a:pPr>
                <a:defRPr/>
              </a:pPr>
              <a:t>4/3/2020</a:t>
            </a:fld>
            <a:endParaRPr lang="en-US">
              <a:solidFill>
                <a:srgbClr val="0F6FC6">
                  <a:lumMod val="50000"/>
                </a:srgbClr>
              </a:solidFill>
            </a:endParaRPr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F6FC6">
                  <a:lumMod val="50000"/>
                </a:srgbClr>
              </a:solidFill>
            </a:endParaRPr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06CB08-0D6D-45EE-9AF8-745677708E90}" type="slidenum">
              <a:rPr lang="en-US">
                <a:solidFill>
                  <a:srgbClr val="0F6FC6">
                    <a:lumMod val="50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F6FC6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6737931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Заголовок, объект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1C89D6-147C-4BDF-9597-255B68589CE5}" type="datetimeFigureOut">
              <a:rPr lang="ru-RU">
                <a:solidFill>
                  <a:srgbClr val="0F6FC6">
                    <a:lumMod val="50000"/>
                  </a:srgbClr>
                </a:solidFill>
              </a:rPr>
              <a:pPr>
                <a:defRPr/>
              </a:pPr>
              <a:t>03.04.2020</a:t>
            </a:fld>
            <a:endParaRPr lang="ru-RU" dirty="0">
              <a:solidFill>
                <a:srgbClr val="0F6FC6">
                  <a:lumMod val="50000"/>
                </a:srgb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F6FC6">
                  <a:lumMod val="50000"/>
                </a:srgb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BCB437-A87C-447F-8136-920F6C164D79}" type="slidenum">
              <a:rPr lang="ru-RU">
                <a:solidFill>
                  <a:srgbClr val="0F6FC6">
                    <a:lumMod val="50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F6FC6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9431350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3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5A2F11-1921-41A0-9CE1-61056F06CCD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2973213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EC21F1-0603-4170-907E-686D527BD46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1732776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4F6E76-9083-4A63-A753-FF62AD49DA8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0037490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9750" y="1052513"/>
            <a:ext cx="3810000" cy="5029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02150" y="1052513"/>
            <a:ext cx="3810000" cy="5029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B9A2E3-225A-4FA6-B624-484A9568A92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7651202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4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4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E9B41F-C2F1-4710-B63E-967C26779D7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9420635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AEC082-215A-4944-B112-B935DC1F86F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301081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AFD259-903F-46CD-9135-B90456C2FB6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09983110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68A972-7F21-49CE-8F66-F5CB8C13A57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5857291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C28EDE-A4D9-4413-9DEF-A2652E1C010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8497729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2DB1DBB-28DC-4AFA-83B6-D0C5532F7C6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31924282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23026" y="115906"/>
            <a:ext cx="1960563" cy="59658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9759" y="115906"/>
            <a:ext cx="5730875" cy="59658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BB0320-A153-4DFD-A8B5-3C4DC7CBA83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9899237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1188" y="115888"/>
            <a:ext cx="7772400" cy="9906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539750" y="1052513"/>
            <a:ext cx="7772400" cy="50292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BB426B-CC80-417A-91B4-3B21E2029D9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5195753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Заголовок и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188" y="115888"/>
            <a:ext cx="7772400" cy="99060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иаграмма 2"/>
          <p:cNvSpPr>
            <a:spLocks noGrp="1"/>
          </p:cNvSpPr>
          <p:nvPr>
            <p:ph type="chart" idx="1"/>
          </p:nvPr>
        </p:nvSpPr>
        <p:spPr>
          <a:xfrm>
            <a:off x="539750" y="1052513"/>
            <a:ext cx="7772400" cy="5029200"/>
          </a:xfrm>
        </p:spPr>
        <p:txBody>
          <a:bodyPr/>
          <a:lstStyle/>
          <a:p>
            <a:pPr lvl="0"/>
            <a:endParaRPr lang="ru-RU" noProof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4CCFC49-C859-45F1-B05C-AEC76ECD758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5609074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Заголовок, 1 большой объект и 2 маленьких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188" y="115888"/>
            <a:ext cx="7772400" cy="99060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539750" y="1052513"/>
            <a:ext cx="3810000" cy="5029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502150" y="1052513"/>
            <a:ext cx="3810000" cy="24384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502150" y="3643313"/>
            <a:ext cx="3810000" cy="24384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BCC859-2C98-444A-92B2-F77BF473B4B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7409560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7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5A2F11-1921-41A0-9CE1-61056F06CCD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4360447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EC21F1-0603-4170-907E-686D527BD46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4501036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4F6E76-9083-4A63-A753-FF62AD49DA8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2127461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9750" y="1052513"/>
            <a:ext cx="3810000" cy="5029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02150" y="1052513"/>
            <a:ext cx="3810000" cy="5029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B9A2E3-225A-4FA6-B624-484A9568A92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3602840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1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1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E9B41F-C2F1-4710-B63E-967C26779D7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567658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AEC082-215A-4944-B112-B935DC1F86F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2716051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AFD259-903F-46CD-9135-B90456C2FB6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31868566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68A972-7F21-49CE-8F66-F5CB8C13A57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3657092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C28EDE-A4D9-4413-9DEF-A2652E1C010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0232106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2DB1DBB-28DC-4AFA-83B6-D0C5532F7C6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61761964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23026" y="115900"/>
            <a:ext cx="1960563" cy="59658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9756" y="115900"/>
            <a:ext cx="5730875" cy="59658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BB0320-A153-4DFD-A8B5-3C4DC7CBA83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7890179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1188" y="115888"/>
            <a:ext cx="7772400" cy="9906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539750" y="1052513"/>
            <a:ext cx="7772400" cy="50292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BB426B-CC80-417A-91B4-3B21E2029D9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6095574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Заголовок и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188" y="115888"/>
            <a:ext cx="7772400" cy="99060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иаграмма 2"/>
          <p:cNvSpPr>
            <a:spLocks noGrp="1"/>
          </p:cNvSpPr>
          <p:nvPr>
            <p:ph type="chart" idx="1"/>
          </p:nvPr>
        </p:nvSpPr>
        <p:spPr>
          <a:xfrm>
            <a:off x="539750" y="1052513"/>
            <a:ext cx="7772400" cy="5029200"/>
          </a:xfrm>
        </p:spPr>
        <p:txBody>
          <a:bodyPr/>
          <a:lstStyle/>
          <a:p>
            <a:pPr lvl="0"/>
            <a:endParaRPr lang="ru-RU" noProof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4CCFC49-C859-45F1-B05C-AEC76ECD758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1621115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Заголовок, 1 большой объект и 2 маленьких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188" y="115888"/>
            <a:ext cx="7772400" cy="99060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539750" y="1052513"/>
            <a:ext cx="3810000" cy="5029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502150" y="1052513"/>
            <a:ext cx="3810000" cy="24384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502150" y="3643313"/>
            <a:ext cx="3810000" cy="24384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BCC859-2C98-444A-92B2-F77BF473B4B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923583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9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5A2F11-1921-41A0-9CE1-61056F06CCD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889227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EC21F1-0603-4170-907E-686D527BD46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0474664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4F6E76-9083-4A63-A753-FF62AD49DA8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8332877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9750" y="1052513"/>
            <a:ext cx="3810000" cy="5029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02150" y="1052513"/>
            <a:ext cx="3810000" cy="5029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B9A2E3-225A-4FA6-B624-484A9568A92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7889647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E9B41F-C2F1-4710-B63E-967C26779D7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041711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AEC082-215A-4944-B112-B935DC1F86F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5307071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AFD259-903F-46CD-9135-B90456C2FB6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9752642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68A972-7F21-49CE-8F66-F5CB8C13A57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3853787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C28EDE-A4D9-4413-9DEF-A2652E1C010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6481259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2DB1DBB-28DC-4AFA-83B6-D0C5532F7C6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31252851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23026" y="115892"/>
            <a:ext cx="1960563" cy="59658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9752" y="115892"/>
            <a:ext cx="5730875" cy="59658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BB0320-A153-4DFD-A8B5-3C4DC7CBA83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7445972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1188" y="115888"/>
            <a:ext cx="7772400" cy="9906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539750" y="1052513"/>
            <a:ext cx="7772400" cy="50292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BB426B-CC80-417A-91B4-3B21E2029D9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4654593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Заголовок и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188" y="115888"/>
            <a:ext cx="7772400" cy="99060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иаграмма 2"/>
          <p:cNvSpPr>
            <a:spLocks noGrp="1"/>
          </p:cNvSpPr>
          <p:nvPr>
            <p:ph type="chart" idx="1"/>
          </p:nvPr>
        </p:nvSpPr>
        <p:spPr>
          <a:xfrm>
            <a:off x="539750" y="1052513"/>
            <a:ext cx="7772400" cy="5029200"/>
          </a:xfrm>
        </p:spPr>
        <p:txBody>
          <a:bodyPr/>
          <a:lstStyle/>
          <a:p>
            <a:pPr lvl="0"/>
            <a:endParaRPr lang="ru-RU" noProof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4CCFC49-C859-45F1-B05C-AEC76ECD758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7794255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Заголовок, 1 большой объект и 2 маленьких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188" y="115888"/>
            <a:ext cx="7772400" cy="99060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539750" y="1052513"/>
            <a:ext cx="3810000" cy="5029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502150" y="1052513"/>
            <a:ext cx="3810000" cy="24384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502150" y="3643313"/>
            <a:ext cx="3810000" cy="24384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BCC859-2C98-444A-92B2-F77BF473B4B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3628931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S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13259" y="1300786"/>
            <a:ext cx="6517482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13259" y="3886201"/>
            <a:ext cx="6517482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/>
                </a:solidFill>
              </a:rPr>
              <a:pPr/>
              <a:t>03.04.2020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/>
                </a:solidFill>
              </a:rPr>
              <a:pPr/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7056478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330" y="2367093"/>
            <a:ext cx="7772870" cy="342410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/>
                </a:solidFill>
              </a:rPr>
              <a:pPr/>
              <a:t>03.04.2020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/>
                </a:solidFill>
              </a:rPr>
              <a:pPr/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3604801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828564"/>
            <a:ext cx="7763814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331" y="3657458"/>
            <a:ext cx="7763814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/>
                </a:solidFill>
              </a:rPr>
              <a:pPr/>
              <a:t>03.04.2020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/>
                </a:solidFill>
              </a:rPr>
              <a:pPr/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0723285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332" y="618518"/>
            <a:ext cx="7773338" cy="159617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330" y="2367093"/>
            <a:ext cx="3829520" cy="342410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4629150" y="2367093"/>
            <a:ext cx="3829050" cy="342410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/>
                </a:solidFill>
              </a:rPr>
              <a:pPr/>
              <a:t>03.04.2020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/>
                </a:solidFill>
              </a:rPr>
              <a:pPr/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9108164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332" y="618518"/>
            <a:ext cx="7773338" cy="159617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9746" y="2371018"/>
            <a:ext cx="3655106" cy="679994"/>
          </a:xfrm>
        </p:spPr>
        <p:txBody>
          <a:bodyPr anchor="b">
            <a:noAutofit/>
          </a:bodyPr>
          <a:lstStyle>
            <a:lvl1pPr marL="0" indent="0">
              <a:lnSpc>
                <a:spcPct val="7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685331" y="3051013"/>
            <a:ext cx="3829520" cy="274018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97317" y="2371018"/>
            <a:ext cx="3661353" cy="679994"/>
          </a:xfrm>
        </p:spPr>
        <p:txBody>
          <a:bodyPr anchor="b">
            <a:noAutofit/>
          </a:bodyPr>
          <a:lstStyle>
            <a:lvl1pPr marL="0" indent="0">
              <a:lnSpc>
                <a:spcPct val="7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4629150" y="3051013"/>
            <a:ext cx="3829051" cy="274018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/>
                </a:solidFill>
              </a:rPr>
              <a:pPr/>
              <a:t>03.04.2020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/>
                </a:solidFill>
              </a:rPr>
              <a:pPr/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2454269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/>
                </a:solidFill>
              </a:rPr>
              <a:pPr/>
              <a:t>03.04.2020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/>
                </a:solidFill>
              </a:rPr>
              <a:pPr/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3019416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/>
                </a:solidFill>
              </a:rPr>
              <a:pPr/>
              <a:t>03.04.2020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/>
                </a:solidFill>
              </a:rPr>
              <a:pPr/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8859018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609600"/>
            <a:ext cx="2951766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3808547" y="609601"/>
            <a:ext cx="4650122" cy="518159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2632852"/>
            <a:ext cx="2951767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/>
                </a:solidFill>
              </a:rPr>
              <a:pPr/>
              <a:t>03.04.2020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/>
                </a:solidFill>
              </a:rPr>
              <a:pPr/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1499270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2" y="609600"/>
            <a:ext cx="4129618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004270" y="609601"/>
            <a:ext cx="3005851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2632853"/>
            <a:ext cx="4129604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/>
                </a:solidFill>
              </a:rPr>
              <a:pPr/>
              <a:t>03.04.2020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/>
                </a:solidFill>
              </a:rPr>
              <a:pPr/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8379673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6" y="4289374"/>
            <a:ext cx="7773324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88558" y="698261"/>
            <a:ext cx="7366899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5108728"/>
            <a:ext cx="7773339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895D1D"/>
                </a:solidFill>
              </a:rPr>
              <a:pPr/>
              <a:t>03.04.2020</a:t>
            </a:fld>
            <a:endParaRPr lang="ru-RU">
              <a:solidFill>
                <a:srgbClr val="895D1D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895D1D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895D1D"/>
                </a:solidFill>
              </a:rPr>
              <a:pPr/>
              <a:t>‹#›</a:t>
            </a:fld>
            <a:endParaRPr lang="ru-RU">
              <a:solidFill>
                <a:srgbClr val="895D1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8715222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609600"/>
            <a:ext cx="7773339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4204821"/>
            <a:ext cx="7773339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895D1D"/>
                </a:solidFill>
              </a:rPr>
              <a:pPr/>
              <a:t>03.04.2020</a:t>
            </a:fld>
            <a:endParaRPr lang="ru-RU">
              <a:solidFill>
                <a:srgbClr val="895D1D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895D1D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895D1D"/>
                </a:solidFill>
              </a:rPr>
              <a:pPr/>
              <a:t>‹#›</a:t>
            </a:fld>
            <a:endParaRPr lang="ru-RU">
              <a:solidFill>
                <a:srgbClr val="895D1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3628669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659" y="872588"/>
            <a:ext cx="6977064" cy="2729915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290484" y="3610032"/>
            <a:ext cx="6564224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4372797"/>
            <a:ext cx="7773339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895D1D"/>
                </a:solidFill>
              </a:rPr>
              <a:pPr/>
              <a:t>03.04.2020</a:t>
            </a:fld>
            <a:endParaRPr lang="ru-RU">
              <a:solidFill>
                <a:srgbClr val="895D1D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895D1D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895D1D"/>
                </a:solidFill>
              </a:rPr>
              <a:pPr/>
              <a:t>‹#›</a:t>
            </a:fld>
            <a:endParaRPr lang="ru-RU">
              <a:solidFill>
                <a:srgbClr val="895D1D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37626" y="887859"/>
            <a:ext cx="546888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r>
              <a:rPr lang="en-US" sz="8000" dirty="0">
                <a:solidFill>
                  <a:prstClr val="black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850130" y="3120015"/>
            <a:ext cx="553641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en-US" sz="8000" dirty="0">
                <a:solidFill>
                  <a:prstClr val="black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086761528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2138722"/>
            <a:ext cx="7773339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4662335"/>
            <a:ext cx="7773339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895D1D"/>
                </a:solidFill>
              </a:rPr>
              <a:pPr/>
              <a:t>03.04.2020</a:t>
            </a:fld>
            <a:endParaRPr lang="ru-RU">
              <a:solidFill>
                <a:srgbClr val="895D1D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895D1D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895D1D"/>
                </a:solidFill>
              </a:rPr>
              <a:pPr/>
              <a:t>‹#›</a:t>
            </a:fld>
            <a:endParaRPr lang="ru-RU">
              <a:solidFill>
                <a:srgbClr val="895D1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228351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331" y="609600"/>
            <a:ext cx="7773339" cy="1605094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331" y="2367093"/>
            <a:ext cx="2474232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331" y="2943356"/>
            <a:ext cx="2474232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9292" y="2367093"/>
            <a:ext cx="246864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331012" y="2943356"/>
            <a:ext cx="2477513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79974" y="2367093"/>
            <a:ext cx="247869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979974" y="2943356"/>
            <a:ext cx="247869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895D1D"/>
                </a:solidFill>
              </a:rPr>
              <a:pPr/>
              <a:t>03.04.2020</a:t>
            </a:fld>
            <a:endParaRPr lang="ru-RU">
              <a:solidFill>
                <a:srgbClr val="895D1D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895D1D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895D1D"/>
                </a:solidFill>
              </a:rPr>
              <a:pPr/>
              <a:t>‹#›</a:t>
            </a:fld>
            <a:endParaRPr lang="ru-RU">
              <a:solidFill>
                <a:srgbClr val="895D1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8099422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331" y="610772"/>
            <a:ext cx="7773339" cy="1603922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5331" y="4204820"/>
            <a:ext cx="2472307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5331" y="2367093"/>
            <a:ext cx="2472307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5331" y="4781082"/>
            <a:ext cx="2472307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2069" y="4204820"/>
            <a:ext cx="247637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331011" y="2367093"/>
            <a:ext cx="2477514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331011" y="4781081"/>
            <a:ext cx="2477514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79974" y="4204820"/>
            <a:ext cx="247551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979974" y="2367093"/>
            <a:ext cx="2478696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979880" y="4781079"/>
            <a:ext cx="2478790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895D1D"/>
                </a:solidFill>
              </a:rPr>
              <a:pPr/>
              <a:t>03.04.2020</a:t>
            </a:fld>
            <a:endParaRPr lang="ru-RU">
              <a:solidFill>
                <a:srgbClr val="895D1D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895D1D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895D1D"/>
                </a:solidFill>
              </a:rPr>
              <a:pPr/>
              <a:t>‹#›</a:t>
            </a:fld>
            <a:endParaRPr lang="ru-RU">
              <a:solidFill>
                <a:srgbClr val="895D1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1155408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331" y="2367094"/>
            <a:ext cx="7773339" cy="342410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/>
                </a:solidFill>
              </a:rPr>
              <a:pPr/>
              <a:t>03.04.2020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/>
                </a:solidFill>
              </a:rPr>
              <a:pPr/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6232908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609602"/>
            <a:ext cx="1914995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331" y="609602"/>
            <a:ext cx="5744043" cy="518159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/>
                </a:solidFill>
              </a:rPr>
              <a:pPr/>
              <a:t>03.04.2020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/>
                </a:solidFill>
              </a:rPr>
              <a:pPr/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4879484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/>
              <a:t>Образец подзаголовка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1927447284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717201875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745415962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3756936342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1262086526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1357263492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83042438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298293622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587751281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1036265847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4007310869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2625710401"/>
      </p:ext>
    </p:extLst>
  </p:cSld>
  <p:clrMapOvr>
    <a:masterClrMapping/>
  </p:clrMapOvr>
  <p:transition/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Заголовок, текст и 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4238869612"/>
      </p:ext>
    </p:extLst>
  </p:cSld>
  <p:clrMapOvr>
    <a:masterClrMapping/>
  </p:clrMapOvr>
  <p:transition/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Заголовок и объект над текс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8229600" cy="21859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3938588"/>
            <a:ext cx="8229600" cy="21875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4039202253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slideLayout" Target="../slideLayouts/slideLayout36.xml"/><Relationship Id="rId18" Type="http://schemas.openxmlformats.org/officeDocument/2006/relationships/image" Target="../media/image5.png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slideLayout" Target="../slideLayouts/slideLayout35.xml"/><Relationship Id="rId17" Type="http://schemas.openxmlformats.org/officeDocument/2006/relationships/image" Target="../media/image4.png"/><Relationship Id="rId2" Type="http://schemas.openxmlformats.org/officeDocument/2006/relationships/slideLayout" Target="../slideLayouts/slideLayout25.xml"/><Relationship Id="rId16" Type="http://schemas.openxmlformats.org/officeDocument/2006/relationships/image" Target="../media/image3.jpeg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5" Type="http://schemas.openxmlformats.org/officeDocument/2006/relationships/theme" Target="../theme/theme3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Relationship Id="rId14" Type="http://schemas.openxmlformats.org/officeDocument/2006/relationships/slideLayout" Target="../slideLayouts/slideLayout37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5.xml"/><Relationship Id="rId13" Type="http://schemas.openxmlformats.org/officeDocument/2006/relationships/slideLayout" Target="../slideLayouts/slideLayout50.xml"/><Relationship Id="rId18" Type="http://schemas.openxmlformats.org/officeDocument/2006/relationships/image" Target="../media/image5.png"/><Relationship Id="rId3" Type="http://schemas.openxmlformats.org/officeDocument/2006/relationships/slideLayout" Target="../slideLayouts/slideLayout40.xml"/><Relationship Id="rId7" Type="http://schemas.openxmlformats.org/officeDocument/2006/relationships/slideLayout" Target="../slideLayouts/slideLayout44.xml"/><Relationship Id="rId12" Type="http://schemas.openxmlformats.org/officeDocument/2006/relationships/slideLayout" Target="../slideLayouts/slideLayout49.xml"/><Relationship Id="rId17" Type="http://schemas.openxmlformats.org/officeDocument/2006/relationships/image" Target="../media/image4.png"/><Relationship Id="rId2" Type="http://schemas.openxmlformats.org/officeDocument/2006/relationships/slideLayout" Target="../slideLayouts/slideLayout39.xml"/><Relationship Id="rId16" Type="http://schemas.openxmlformats.org/officeDocument/2006/relationships/image" Target="../media/image3.jpeg"/><Relationship Id="rId1" Type="http://schemas.openxmlformats.org/officeDocument/2006/relationships/slideLayout" Target="../slideLayouts/slideLayout38.xml"/><Relationship Id="rId6" Type="http://schemas.openxmlformats.org/officeDocument/2006/relationships/slideLayout" Target="../slideLayouts/slideLayout43.xml"/><Relationship Id="rId11" Type="http://schemas.openxmlformats.org/officeDocument/2006/relationships/slideLayout" Target="../slideLayouts/slideLayout48.xml"/><Relationship Id="rId5" Type="http://schemas.openxmlformats.org/officeDocument/2006/relationships/slideLayout" Target="../slideLayouts/slideLayout42.xml"/><Relationship Id="rId15" Type="http://schemas.openxmlformats.org/officeDocument/2006/relationships/theme" Target="../theme/theme4.xml"/><Relationship Id="rId10" Type="http://schemas.openxmlformats.org/officeDocument/2006/relationships/slideLayout" Target="../slideLayouts/slideLayout47.xml"/><Relationship Id="rId4" Type="http://schemas.openxmlformats.org/officeDocument/2006/relationships/slideLayout" Target="../slideLayouts/slideLayout41.xml"/><Relationship Id="rId9" Type="http://schemas.openxmlformats.org/officeDocument/2006/relationships/slideLayout" Target="../slideLayouts/slideLayout46.xml"/><Relationship Id="rId14" Type="http://schemas.openxmlformats.org/officeDocument/2006/relationships/slideLayout" Target="../slideLayouts/slideLayout51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9.xml"/><Relationship Id="rId13" Type="http://schemas.openxmlformats.org/officeDocument/2006/relationships/slideLayout" Target="../slideLayouts/slideLayout64.xml"/><Relationship Id="rId3" Type="http://schemas.openxmlformats.org/officeDocument/2006/relationships/slideLayout" Target="../slideLayouts/slideLayout54.xml"/><Relationship Id="rId7" Type="http://schemas.openxmlformats.org/officeDocument/2006/relationships/slideLayout" Target="../slideLayouts/slideLayout58.xml"/><Relationship Id="rId12" Type="http://schemas.openxmlformats.org/officeDocument/2006/relationships/slideLayout" Target="../slideLayouts/slideLayout63.xml"/><Relationship Id="rId2" Type="http://schemas.openxmlformats.org/officeDocument/2006/relationships/slideLayout" Target="../slideLayouts/slideLayout53.xml"/><Relationship Id="rId16" Type="http://schemas.openxmlformats.org/officeDocument/2006/relationships/image" Target="../media/image7.png"/><Relationship Id="rId1" Type="http://schemas.openxmlformats.org/officeDocument/2006/relationships/slideLayout" Target="../slideLayouts/slideLayout52.xml"/><Relationship Id="rId6" Type="http://schemas.openxmlformats.org/officeDocument/2006/relationships/slideLayout" Target="../slideLayouts/slideLayout57.xml"/><Relationship Id="rId11" Type="http://schemas.openxmlformats.org/officeDocument/2006/relationships/slideLayout" Target="../slideLayouts/slideLayout62.xml"/><Relationship Id="rId5" Type="http://schemas.openxmlformats.org/officeDocument/2006/relationships/slideLayout" Target="../slideLayouts/slideLayout56.xml"/><Relationship Id="rId15" Type="http://schemas.openxmlformats.org/officeDocument/2006/relationships/theme" Target="../theme/theme5.xml"/><Relationship Id="rId10" Type="http://schemas.openxmlformats.org/officeDocument/2006/relationships/slideLayout" Target="../slideLayouts/slideLayout61.xml"/><Relationship Id="rId4" Type="http://schemas.openxmlformats.org/officeDocument/2006/relationships/slideLayout" Target="../slideLayouts/slideLayout55.xml"/><Relationship Id="rId9" Type="http://schemas.openxmlformats.org/officeDocument/2006/relationships/slideLayout" Target="../slideLayouts/slideLayout60.xml"/><Relationship Id="rId14" Type="http://schemas.openxmlformats.org/officeDocument/2006/relationships/slideLayout" Target="../slideLayouts/slideLayout65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3.xml"/><Relationship Id="rId13" Type="http://schemas.openxmlformats.org/officeDocument/2006/relationships/slideLayout" Target="../slideLayouts/slideLayout78.xml"/><Relationship Id="rId3" Type="http://schemas.openxmlformats.org/officeDocument/2006/relationships/slideLayout" Target="../slideLayouts/slideLayout68.xml"/><Relationship Id="rId7" Type="http://schemas.openxmlformats.org/officeDocument/2006/relationships/slideLayout" Target="../slideLayouts/slideLayout72.xml"/><Relationship Id="rId12" Type="http://schemas.openxmlformats.org/officeDocument/2006/relationships/slideLayout" Target="../slideLayouts/slideLayout77.xml"/><Relationship Id="rId2" Type="http://schemas.openxmlformats.org/officeDocument/2006/relationships/slideLayout" Target="../slideLayouts/slideLayout67.xml"/><Relationship Id="rId16" Type="http://schemas.openxmlformats.org/officeDocument/2006/relationships/image" Target="../media/image7.png"/><Relationship Id="rId1" Type="http://schemas.openxmlformats.org/officeDocument/2006/relationships/slideLayout" Target="../slideLayouts/slideLayout66.xml"/><Relationship Id="rId6" Type="http://schemas.openxmlformats.org/officeDocument/2006/relationships/slideLayout" Target="../slideLayouts/slideLayout71.xml"/><Relationship Id="rId11" Type="http://schemas.openxmlformats.org/officeDocument/2006/relationships/slideLayout" Target="../slideLayouts/slideLayout76.xml"/><Relationship Id="rId5" Type="http://schemas.openxmlformats.org/officeDocument/2006/relationships/slideLayout" Target="../slideLayouts/slideLayout70.xml"/><Relationship Id="rId15" Type="http://schemas.openxmlformats.org/officeDocument/2006/relationships/theme" Target="../theme/theme6.xml"/><Relationship Id="rId10" Type="http://schemas.openxmlformats.org/officeDocument/2006/relationships/slideLayout" Target="../slideLayouts/slideLayout75.xml"/><Relationship Id="rId4" Type="http://schemas.openxmlformats.org/officeDocument/2006/relationships/slideLayout" Target="../slideLayouts/slideLayout69.xml"/><Relationship Id="rId9" Type="http://schemas.openxmlformats.org/officeDocument/2006/relationships/slideLayout" Target="../slideLayouts/slideLayout74.xml"/><Relationship Id="rId14" Type="http://schemas.openxmlformats.org/officeDocument/2006/relationships/slideLayout" Target="../slideLayouts/slideLayout79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7.xml"/><Relationship Id="rId13" Type="http://schemas.openxmlformats.org/officeDocument/2006/relationships/slideLayout" Target="../slideLayouts/slideLayout92.xml"/><Relationship Id="rId3" Type="http://schemas.openxmlformats.org/officeDocument/2006/relationships/slideLayout" Target="../slideLayouts/slideLayout82.xml"/><Relationship Id="rId7" Type="http://schemas.openxmlformats.org/officeDocument/2006/relationships/slideLayout" Target="../slideLayouts/slideLayout86.xml"/><Relationship Id="rId12" Type="http://schemas.openxmlformats.org/officeDocument/2006/relationships/slideLayout" Target="../slideLayouts/slideLayout91.xml"/><Relationship Id="rId2" Type="http://schemas.openxmlformats.org/officeDocument/2006/relationships/slideLayout" Target="../slideLayouts/slideLayout81.xml"/><Relationship Id="rId16" Type="http://schemas.openxmlformats.org/officeDocument/2006/relationships/image" Target="../media/image7.png"/><Relationship Id="rId1" Type="http://schemas.openxmlformats.org/officeDocument/2006/relationships/slideLayout" Target="../slideLayouts/slideLayout80.xml"/><Relationship Id="rId6" Type="http://schemas.openxmlformats.org/officeDocument/2006/relationships/slideLayout" Target="../slideLayouts/slideLayout85.xml"/><Relationship Id="rId11" Type="http://schemas.openxmlformats.org/officeDocument/2006/relationships/slideLayout" Target="../slideLayouts/slideLayout90.xml"/><Relationship Id="rId5" Type="http://schemas.openxmlformats.org/officeDocument/2006/relationships/slideLayout" Target="../slideLayouts/slideLayout84.xml"/><Relationship Id="rId15" Type="http://schemas.openxmlformats.org/officeDocument/2006/relationships/theme" Target="../theme/theme7.xml"/><Relationship Id="rId10" Type="http://schemas.openxmlformats.org/officeDocument/2006/relationships/slideLayout" Target="../slideLayouts/slideLayout89.xml"/><Relationship Id="rId4" Type="http://schemas.openxmlformats.org/officeDocument/2006/relationships/slideLayout" Target="../slideLayouts/slideLayout83.xml"/><Relationship Id="rId9" Type="http://schemas.openxmlformats.org/officeDocument/2006/relationships/slideLayout" Target="../slideLayouts/slideLayout88.xml"/><Relationship Id="rId14" Type="http://schemas.openxmlformats.org/officeDocument/2006/relationships/slideLayout" Target="../slideLayouts/slideLayout93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1.xml"/><Relationship Id="rId13" Type="http://schemas.openxmlformats.org/officeDocument/2006/relationships/slideLayout" Target="../slideLayouts/slideLayout106.xml"/><Relationship Id="rId18" Type="http://schemas.openxmlformats.org/officeDocument/2006/relationships/theme" Target="../theme/theme8.xml"/><Relationship Id="rId3" Type="http://schemas.openxmlformats.org/officeDocument/2006/relationships/slideLayout" Target="../slideLayouts/slideLayout96.xml"/><Relationship Id="rId7" Type="http://schemas.openxmlformats.org/officeDocument/2006/relationships/slideLayout" Target="../slideLayouts/slideLayout100.xml"/><Relationship Id="rId12" Type="http://schemas.openxmlformats.org/officeDocument/2006/relationships/slideLayout" Target="../slideLayouts/slideLayout105.xml"/><Relationship Id="rId17" Type="http://schemas.openxmlformats.org/officeDocument/2006/relationships/slideLayout" Target="../slideLayouts/slideLayout110.xml"/><Relationship Id="rId2" Type="http://schemas.openxmlformats.org/officeDocument/2006/relationships/slideLayout" Target="../slideLayouts/slideLayout95.xml"/><Relationship Id="rId16" Type="http://schemas.openxmlformats.org/officeDocument/2006/relationships/slideLayout" Target="../slideLayouts/slideLayout109.xml"/><Relationship Id="rId1" Type="http://schemas.openxmlformats.org/officeDocument/2006/relationships/slideLayout" Target="../slideLayouts/slideLayout94.xml"/><Relationship Id="rId6" Type="http://schemas.openxmlformats.org/officeDocument/2006/relationships/slideLayout" Target="../slideLayouts/slideLayout99.xml"/><Relationship Id="rId11" Type="http://schemas.openxmlformats.org/officeDocument/2006/relationships/slideLayout" Target="../slideLayouts/slideLayout104.xml"/><Relationship Id="rId5" Type="http://schemas.openxmlformats.org/officeDocument/2006/relationships/slideLayout" Target="../slideLayouts/slideLayout98.xml"/><Relationship Id="rId15" Type="http://schemas.openxmlformats.org/officeDocument/2006/relationships/slideLayout" Target="../slideLayouts/slideLayout108.xml"/><Relationship Id="rId10" Type="http://schemas.openxmlformats.org/officeDocument/2006/relationships/slideLayout" Target="../slideLayouts/slideLayout103.xml"/><Relationship Id="rId19" Type="http://schemas.openxmlformats.org/officeDocument/2006/relationships/image" Target="../media/image8.png"/><Relationship Id="rId4" Type="http://schemas.openxmlformats.org/officeDocument/2006/relationships/slideLayout" Target="../slideLayouts/slideLayout97.xml"/><Relationship Id="rId9" Type="http://schemas.openxmlformats.org/officeDocument/2006/relationships/slideLayout" Target="../slideLayouts/slideLayout102.xml"/><Relationship Id="rId14" Type="http://schemas.openxmlformats.org/officeDocument/2006/relationships/slideLayout" Target="../slideLayouts/slideLayout107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8.xml"/><Relationship Id="rId13" Type="http://schemas.openxmlformats.org/officeDocument/2006/relationships/slideLayout" Target="../slideLayouts/slideLayout123.xml"/><Relationship Id="rId3" Type="http://schemas.openxmlformats.org/officeDocument/2006/relationships/slideLayout" Target="../slideLayouts/slideLayout113.xml"/><Relationship Id="rId7" Type="http://schemas.openxmlformats.org/officeDocument/2006/relationships/slideLayout" Target="../slideLayouts/slideLayout117.xml"/><Relationship Id="rId12" Type="http://schemas.openxmlformats.org/officeDocument/2006/relationships/slideLayout" Target="../slideLayouts/slideLayout122.xml"/><Relationship Id="rId2" Type="http://schemas.openxmlformats.org/officeDocument/2006/relationships/slideLayout" Target="../slideLayouts/slideLayout112.xml"/><Relationship Id="rId16" Type="http://schemas.openxmlformats.org/officeDocument/2006/relationships/image" Target="../media/image11.png"/><Relationship Id="rId1" Type="http://schemas.openxmlformats.org/officeDocument/2006/relationships/slideLayout" Target="../slideLayouts/slideLayout111.xml"/><Relationship Id="rId6" Type="http://schemas.openxmlformats.org/officeDocument/2006/relationships/slideLayout" Target="../slideLayouts/slideLayout116.xml"/><Relationship Id="rId11" Type="http://schemas.openxmlformats.org/officeDocument/2006/relationships/slideLayout" Target="../slideLayouts/slideLayout121.xml"/><Relationship Id="rId5" Type="http://schemas.openxmlformats.org/officeDocument/2006/relationships/slideLayout" Target="../slideLayouts/slideLayout115.xml"/><Relationship Id="rId15" Type="http://schemas.openxmlformats.org/officeDocument/2006/relationships/theme" Target="../theme/theme9.xml"/><Relationship Id="rId10" Type="http://schemas.openxmlformats.org/officeDocument/2006/relationships/slideLayout" Target="../slideLayouts/slideLayout120.xml"/><Relationship Id="rId4" Type="http://schemas.openxmlformats.org/officeDocument/2006/relationships/slideLayout" Target="../slideLayouts/slideLayout114.xml"/><Relationship Id="rId9" Type="http://schemas.openxmlformats.org/officeDocument/2006/relationships/slideLayout" Target="../slideLayouts/slideLayout119.xml"/><Relationship Id="rId14" Type="http://schemas.openxmlformats.org/officeDocument/2006/relationships/slideLayout" Target="../slideLayouts/slideLayout12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503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500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50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B4C71EC6-210F-42DE-9C53-41977AD35B3D}" type="datetimeFigureOut">
              <a:rPr lang="ru-RU" smtClean="0">
                <a:solidFill>
                  <a:srgbClr val="895D1D"/>
                </a:solidFill>
              </a:rPr>
              <a:pPr/>
              <a:t>03.04.2020</a:t>
            </a:fld>
            <a:endParaRPr lang="ru-RU">
              <a:solidFill>
                <a:srgbClr val="895D1D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76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ru-RU">
              <a:solidFill>
                <a:srgbClr val="895D1D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507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B19B0651-EE4F-4900-A07F-96A6BFA9D0F0}" type="slidenum">
              <a:rPr lang="ru-RU" smtClean="0">
                <a:solidFill>
                  <a:srgbClr val="895D1D"/>
                </a:solidFill>
              </a:rPr>
              <a:pPr/>
              <a:t>‹#›</a:t>
            </a:fld>
            <a:endParaRPr lang="ru-RU">
              <a:solidFill>
                <a:srgbClr val="895D1D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87" r:id="rId1"/>
    <p:sldLayoutId id="2147484188" r:id="rId2"/>
    <p:sldLayoutId id="2147484189" r:id="rId3"/>
    <p:sldLayoutId id="2147484190" r:id="rId4"/>
    <p:sldLayoutId id="2147484191" r:id="rId5"/>
    <p:sldLayoutId id="2147484192" r:id="rId6"/>
    <p:sldLayoutId id="2147484193" r:id="rId7"/>
    <p:sldLayoutId id="2147484194" r:id="rId8"/>
    <p:sldLayoutId id="2147484195" r:id="rId9"/>
    <p:sldLayoutId id="2147484196" r:id="rId10"/>
    <p:sldLayoutId id="2147484197" r:id="rId11"/>
    <p:sldLayoutId id="2147484198" r:id="rId12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503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500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50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B4C71EC6-210F-42DE-9C53-41977AD35B3D}" type="datetimeFigureOut">
              <a:rPr lang="ru-RU" smtClean="0">
                <a:solidFill>
                  <a:srgbClr val="895D1D"/>
                </a:solidFill>
              </a:rPr>
              <a:pPr/>
              <a:t>03.04.2020</a:t>
            </a:fld>
            <a:endParaRPr lang="ru-RU">
              <a:solidFill>
                <a:srgbClr val="895D1D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76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ru-RU">
              <a:solidFill>
                <a:srgbClr val="895D1D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507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B19B0651-EE4F-4900-A07F-96A6BFA9D0F0}" type="slidenum">
              <a:rPr lang="ru-RU" smtClean="0">
                <a:solidFill>
                  <a:srgbClr val="895D1D"/>
                </a:solidFill>
              </a:rPr>
              <a:pPr/>
              <a:t>‹#›</a:t>
            </a:fld>
            <a:endParaRPr lang="ru-RU">
              <a:solidFill>
                <a:srgbClr val="895D1D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48" r:id="rId1"/>
    <p:sldLayoutId id="2147484249" r:id="rId2"/>
    <p:sldLayoutId id="2147484250" r:id="rId3"/>
    <p:sldLayoutId id="2147484251" r:id="rId4"/>
    <p:sldLayoutId id="2147484252" r:id="rId5"/>
    <p:sldLayoutId id="2147484253" r:id="rId6"/>
    <p:sldLayoutId id="2147484254" r:id="rId7"/>
    <p:sldLayoutId id="2147484255" r:id="rId8"/>
    <p:sldLayoutId id="2147484256" r:id="rId9"/>
    <p:sldLayoutId id="2147484257" r:id="rId10"/>
    <p:sldLayoutId id="2147484258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gray">
      <p:bgPr>
        <a:blipFill dpi="0" rotWithShape="0">
          <a:blip r:embed="rId16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  <a:scene3d>
              <a:camera prst="orthographicFront"/>
              <a:lightRig rig="threePt" dir="t"/>
            </a:scene3d>
            <a:sp3d>
              <a:bevelB w="0" h="0"/>
              <a:contourClr>
                <a:srgbClr val="1C5C90"/>
              </a:contourClr>
            </a:sp3d>
          </a:bodyPr>
          <a:lstStyle/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266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6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accent1">
                    <a:lumMod val="5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9E3AE092-FD4A-4609-B47D-08304D6AC77C}" type="datetimeFigureOut">
              <a:rPr lang="ru-RU">
                <a:solidFill>
                  <a:srgbClr val="0F6FC6">
                    <a:lumMod val="50000"/>
                  </a:srgbClr>
                </a:solidFill>
              </a:rPr>
              <a:pPr>
                <a:defRPr/>
              </a:pPr>
              <a:t>03.04.2020</a:t>
            </a:fld>
            <a:endParaRPr lang="ru-RU" dirty="0">
              <a:solidFill>
                <a:srgbClr val="0F6FC6">
                  <a:lumMod val="5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66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accent1">
                    <a:lumMod val="5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>
              <a:solidFill>
                <a:srgbClr val="0F6FC6">
                  <a:lumMod val="5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6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accent1">
                    <a:lumMod val="5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15FA3BA5-FDA6-43A3-8904-2D44A1CF4442}" type="slidenum">
              <a:rPr lang="ru-RU">
                <a:solidFill>
                  <a:srgbClr val="0F6FC6">
                    <a:lumMod val="50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F6FC6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79143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60" r:id="rId1"/>
    <p:sldLayoutId id="2147484261" r:id="rId2"/>
    <p:sldLayoutId id="2147484262" r:id="rId3"/>
    <p:sldLayoutId id="2147484263" r:id="rId4"/>
    <p:sldLayoutId id="2147484264" r:id="rId5"/>
    <p:sldLayoutId id="2147484265" r:id="rId6"/>
    <p:sldLayoutId id="2147484266" r:id="rId7"/>
    <p:sldLayoutId id="2147484267" r:id="rId8"/>
    <p:sldLayoutId id="2147484268" r:id="rId9"/>
    <p:sldLayoutId id="2147484269" r:id="rId10"/>
    <p:sldLayoutId id="2147484270" r:id="rId11"/>
    <p:sldLayoutId id="2147484271" r:id="rId12"/>
    <p:sldLayoutId id="2147484272" r:id="rId13"/>
    <p:sldLayoutId id="2147484273" r:id="rId14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 kern="1200">
          <a:solidFill>
            <a:srgbClr val="164770"/>
          </a:solidFill>
          <a:effectLst>
            <a:outerShdw blurRad="50800" dist="38100" dir="2700000" algn="tl" rotWithShape="0">
              <a:schemeClr val="bg1">
                <a:lumMod val="75000"/>
                <a:alpha val="40000"/>
              </a:schemeClr>
            </a:outerShdw>
          </a:effectLst>
          <a:latin typeface="+mj-lt"/>
          <a:ea typeface="+mj-ea"/>
          <a:cs typeface="Segoe UI" pitchFamily="34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164770"/>
          </a:solidFill>
          <a:latin typeface="Century Gothic" pitchFamily="34" charset="0"/>
          <a:cs typeface="Segoe U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164770"/>
          </a:solidFill>
          <a:latin typeface="Century Gothic" pitchFamily="34" charset="0"/>
          <a:cs typeface="Segoe U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164770"/>
          </a:solidFill>
          <a:latin typeface="Century Gothic" pitchFamily="34" charset="0"/>
          <a:cs typeface="Segoe U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164770"/>
          </a:solidFill>
          <a:latin typeface="Century Gothic" pitchFamily="34" charset="0"/>
          <a:cs typeface="Segoe U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164770"/>
          </a:solidFill>
          <a:latin typeface="Century Gothic" pitchFamily="34" charset="0"/>
          <a:cs typeface="Segoe U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164770"/>
          </a:solidFill>
          <a:latin typeface="Century Gothic" pitchFamily="34" charset="0"/>
          <a:cs typeface="Segoe U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164770"/>
          </a:solidFill>
          <a:latin typeface="Century Gothic" pitchFamily="34" charset="0"/>
          <a:cs typeface="Segoe U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164770"/>
          </a:solidFill>
          <a:latin typeface="Century Gothic" pitchFamily="34" charset="0"/>
          <a:cs typeface="Segoe U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Blip>
          <a:blip r:embed="rId17"/>
        </a:buBlip>
        <a:defRPr sz="3200" kern="1200">
          <a:solidFill>
            <a:srgbClr val="1C5C90"/>
          </a:solidFill>
          <a:latin typeface="+mn-lt"/>
          <a:ea typeface="+mn-ea"/>
          <a:cs typeface="Segoe UI" pitchFamily="34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Blip>
          <a:blip r:embed="rId18"/>
        </a:buBlip>
        <a:defRPr sz="2800" kern="1200">
          <a:solidFill>
            <a:srgbClr val="1C5C90"/>
          </a:solidFill>
          <a:latin typeface="+mn-lt"/>
          <a:ea typeface="+mn-ea"/>
          <a:cs typeface="Segoe UI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Blip>
          <a:blip r:embed="rId17"/>
        </a:buBlip>
        <a:defRPr sz="2400" kern="1200">
          <a:solidFill>
            <a:srgbClr val="1C5C90"/>
          </a:solidFill>
          <a:latin typeface="+mn-lt"/>
          <a:ea typeface="+mn-ea"/>
          <a:cs typeface="Segoe UI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Blip>
          <a:blip r:embed="rId18"/>
        </a:buBlip>
        <a:defRPr sz="2000" kern="1200">
          <a:solidFill>
            <a:srgbClr val="1C5C90"/>
          </a:solidFill>
          <a:latin typeface="+mn-lt"/>
          <a:ea typeface="+mn-ea"/>
          <a:cs typeface="Segoe UI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Blip>
          <a:blip r:embed="rId17"/>
        </a:buBlip>
        <a:defRPr sz="2000" kern="1200">
          <a:solidFill>
            <a:srgbClr val="1C5C90"/>
          </a:solidFill>
          <a:latin typeface="+mn-lt"/>
          <a:ea typeface="+mn-ea"/>
          <a:cs typeface="Segoe UI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Tx/>
        <a:buBlip>
          <a:blip r:embed="rId18"/>
        </a:buBlip>
        <a:defRPr sz="1800" kern="1200">
          <a:solidFill>
            <a:srgbClr val="164770"/>
          </a:solidFill>
          <a:latin typeface="Segoe UI" pitchFamily="34" charset="0"/>
          <a:ea typeface="+mn-ea"/>
          <a:cs typeface="Segoe UI" pitchFamily="34" charset="0"/>
        </a:defRPr>
      </a:lvl6pPr>
      <a:lvl7pPr marL="2971800" indent="-228600" algn="l" defTabSz="914400" rtl="0" eaLnBrk="1" latinLnBrk="0" hangingPunct="1">
        <a:spcBef>
          <a:spcPct val="20000"/>
        </a:spcBef>
        <a:buFontTx/>
        <a:buBlip>
          <a:blip r:embed="rId17"/>
        </a:buBlip>
        <a:defRPr sz="1800" kern="1200">
          <a:solidFill>
            <a:srgbClr val="164770"/>
          </a:solidFill>
          <a:latin typeface="Segoe UI" pitchFamily="34" charset="0"/>
          <a:ea typeface="+mn-ea"/>
          <a:cs typeface="Segoe UI" pitchFamily="34" charset="0"/>
        </a:defRPr>
      </a:lvl7pPr>
      <a:lvl8pPr marL="3429000" indent="-228600" algn="l" defTabSz="914400" rtl="0" eaLnBrk="1" latinLnBrk="0" hangingPunct="1">
        <a:spcBef>
          <a:spcPct val="20000"/>
        </a:spcBef>
        <a:buFontTx/>
        <a:buBlip>
          <a:blip r:embed="rId18"/>
        </a:buBlip>
        <a:defRPr sz="1600" kern="1200">
          <a:solidFill>
            <a:srgbClr val="164770"/>
          </a:solidFill>
          <a:latin typeface="Segoe UI" pitchFamily="34" charset="0"/>
          <a:ea typeface="+mn-ea"/>
          <a:cs typeface="Segoe UI" pitchFamily="34" charset="0"/>
        </a:defRPr>
      </a:lvl8pPr>
      <a:lvl9pPr marL="3886200" indent="-228600" algn="l" defTabSz="914400" rtl="0" eaLnBrk="1" latinLnBrk="0" hangingPunct="1">
        <a:spcBef>
          <a:spcPct val="20000"/>
        </a:spcBef>
        <a:buFontTx/>
        <a:buBlip>
          <a:blip r:embed="rId17"/>
        </a:buBlip>
        <a:defRPr sz="1400" kern="1200">
          <a:solidFill>
            <a:srgbClr val="164770"/>
          </a:solidFill>
          <a:latin typeface="Segoe UI" pitchFamily="34" charset="0"/>
          <a:ea typeface="+mn-ea"/>
          <a:cs typeface="Segoe UI" pitchFamily="34" charset="0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gray">
      <p:bgPr>
        <a:blipFill dpi="0" rotWithShape="0">
          <a:blip r:embed="rId16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  <a:scene3d>
              <a:camera prst="orthographicFront"/>
              <a:lightRig rig="threePt" dir="t"/>
            </a:scene3d>
            <a:sp3d>
              <a:bevelB w="0" h="0"/>
              <a:contourClr>
                <a:srgbClr val="1C5C90"/>
              </a:contourClr>
            </a:sp3d>
          </a:bodyPr>
          <a:lstStyle/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266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6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accent1">
                    <a:lumMod val="5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9E3AE092-FD4A-4609-B47D-08304D6AC77C}" type="datetimeFigureOut">
              <a:rPr lang="ru-RU">
                <a:solidFill>
                  <a:srgbClr val="0F6FC6">
                    <a:lumMod val="50000"/>
                  </a:srgbClr>
                </a:solidFill>
              </a:rPr>
              <a:pPr>
                <a:defRPr/>
              </a:pPr>
              <a:t>03.04.2020</a:t>
            </a:fld>
            <a:endParaRPr lang="ru-RU" dirty="0">
              <a:solidFill>
                <a:srgbClr val="0F6FC6">
                  <a:lumMod val="5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66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accent1">
                    <a:lumMod val="5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>
              <a:solidFill>
                <a:srgbClr val="0F6FC6">
                  <a:lumMod val="5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6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accent1">
                    <a:lumMod val="5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15FA3BA5-FDA6-43A3-8904-2D44A1CF4442}" type="slidenum">
              <a:rPr lang="ru-RU">
                <a:solidFill>
                  <a:srgbClr val="0F6FC6">
                    <a:lumMod val="50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F6FC6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56686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75" r:id="rId1"/>
    <p:sldLayoutId id="2147484276" r:id="rId2"/>
    <p:sldLayoutId id="2147484277" r:id="rId3"/>
    <p:sldLayoutId id="2147484278" r:id="rId4"/>
    <p:sldLayoutId id="2147484279" r:id="rId5"/>
    <p:sldLayoutId id="2147484280" r:id="rId6"/>
    <p:sldLayoutId id="2147484281" r:id="rId7"/>
    <p:sldLayoutId id="2147484282" r:id="rId8"/>
    <p:sldLayoutId id="2147484283" r:id="rId9"/>
    <p:sldLayoutId id="2147484284" r:id="rId10"/>
    <p:sldLayoutId id="2147484285" r:id="rId11"/>
    <p:sldLayoutId id="2147484286" r:id="rId12"/>
    <p:sldLayoutId id="2147484287" r:id="rId13"/>
    <p:sldLayoutId id="2147484288" r:id="rId14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 kern="1200">
          <a:solidFill>
            <a:srgbClr val="164770"/>
          </a:solidFill>
          <a:effectLst>
            <a:outerShdw blurRad="50800" dist="38100" dir="2700000" algn="tl" rotWithShape="0">
              <a:schemeClr val="bg1">
                <a:lumMod val="75000"/>
                <a:alpha val="40000"/>
              </a:schemeClr>
            </a:outerShdw>
          </a:effectLst>
          <a:latin typeface="+mj-lt"/>
          <a:ea typeface="+mj-ea"/>
          <a:cs typeface="Segoe UI" pitchFamily="34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164770"/>
          </a:solidFill>
          <a:latin typeface="Century Gothic" pitchFamily="34" charset="0"/>
          <a:cs typeface="Segoe U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164770"/>
          </a:solidFill>
          <a:latin typeface="Century Gothic" pitchFamily="34" charset="0"/>
          <a:cs typeface="Segoe U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164770"/>
          </a:solidFill>
          <a:latin typeface="Century Gothic" pitchFamily="34" charset="0"/>
          <a:cs typeface="Segoe U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164770"/>
          </a:solidFill>
          <a:latin typeface="Century Gothic" pitchFamily="34" charset="0"/>
          <a:cs typeface="Segoe U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164770"/>
          </a:solidFill>
          <a:latin typeface="Century Gothic" pitchFamily="34" charset="0"/>
          <a:cs typeface="Segoe U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164770"/>
          </a:solidFill>
          <a:latin typeface="Century Gothic" pitchFamily="34" charset="0"/>
          <a:cs typeface="Segoe U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164770"/>
          </a:solidFill>
          <a:latin typeface="Century Gothic" pitchFamily="34" charset="0"/>
          <a:cs typeface="Segoe U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164770"/>
          </a:solidFill>
          <a:latin typeface="Century Gothic" pitchFamily="34" charset="0"/>
          <a:cs typeface="Segoe U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Blip>
          <a:blip r:embed="rId17"/>
        </a:buBlip>
        <a:defRPr sz="3200" kern="1200">
          <a:solidFill>
            <a:srgbClr val="1C5C90"/>
          </a:solidFill>
          <a:latin typeface="+mn-lt"/>
          <a:ea typeface="+mn-ea"/>
          <a:cs typeface="Segoe UI" pitchFamily="34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Blip>
          <a:blip r:embed="rId18"/>
        </a:buBlip>
        <a:defRPr sz="2800" kern="1200">
          <a:solidFill>
            <a:srgbClr val="1C5C90"/>
          </a:solidFill>
          <a:latin typeface="+mn-lt"/>
          <a:ea typeface="+mn-ea"/>
          <a:cs typeface="Segoe UI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Blip>
          <a:blip r:embed="rId17"/>
        </a:buBlip>
        <a:defRPr sz="2400" kern="1200">
          <a:solidFill>
            <a:srgbClr val="1C5C90"/>
          </a:solidFill>
          <a:latin typeface="+mn-lt"/>
          <a:ea typeface="+mn-ea"/>
          <a:cs typeface="Segoe UI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Blip>
          <a:blip r:embed="rId18"/>
        </a:buBlip>
        <a:defRPr sz="2000" kern="1200">
          <a:solidFill>
            <a:srgbClr val="1C5C90"/>
          </a:solidFill>
          <a:latin typeface="+mn-lt"/>
          <a:ea typeface="+mn-ea"/>
          <a:cs typeface="Segoe UI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Blip>
          <a:blip r:embed="rId17"/>
        </a:buBlip>
        <a:defRPr sz="2000" kern="1200">
          <a:solidFill>
            <a:srgbClr val="1C5C90"/>
          </a:solidFill>
          <a:latin typeface="+mn-lt"/>
          <a:ea typeface="+mn-ea"/>
          <a:cs typeface="Segoe UI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Tx/>
        <a:buBlip>
          <a:blip r:embed="rId18"/>
        </a:buBlip>
        <a:defRPr sz="1800" kern="1200">
          <a:solidFill>
            <a:srgbClr val="164770"/>
          </a:solidFill>
          <a:latin typeface="Segoe UI" pitchFamily="34" charset="0"/>
          <a:ea typeface="+mn-ea"/>
          <a:cs typeface="Segoe UI" pitchFamily="34" charset="0"/>
        </a:defRPr>
      </a:lvl6pPr>
      <a:lvl7pPr marL="2971800" indent="-228600" algn="l" defTabSz="914400" rtl="0" eaLnBrk="1" latinLnBrk="0" hangingPunct="1">
        <a:spcBef>
          <a:spcPct val="20000"/>
        </a:spcBef>
        <a:buFontTx/>
        <a:buBlip>
          <a:blip r:embed="rId17"/>
        </a:buBlip>
        <a:defRPr sz="1800" kern="1200">
          <a:solidFill>
            <a:srgbClr val="164770"/>
          </a:solidFill>
          <a:latin typeface="Segoe UI" pitchFamily="34" charset="0"/>
          <a:ea typeface="+mn-ea"/>
          <a:cs typeface="Segoe UI" pitchFamily="34" charset="0"/>
        </a:defRPr>
      </a:lvl7pPr>
      <a:lvl8pPr marL="3429000" indent="-228600" algn="l" defTabSz="914400" rtl="0" eaLnBrk="1" latinLnBrk="0" hangingPunct="1">
        <a:spcBef>
          <a:spcPct val="20000"/>
        </a:spcBef>
        <a:buFontTx/>
        <a:buBlip>
          <a:blip r:embed="rId18"/>
        </a:buBlip>
        <a:defRPr sz="1600" kern="1200">
          <a:solidFill>
            <a:srgbClr val="164770"/>
          </a:solidFill>
          <a:latin typeface="Segoe UI" pitchFamily="34" charset="0"/>
          <a:ea typeface="+mn-ea"/>
          <a:cs typeface="Segoe UI" pitchFamily="34" charset="0"/>
        </a:defRPr>
      </a:lvl8pPr>
      <a:lvl9pPr marL="3886200" indent="-228600" algn="l" defTabSz="914400" rtl="0" eaLnBrk="1" latinLnBrk="0" hangingPunct="1">
        <a:spcBef>
          <a:spcPct val="20000"/>
        </a:spcBef>
        <a:buFontTx/>
        <a:buBlip>
          <a:blip r:embed="rId17"/>
        </a:buBlip>
        <a:defRPr sz="1400" kern="1200">
          <a:solidFill>
            <a:srgbClr val="164770"/>
          </a:solidFill>
          <a:latin typeface="Segoe UI" pitchFamily="34" charset="0"/>
          <a:ea typeface="+mn-ea"/>
          <a:cs typeface="Segoe UI" pitchFamily="34" charset="0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7" name="Rectangle 11"/>
          <p:cNvSpPr>
            <a:spLocks noChangeArrowheads="1"/>
          </p:cNvSpPr>
          <p:nvPr/>
        </p:nvSpPr>
        <p:spPr bwMode="auto">
          <a:xfrm>
            <a:off x="0" y="6237288"/>
            <a:ext cx="9144000" cy="620712"/>
          </a:xfrm>
          <a:prstGeom prst="rect">
            <a:avLst/>
          </a:prstGeom>
          <a:solidFill>
            <a:srgbClr val="B2B2B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50000"/>
              </a:spcBef>
              <a:spcAft>
                <a:spcPct val="0"/>
              </a:spcAft>
              <a:defRPr/>
            </a:pPr>
            <a:endParaRPr lang="en-US" sz="1200" b="1">
              <a:solidFill>
                <a:srgbClr val="FF0000"/>
              </a:solidFill>
              <a:latin typeface="Arial" pitchFamily="34" charset="0"/>
            </a:endParaRPr>
          </a:p>
        </p:txBody>
      </p:sp>
      <p:sp>
        <p:nvSpPr>
          <p:cNvPr id="1027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539750" y="1052513"/>
            <a:ext cx="7772400" cy="502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endParaRPr lang="ru-RU"/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16688" y="6308725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400">
                <a:solidFill>
                  <a:srgbClr val="4D4D4D"/>
                </a:solidFill>
                <a:latin typeface="Helios" charset="0"/>
              </a:defRPr>
            </a:lvl1pPr>
          </a:lstStyle>
          <a:p>
            <a:pPr fontAlgn="base">
              <a:spcAft>
                <a:spcPct val="0"/>
              </a:spcAft>
              <a:defRPr/>
            </a:pPr>
            <a:fld id="{1D1463AB-C5CF-49C6-B5C4-75AE0E8DAAA2}" type="slidenum">
              <a:rPr lang="ru-RU" b="1"/>
              <a:pPr fontAlgn="base">
                <a:spcAft>
                  <a:spcPct val="0"/>
                </a:spcAft>
                <a:defRPr/>
              </a:pPr>
              <a:t>‹#›</a:t>
            </a:fld>
            <a:endParaRPr lang="ru-RU" b="1"/>
          </a:p>
        </p:txBody>
      </p:sp>
      <p:pic>
        <p:nvPicPr>
          <p:cNvPr id="1029" name="Picture 6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457200" y="376256"/>
            <a:ext cx="1981200" cy="403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0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611188" y="115888"/>
            <a:ext cx="77724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заголовка</a:t>
            </a:r>
          </a:p>
        </p:txBody>
      </p:sp>
      <p:sp>
        <p:nvSpPr>
          <p:cNvPr id="4106" name="Line 10"/>
          <p:cNvSpPr>
            <a:spLocks noChangeShapeType="1"/>
          </p:cNvSpPr>
          <p:nvPr/>
        </p:nvSpPr>
        <p:spPr bwMode="auto">
          <a:xfrm>
            <a:off x="0" y="908050"/>
            <a:ext cx="9144000" cy="0"/>
          </a:xfrm>
          <a:prstGeom prst="line">
            <a:avLst/>
          </a:prstGeom>
          <a:noFill/>
          <a:ln w="9525">
            <a:solidFill>
              <a:srgbClr val="4D4D4D"/>
            </a:solidFill>
            <a:round/>
            <a:headEnd/>
            <a:tailEnd/>
          </a:ln>
          <a:effectLst/>
        </p:spPr>
        <p:txBody>
          <a:bodyPr/>
          <a:lstStyle/>
          <a:p>
            <a:pPr fontAlgn="base">
              <a:spcBef>
                <a:spcPct val="50000"/>
              </a:spcBef>
              <a:spcAft>
                <a:spcPct val="0"/>
              </a:spcAft>
              <a:defRPr/>
            </a:pPr>
            <a:endParaRPr lang="en-US" sz="1200" b="1">
              <a:solidFill>
                <a:srgbClr val="FF0000"/>
              </a:solidFill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95927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90" r:id="rId1"/>
    <p:sldLayoutId id="2147484291" r:id="rId2"/>
    <p:sldLayoutId id="2147484292" r:id="rId3"/>
    <p:sldLayoutId id="2147484293" r:id="rId4"/>
    <p:sldLayoutId id="2147484294" r:id="rId5"/>
    <p:sldLayoutId id="2147484295" r:id="rId6"/>
    <p:sldLayoutId id="2147484296" r:id="rId7"/>
    <p:sldLayoutId id="2147484297" r:id="rId8"/>
    <p:sldLayoutId id="2147484298" r:id="rId9"/>
    <p:sldLayoutId id="2147484299" r:id="rId10"/>
    <p:sldLayoutId id="2147484300" r:id="rId11"/>
    <p:sldLayoutId id="2147484301" r:id="rId12"/>
    <p:sldLayoutId id="2147484302" r:id="rId13"/>
    <p:sldLayoutId id="2147484303" r:id="rId14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6699FF"/>
          </a:solidFill>
          <a:latin typeface="+mj-lt"/>
          <a:ea typeface="+mj-ea"/>
          <a:cs typeface="+mj-cs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6699FF"/>
          </a:solidFill>
          <a:latin typeface="Verdana" pitchFamily="34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6699FF"/>
          </a:solidFill>
          <a:latin typeface="Verdana" pitchFamily="34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6699FF"/>
          </a:solidFill>
          <a:latin typeface="Verdana" pitchFamily="34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6699FF"/>
          </a:solidFill>
          <a:latin typeface="Verdana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b="1">
          <a:solidFill>
            <a:srgbClr val="6699FF"/>
          </a:solidFill>
          <a:latin typeface="Verdana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b="1">
          <a:solidFill>
            <a:srgbClr val="6699FF"/>
          </a:solidFill>
          <a:latin typeface="Verdana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b="1">
          <a:solidFill>
            <a:srgbClr val="6699FF"/>
          </a:solidFill>
          <a:latin typeface="Verdana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b="1">
          <a:solidFill>
            <a:srgbClr val="6699FF"/>
          </a:solidFill>
          <a:latin typeface="Verdan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6699FF"/>
        </a:buClr>
        <a:buFont typeface="Helios"/>
        <a:buChar char="■"/>
        <a:defRPr sz="2400">
          <a:solidFill>
            <a:srgbClr val="4D4D4D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6699FF"/>
        </a:buClr>
        <a:buFont typeface="Helios"/>
        <a:buChar char="■"/>
        <a:defRPr sz="2000">
          <a:solidFill>
            <a:srgbClr val="4D4D4D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6699FF"/>
        </a:buClr>
        <a:buFont typeface="Helios"/>
        <a:buChar char="■"/>
        <a:defRPr sz="2400">
          <a:solidFill>
            <a:srgbClr val="4D4D4D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6699FF"/>
        </a:buClr>
        <a:buFont typeface="Helios"/>
        <a:buChar char="■"/>
        <a:defRPr sz="1600">
          <a:solidFill>
            <a:srgbClr val="4D4D4D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6699FF"/>
        </a:buClr>
        <a:buFont typeface="Helios"/>
        <a:buChar char="■"/>
        <a:defRPr sz="2000">
          <a:solidFill>
            <a:srgbClr val="4D4D4D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rgbClr val="6699FF"/>
        </a:buClr>
        <a:buFont typeface="Helios" charset="0"/>
        <a:buChar char="■"/>
        <a:defRPr sz="2000">
          <a:solidFill>
            <a:srgbClr val="4D4D4D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rgbClr val="6699FF"/>
        </a:buClr>
        <a:buFont typeface="Helios" charset="0"/>
        <a:buChar char="■"/>
        <a:defRPr sz="2000">
          <a:solidFill>
            <a:srgbClr val="4D4D4D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rgbClr val="6699FF"/>
        </a:buClr>
        <a:buFont typeface="Helios" charset="0"/>
        <a:buChar char="■"/>
        <a:defRPr sz="2000">
          <a:solidFill>
            <a:srgbClr val="4D4D4D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rgbClr val="6699FF"/>
        </a:buClr>
        <a:buFont typeface="Helios" charset="0"/>
        <a:buChar char="■"/>
        <a:defRPr sz="2000">
          <a:solidFill>
            <a:srgbClr val="4D4D4D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7" name="Rectangle 11"/>
          <p:cNvSpPr>
            <a:spLocks noChangeArrowheads="1"/>
          </p:cNvSpPr>
          <p:nvPr/>
        </p:nvSpPr>
        <p:spPr bwMode="auto">
          <a:xfrm>
            <a:off x="0" y="6237288"/>
            <a:ext cx="9144000" cy="620712"/>
          </a:xfrm>
          <a:prstGeom prst="rect">
            <a:avLst/>
          </a:prstGeom>
          <a:solidFill>
            <a:srgbClr val="B2B2B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50000"/>
              </a:spcBef>
              <a:spcAft>
                <a:spcPct val="0"/>
              </a:spcAft>
              <a:defRPr/>
            </a:pPr>
            <a:endParaRPr lang="en-US" sz="1200" b="1">
              <a:solidFill>
                <a:srgbClr val="FF0000"/>
              </a:solidFill>
              <a:latin typeface="Arial" pitchFamily="34" charset="0"/>
            </a:endParaRPr>
          </a:p>
        </p:txBody>
      </p:sp>
      <p:sp>
        <p:nvSpPr>
          <p:cNvPr id="1027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539750" y="1052513"/>
            <a:ext cx="7772400" cy="502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endParaRPr lang="ru-RU"/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16688" y="6308725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400">
                <a:solidFill>
                  <a:srgbClr val="4D4D4D"/>
                </a:solidFill>
                <a:latin typeface="Helios" charset="0"/>
              </a:defRPr>
            </a:lvl1pPr>
          </a:lstStyle>
          <a:p>
            <a:pPr fontAlgn="base">
              <a:spcAft>
                <a:spcPct val="0"/>
              </a:spcAft>
              <a:defRPr/>
            </a:pPr>
            <a:fld id="{1D1463AB-C5CF-49C6-B5C4-75AE0E8DAAA2}" type="slidenum">
              <a:rPr lang="ru-RU" b="1"/>
              <a:pPr fontAlgn="base">
                <a:spcAft>
                  <a:spcPct val="0"/>
                </a:spcAft>
                <a:defRPr/>
              </a:pPr>
              <a:t>‹#›</a:t>
            </a:fld>
            <a:endParaRPr lang="ru-RU" b="1"/>
          </a:p>
        </p:txBody>
      </p:sp>
      <p:pic>
        <p:nvPicPr>
          <p:cNvPr id="1029" name="Picture 6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457200" y="376250"/>
            <a:ext cx="1981200" cy="403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0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611188" y="115888"/>
            <a:ext cx="77724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заголовка</a:t>
            </a:r>
          </a:p>
        </p:txBody>
      </p:sp>
      <p:sp>
        <p:nvSpPr>
          <p:cNvPr id="4106" name="Line 10"/>
          <p:cNvSpPr>
            <a:spLocks noChangeShapeType="1"/>
          </p:cNvSpPr>
          <p:nvPr/>
        </p:nvSpPr>
        <p:spPr bwMode="auto">
          <a:xfrm>
            <a:off x="0" y="908050"/>
            <a:ext cx="9144000" cy="0"/>
          </a:xfrm>
          <a:prstGeom prst="line">
            <a:avLst/>
          </a:prstGeom>
          <a:noFill/>
          <a:ln w="9525">
            <a:solidFill>
              <a:srgbClr val="4D4D4D"/>
            </a:solidFill>
            <a:round/>
            <a:headEnd/>
            <a:tailEnd/>
          </a:ln>
          <a:effectLst/>
        </p:spPr>
        <p:txBody>
          <a:bodyPr/>
          <a:lstStyle/>
          <a:p>
            <a:pPr fontAlgn="base">
              <a:spcBef>
                <a:spcPct val="50000"/>
              </a:spcBef>
              <a:spcAft>
                <a:spcPct val="0"/>
              </a:spcAft>
              <a:defRPr/>
            </a:pPr>
            <a:endParaRPr lang="en-US" sz="1200" b="1">
              <a:solidFill>
                <a:srgbClr val="FF0000"/>
              </a:solidFill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45942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05" r:id="rId1"/>
    <p:sldLayoutId id="2147484306" r:id="rId2"/>
    <p:sldLayoutId id="2147484307" r:id="rId3"/>
    <p:sldLayoutId id="2147484308" r:id="rId4"/>
    <p:sldLayoutId id="2147484309" r:id="rId5"/>
    <p:sldLayoutId id="2147484310" r:id="rId6"/>
    <p:sldLayoutId id="2147484311" r:id="rId7"/>
    <p:sldLayoutId id="2147484312" r:id="rId8"/>
    <p:sldLayoutId id="2147484313" r:id="rId9"/>
    <p:sldLayoutId id="2147484314" r:id="rId10"/>
    <p:sldLayoutId id="2147484315" r:id="rId11"/>
    <p:sldLayoutId id="2147484316" r:id="rId12"/>
    <p:sldLayoutId id="2147484317" r:id="rId13"/>
    <p:sldLayoutId id="2147484318" r:id="rId14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6699FF"/>
          </a:solidFill>
          <a:latin typeface="+mj-lt"/>
          <a:ea typeface="+mj-ea"/>
          <a:cs typeface="+mj-cs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6699FF"/>
          </a:solidFill>
          <a:latin typeface="Verdana" pitchFamily="34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6699FF"/>
          </a:solidFill>
          <a:latin typeface="Verdana" pitchFamily="34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6699FF"/>
          </a:solidFill>
          <a:latin typeface="Verdana" pitchFamily="34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6699FF"/>
          </a:solidFill>
          <a:latin typeface="Verdana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b="1">
          <a:solidFill>
            <a:srgbClr val="6699FF"/>
          </a:solidFill>
          <a:latin typeface="Verdana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b="1">
          <a:solidFill>
            <a:srgbClr val="6699FF"/>
          </a:solidFill>
          <a:latin typeface="Verdana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b="1">
          <a:solidFill>
            <a:srgbClr val="6699FF"/>
          </a:solidFill>
          <a:latin typeface="Verdana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b="1">
          <a:solidFill>
            <a:srgbClr val="6699FF"/>
          </a:solidFill>
          <a:latin typeface="Verdan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6699FF"/>
        </a:buClr>
        <a:buFont typeface="Helios"/>
        <a:buChar char="■"/>
        <a:defRPr sz="2400">
          <a:solidFill>
            <a:srgbClr val="4D4D4D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6699FF"/>
        </a:buClr>
        <a:buFont typeface="Helios"/>
        <a:buChar char="■"/>
        <a:defRPr sz="2000">
          <a:solidFill>
            <a:srgbClr val="4D4D4D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6699FF"/>
        </a:buClr>
        <a:buFont typeface="Helios"/>
        <a:buChar char="■"/>
        <a:defRPr sz="2400">
          <a:solidFill>
            <a:srgbClr val="4D4D4D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6699FF"/>
        </a:buClr>
        <a:buFont typeface="Helios"/>
        <a:buChar char="■"/>
        <a:defRPr sz="1600">
          <a:solidFill>
            <a:srgbClr val="4D4D4D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6699FF"/>
        </a:buClr>
        <a:buFont typeface="Helios"/>
        <a:buChar char="■"/>
        <a:defRPr sz="2000">
          <a:solidFill>
            <a:srgbClr val="4D4D4D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rgbClr val="6699FF"/>
        </a:buClr>
        <a:buFont typeface="Helios" charset="0"/>
        <a:buChar char="■"/>
        <a:defRPr sz="2000">
          <a:solidFill>
            <a:srgbClr val="4D4D4D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rgbClr val="6699FF"/>
        </a:buClr>
        <a:buFont typeface="Helios" charset="0"/>
        <a:buChar char="■"/>
        <a:defRPr sz="2000">
          <a:solidFill>
            <a:srgbClr val="4D4D4D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rgbClr val="6699FF"/>
        </a:buClr>
        <a:buFont typeface="Helios" charset="0"/>
        <a:buChar char="■"/>
        <a:defRPr sz="2000">
          <a:solidFill>
            <a:srgbClr val="4D4D4D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rgbClr val="6699FF"/>
        </a:buClr>
        <a:buFont typeface="Helios" charset="0"/>
        <a:buChar char="■"/>
        <a:defRPr sz="2000">
          <a:solidFill>
            <a:srgbClr val="4D4D4D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7" name="Rectangle 11"/>
          <p:cNvSpPr>
            <a:spLocks noChangeArrowheads="1"/>
          </p:cNvSpPr>
          <p:nvPr/>
        </p:nvSpPr>
        <p:spPr bwMode="auto">
          <a:xfrm>
            <a:off x="0" y="6237288"/>
            <a:ext cx="9144000" cy="620712"/>
          </a:xfrm>
          <a:prstGeom prst="rect">
            <a:avLst/>
          </a:prstGeom>
          <a:solidFill>
            <a:srgbClr val="B2B2B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50000"/>
              </a:spcBef>
              <a:spcAft>
                <a:spcPct val="0"/>
              </a:spcAft>
              <a:defRPr/>
            </a:pPr>
            <a:endParaRPr lang="en-US" sz="1200" b="1">
              <a:solidFill>
                <a:srgbClr val="FF0000"/>
              </a:solidFill>
              <a:latin typeface="Arial" pitchFamily="34" charset="0"/>
            </a:endParaRPr>
          </a:p>
        </p:txBody>
      </p:sp>
      <p:sp>
        <p:nvSpPr>
          <p:cNvPr id="1027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539750" y="1052513"/>
            <a:ext cx="7772400" cy="502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endParaRPr lang="ru-RU"/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16688" y="6308725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400">
                <a:solidFill>
                  <a:srgbClr val="4D4D4D"/>
                </a:solidFill>
                <a:latin typeface="Helios" charset="0"/>
              </a:defRPr>
            </a:lvl1pPr>
          </a:lstStyle>
          <a:p>
            <a:pPr fontAlgn="base">
              <a:spcAft>
                <a:spcPct val="0"/>
              </a:spcAft>
              <a:defRPr/>
            </a:pPr>
            <a:fld id="{1D1463AB-C5CF-49C6-B5C4-75AE0E8DAAA2}" type="slidenum">
              <a:rPr lang="ru-RU" b="1"/>
              <a:pPr fontAlgn="base">
                <a:spcAft>
                  <a:spcPct val="0"/>
                </a:spcAft>
                <a:defRPr/>
              </a:pPr>
              <a:t>‹#›</a:t>
            </a:fld>
            <a:endParaRPr lang="ru-RU" b="1"/>
          </a:p>
        </p:txBody>
      </p:sp>
      <p:pic>
        <p:nvPicPr>
          <p:cNvPr id="1029" name="Picture 6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457200" y="376242"/>
            <a:ext cx="1981200" cy="403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0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611188" y="115888"/>
            <a:ext cx="77724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заголовка</a:t>
            </a:r>
          </a:p>
        </p:txBody>
      </p:sp>
      <p:sp>
        <p:nvSpPr>
          <p:cNvPr id="4106" name="Line 10"/>
          <p:cNvSpPr>
            <a:spLocks noChangeShapeType="1"/>
          </p:cNvSpPr>
          <p:nvPr/>
        </p:nvSpPr>
        <p:spPr bwMode="auto">
          <a:xfrm>
            <a:off x="0" y="908050"/>
            <a:ext cx="9144000" cy="0"/>
          </a:xfrm>
          <a:prstGeom prst="line">
            <a:avLst/>
          </a:prstGeom>
          <a:noFill/>
          <a:ln w="9525">
            <a:solidFill>
              <a:srgbClr val="4D4D4D"/>
            </a:solidFill>
            <a:round/>
            <a:headEnd/>
            <a:tailEnd/>
          </a:ln>
          <a:effectLst/>
        </p:spPr>
        <p:txBody>
          <a:bodyPr/>
          <a:lstStyle/>
          <a:p>
            <a:pPr fontAlgn="base">
              <a:spcBef>
                <a:spcPct val="50000"/>
              </a:spcBef>
              <a:spcAft>
                <a:spcPct val="0"/>
              </a:spcAft>
              <a:defRPr/>
            </a:pPr>
            <a:endParaRPr lang="en-US" sz="1200" b="1">
              <a:solidFill>
                <a:srgbClr val="FF0000"/>
              </a:solidFill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72309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20" r:id="rId1"/>
    <p:sldLayoutId id="2147484321" r:id="rId2"/>
    <p:sldLayoutId id="2147484322" r:id="rId3"/>
    <p:sldLayoutId id="2147484323" r:id="rId4"/>
    <p:sldLayoutId id="2147484324" r:id="rId5"/>
    <p:sldLayoutId id="2147484325" r:id="rId6"/>
    <p:sldLayoutId id="2147484326" r:id="rId7"/>
    <p:sldLayoutId id="2147484327" r:id="rId8"/>
    <p:sldLayoutId id="2147484328" r:id="rId9"/>
    <p:sldLayoutId id="2147484329" r:id="rId10"/>
    <p:sldLayoutId id="2147484330" r:id="rId11"/>
    <p:sldLayoutId id="2147484331" r:id="rId12"/>
    <p:sldLayoutId id="2147484332" r:id="rId13"/>
    <p:sldLayoutId id="2147484333" r:id="rId14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6699FF"/>
          </a:solidFill>
          <a:latin typeface="+mj-lt"/>
          <a:ea typeface="+mj-ea"/>
          <a:cs typeface="+mj-cs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6699FF"/>
          </a:solidFill>
          <a:latin typeface="Verdana" pitchFamily="34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6699FF"/>
          </a:solidFill>
          <a:latin typeface="Verdana" pitchFamily="34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6699FF"/>
          </a:solidFill>
          <a:latin typeface="Verdana" pitchFamily="34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6699FF"/>
          </a:solidFill>
          <a:latin typeface="Verdana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b="1">
          <a:solidFill>
            <a:srgbClr val="6699FF"/>
          </a:solidFill>
          <a:latin typeface="Verdana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b="1">
          <a:solidFill>
            <a:srgbClr val="6699FF"/>
          </a:solidFill>
          <a:latin typeface="Verdana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b="1">
          <a:solidFill>
            <a:srgbClr val="6699FF"/>
          </a:solidFill>
          <a:latin typeface="Verdana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b="1">
          <a:solidFill>
            <a:srgbClr val="6699FF"/>
          </a:solidFill>
          <a:latin typeface="Verdan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6699FF"/>
        </a:buClr>
        <a:buFont typeface="Helios"/>
        <a:buChar char="■"/>
        <a:defRPr sz="2400">
          <a:solidFill>
            <a:srgbClr val="4D4D4D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6699FF"/>
        </a:buClr>
        <a:buFont typeface="Helios"/>
        <a:buChar char="■"/>
        <a:defRPr sz="2000">
          <a:solidFill>
            <a:srgbClr val="4D4D4D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6699FF"/>
        </a:buClr>
        <a:buFont typeface="Helios"/>
        <a:buChar char="■"/>
        <a:defRPr sz="2400">
          <a:solidFill>
            <a:srgbClr val="4D4D4D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6699FF"/>
        </a:buClr>
        <a:buFont typeface="Helios"/>
        <a:buChar char="■"/>
        <a:defRPr sz="1600">
          <a:solidFill>
            <a:srgbClr val="4D4D4D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6699FF"/>
        </a:buClr>
        <a:buFont typeface="Helios"/>
        <a:buChar char="■"/>
        <a:defRPr sz="2000">
          <a:solidFill>
            <a:srgbClr val="4D4D4D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rgbClr val="6699FF"/>
        </a:buClr>
        <a:buFont typeface="Helios" charset="0"/>
        <a:buChar char="■"/>
        <a:defRPr sz="2000">
          <a:solidFill>
            <a:srgbClr val="4D4D4D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rgbClr val="6699FF"/>
        </a:buClr>
        <a:buFont typeface="Helios" charset="0"/>
        <a:buChar char="■"/>
        <a:defRPr sz="2000">
          <a:solidFill>
            <a:srgbClr val="4D4D4D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rgbClr val="6699FF"/>
        </a:buClr>
        <a:buFont typeface="Helios" charset="0"/>
        <a:buChar char="■"/>
        <a:defRPr sz="2000">
          <a:solidFill>
            <a:srgbClr val="4D4D4D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rgbClr val="6699FF"/>
        </a:buClr>
        <a:buFont typeface="Helios" charset="0"/>
        <a:buChar char="■"/>
        <a:defRPr sz="2000">
          <a:solidFill>
            <a:srgbClr val="4D4D4D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1"/>
            <a:ext cx="9144002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332" y="618518"/>
            <a:ext cx="7773338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331" y="2367094"/>
            <a:ext cx="7773339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59053" y="5883276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B4C71EC6-210F-42DE-9C53-41977AD35B3D}" type="datetimeFigureOut">
              <a:rPr lang="ru-RU" smtClean="0">
                <a:solidFill>
                  <a:srgbClr val="895D1D"/>
                </a:solidFill>
              </a:rPr>
              <a:pPr/>
              <a:t>03.04.2020</a:t>
            </a:fld>
            <a:endParaRPr lang="ru-RU">
              <a:solidFill>
                <a:srgbClr val="895D1D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331" y="5883276"/>
            <a:ext cx="50046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ru-RU">
              <a:solidFill>
                <a:srgbClr val="895D1D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85509" y="5883276"/>
            <a:ext cx="57316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B19B0651-EE4F-4900-A07F-96A6BFA9D0F0}" type="slidenum">
              <a:rPr lang="ru-RU" smtClean="0">
                <a:solidFill>
                  <a:srgbClr val="895D1D"/>
                </a:solidFill>
              </a:rPr>
              <a:pPr/>
              <a:t>‹#›</a:t>
            </a:fld>
            <a:endParaRPr lang="ru-RU">
              <a:solidFill>
                <a:srgbClr val="895D1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52080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35" r:id="rId1"/>
    <p:sldLayoutId id="2147484336" r:id="rId2"/>
    <p:sldLayoutId id="2147484337" r:id="rId3"/>
    <p:sldLayoutId id="2147484338" r:id="rId4"/>
    <p:sldLayoutId id="2147484339" r:id="rId5"/>
    <p:sldLayoutId id="2147484340" r:id="rId6"/>
    <p:sldLayoutId id="2147484341" r:id="rId7"/>
    <p:sldLayoutId id="2147484342" r:id="rId8"/>
    <p:sldLayoutId id="2147484343" r:id="rId9"/>
    <p:sldLayoutId id="2147484344" r:id="rId10"/>
    <p:sldLayoutId id="2147484345" r:id="rId11"/>
    <p:sldLayoutId id="2147484346" r:id="rId12"/>
    <p:sldLayoutId id="2147484347" r:id="rId13"/>
    <p:sldLayoutId id="2147484348" r:id="rId14"/>
    <p:sldLayoutId id="2147484349" r:id="rId15"/>
    <p:sldLayoutId id="2147484350" r:id="rId16"/>
    <p:sldLayoutId id="2147484351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7" name="Rectangle 7"/>
          <p:cNvSpPr>
            <a:spLocks noChangeArrowheads="1"/>
          </p:cNvSpPr>
          <p:nvPr/>
        </p:nvSpPr>
        <p:spPr bwMode="auto">
          <a:xfrm>
            <a:off x="1619250" y="6381750"/>
            <a:ext cx="6242050" cy="3111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ctr" defTabSz="449263">
              <a:buClr>
                <a:srgbClr val="4D4D4D"/>
              </a:buClr>
              <a:buSzPct val="100000"/>
              <a:buFont typeface="Helios" pitchFamily="2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ru-RU" sz="1400">
                <a:solidFill>
                  <a:srgbClr val="4D4D4D"/>
                </a:solidFill>
                <a:latin typeface="Helios" pitchFamily="2" charset="0"/>
                <a:cs typeface="Arial" charset="0"/>
              </a:rPr>
              <a:t>Представительство в Республике Беларусь</a:t>
            </a:r>
            <a:endParaRPr lang="en-GB" sz="1400">
              <a:solidFill>
                <a:srgbClr val="4D4D4D"/>
              </a:solidFill>
              <a:latin typeface="Helios" pitchFamily="2" charset="0"/>
              <a:cs typeface="Arial" charset="0"/>
            </a:endParaRPr>
          </a:p>
        </p:txBody>
      </p:sp>
      <p:pic>
        <p:nvPicPr>
          <p:cNvPr id="1027" name="Picture 8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376238"/>
            <a:ext cx="1981200" cy="403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61449" name="Line 9"/>
          <p:cNvSpPr>
            <a:spLocks noChangeShapeType="1"/>
          </p:cNvSpPr>
          <p:nvPr/>
        </p:nvSpPr>
        <p:spPr bwMode="auto">
          <a:xfrm>
            <a:off x="609600" y="850900"/>
            <a:ext cx="7772400" cy="1588"/>
          </a:xfrm>
          <a:prstGeom prst="line">
            <a:avLst/>
          </a:prstGeom>
          <a:noFill/>
          <a:ln w="9360">
            <a:solidFill>
              <a:srgbClr val="4D4D4D"/>
            </a:solidFill>
            <a:miter lim="800000"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ru-RU">
              <a:cs typeface="+mn-cs"/>
            </a:endParaRPr>
          </a:p>
        </p:txBody>
      </p:sp>
      <p:sp>
        <p:nvSpPr>
          <p:cNvPr id="61450" name="Line 10"/>
          <p:cNvSpPr>
            <a:spLocks noChangeShapeType="1"/>
          </p:cNvSpPr>
          <p:nvPr/>
        </p:nvSpPr>
        <p:spPr bwMode="auto">
          <a:xfrm>
            <a:off x="609600" y="6248400"/>
            <a:ext cx="7772400" cy="1588"/>
          </a:xfrm>
          <a:prstGeom prst="line">
            <a:avLst/>
          </a:prstGeom>
          <a:noFill/>
          <a:ln w="28440">
            <a:solidFill>
              <a:srgbClr val="4D4D4D"/>
            </a:solidFill>
            <a:miter lim="800000"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ru-R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183535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53" r:id="rId1"/>
    <p:sldLayoutId id="2147484354" r:id="rId2"/>
    <p:sldLayoutId id="2147484355" r:id="rId3"/>
    <p:sldLayoutId id="2147484356" r:id="rId4"/>
    <p:sldLayoutId id="2147484357" r:id="rId5"/>
    <p:sldLayoutId id="2147484358" r:id="rId6"/>
    <p:sldLayoutId id="2147484359" r:id="rId7"/>
    <p:sldLayoutId id="2147484360" r:id="rId8"/>
    <p:sldLayoutId id="2147484361" r:id="rId9"/>
    <p:sldLayoutId id="2147484362" r:id="rId10"/>
    <p:sldLayoutId id="2147484363" r:id="rId11"/>
    <p:sldLayoutId id="2147484364" r:id="rId12"/>
    <p:sldLayoutId id="2147484365" r:id="rId13"/>
    <p:sldLayoutId id="2147484366" r:id="rId14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Relationship Id="rId4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49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7.emf"/><Relationship Id="rId4" Type="http://schemas.openxmlformats.org/officeDocument/2006/relationships/oleObject" Target="../embeddings/oleObject1.bin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18.png"/><Relationship Id="rId4" Type="http://schemas.openxmlformats.org/officeDocument/2006/relationships/oleObject" Target="../embeddings/oleObject2.bin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30.jpeg"/><Relationship Id="rId7" Type="http://schemas.openxmlformats.org/officeDocument/2006/relationships/image" Target="../media/image34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12.xml"/><Relationship Id="rId6" Type="http://schemas.openxmlformats.org/officeDocument/2006/relationships/image" Target="../media/image33.jpeg"/><Relationship Id="rId5" Type="http://schemas.openxmlformats.org/officeDocument/2006/relationships/image" Target="../media/image32.png"/><Relationship Id="rId4" Type="http://schemas.openxmlformats.org/officeDocument/2006/relationships/image" Target="../media/image31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w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6.jpeg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emf"/><Relationship Id="rId1" Type="http://schemas.openxmlformats.org/officeDocument/2006/relationships/slideLayout" Target="../slideLayouts/slideLayout58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em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3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2.xml"/><Relationship Id="rId4" Type="http://schemas.openxmlformats.org/officeDocument/2006/relationships/image" Target="../media/image50.jpe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2.xml"/><Relationship Id="rId5" Type="http://schemas.openxmlformats.org/officeDocument/2006/relationships/image" Target="../media/image50.jpeg"/><Relationship Id="rId4" Type="http://schemas.openxmlformats.org/officeDocument/2006/relationships/image" Target="../media/image52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86.xml"/><Relationship Id="rId4" Type="http://schemas.openxmlformats.org/officeDocument/2006/relationships/image" Target="../media/image50.jpe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81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44008" y="1412776"/>
            <a:ext cx="3528393" cy="3744416"/>
          </a:xfrm>
        </p:spPr>
        <p:txBody>
          <a:bodyPr>
            <a:noAutofit/>
          </a:bodyPr>
          <a:lstStyle/>
          <a:p>
            <a:r>
              <a:rPr lang="ru-RU" sz="3200" b="1" dirty="0"/>
              <a:t/>
            </a:r>
            <a:br>
              <a:rPr lang="ru-RU" sz="3200" b="1" dirty="0"/>
            </a:br>
            <a:r>
              <a:rPr lang="ru-RU" sz="3200" b="1" dirty="0"/>
              <a:t/>
            </a:r>
            <a:br>
              <a:rPr lang="ru-RU" sz="3200" b="1" dirty="0"/>
            </a:br>
            <a:r>
              <a:rPr lang="ru-RU" sz="3200" b="1" dirty="0"/>
              <a:t/>
            </a:r>
            <a:br>
              <a:rPr lang="ru-RU" sz="3200" b="1" dirty="0"/>
            </a:br>
            <a:r>
              <a:rPr lang="ru-RU" sz="3200" b="1" dirty="0"/>
              <a:t/>
            </a:r>
            <a:br>
              <a:rPr lang="ru-RU" sz="3200" b="1" dirty="0"/>
            </a:br>
            <a:r>
              <a:rPr lang="ru-RU" sz="3200" b="1" dirty="0"/>
              <a:t/>
            </a:r>
            <a:br>
              <a:rPr lang="ru-RU" sz="3200" b="1" dirty="0"/>
            </a:br>
            <a:r>
              <a:rPr lang="ru-RU" sz="3200" b="1" dirty="0">
                <a:solidFill>
                  <a:schemeClr val="accent1">
                    <a:lumMod val="75000"/>
                  </a:schemeClr>
                </a:solidFill>
              </a:rPr>
              <a:t>Проблема бессонницы в структуре соматических заболеваний</a:t>
            </a:r>
          </a:p>
        </p:txBody>
      </p:sp>
    </p:spTree>
    <p:extLst>
      <p:ext uri="{BB962C8B-B14F-4D97-AF65-F5344CB8AC3E}">
        <p14:creationId xmlns:p14="http://schemas.microsoft.com/office/powerpoint/2010/main" val="29378411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Nataly\Desktop\250px-P.F._Sokolov_007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8" y="336523"/>
            <a:ext cx="3175000" cy="4279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8499" y="570156"/>
            <a:ext cx="5971741" cy="1054250"/>
          </a:xfrm>
        </p:spPr>
        <p:txBody>
          <a:bodyPr/>
          <a:lstStyle/>
          <a:p>
            <a:r>
              <a:rPr lang="ru-RU" i="1" dirty="0">
                <a:latin typeface="Constantia" panose="02030602050306030303" pitchFamily="18" charset="0"/>
              </a:rPr>
              <a:t>Вяземский П.А.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2248363"/>
            <a:ext cx="5400608" cy="4204989"/>
          </a:xfrm>
        </p:spPr>
        <p:txBody>
          <a:bodyPr>
            <a:normAutofit lnSpcReduction="10000"/>
          </a:bodyPr>
          <a:lstStyle/>
          <a:p>
            <a:pPr marL="68580" indent="0">
              <a:buNone/>
            </a:pPr>
            <a:r>
              <a:rPr lang="ru-RU" dirty="0">
                <a:solidFill>
                  <a:srgbClr val="000000"/>
                </a:solidFill>
                <a:latin typeface="Bookman Old Style" panose="02050604050505020204" pitchFamily="18" charset="0"/>
              </a:rPr>
              <a:t>В тоске бессонницы, средь тишины ночной,</a:t>
            </a:r>
            <a:r>
              <a:rPr lang="ru-RU" dirty="0">
                <a:latin typeface="Bookman Old Style" panose="02050604050505020204" pitchFamily="18" charset="0"/>
              </a:rPr>
              <a:t/>
            </a:r>
            <a:br>
              <a:rPr lang="ru-RU" dirty="0">
                <a:latin typeface="Bookman Old Style" panose="02050604050505020204" pitchFamily="18" charset="0"/>
              </a:rPr>
            </a:br>
            <a:r>
              <a:rPr lang="ru-RU" dirty="0">
                <a:solidFill>
                  <a:srgbClr val="000000"/>
                </a:solidFill>
                <a:latin typeface="Bookman Old Style" panose="02050604050505020204" pitchFamily="18" charset="0"/>
              </a:rPr>
              <a:t>Как раздражителен часов докучный бой!</a:t>
            </a:r>
            <a:r>
              <a:rPr lang="ru-RU" dirty="0">
                <a:latin typeface="Bookman Old Style" panose="02050604050505020204" pitchFamily="18" charset="0"/>
              </a:rPr>
              <a:t/>
            </a:r>
            <a:br>
              <a:rPr lang="ru-RU" dirty="0">
                <a:latin typeface="Bookman Old Style" panose="02050604050505020204" pitchFamily="18" charset="0"/>
              </a:rPr>
            </a:br>
            <a:r>
              <a:rPr lang="ru-RU" dirty="0">
                <a:solidFill>
                  <a:srgbClr val="000000"/>
                </a:solidFill>
                <a:latin typeface="Bookman Old Style" panose="02050604050505020204" pitchFamily="18" charset="0"/>
              </a:rPr>
              <a:t>Как молотом кузнец стучит по </a:t>
            </a:r>
            <a:r>
              <a:rPr lang="ru-RU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наковальной</a:t>
            </a:r>
            <a:r>
              <a:rPr lang="ru-RU" dirty="0">
                <a:solidFill>
                  <a:srgbClr val="000000"/>
                </a:solidFill>
                <a:latin typeface="Bookman Old Style" panose="02050604050505020204" pitchFamily="18" charset="0"/>
              </a:rPr>
              <a:t>,</a:t>
            </a:r>
            <a:r>
              <a:rPr lang="ru-RU" dirty="0">
                <a:latin typeface="Bookman Old Style" panose="02050604050505020204" pitchFamily="18" charset="0"/>
              </a:rPr>
              <a:t/>
            </a:r>
            <a:br>
              <a:rPr lang="ru-RU" dirty="0">
                <a:latin typeface="Bookman Old Style" panose="02050604050505020204" pitchFamily="18" charset="0"/>
              </a:rPr>
            </a:br>
            <a:r>
              <a:rPr lang="ru-RU" dirty="0">
                <a:solidFill>
                  <a:srgbClr val="000000"/>
                </a:solidFill>
                <a:latin typeface="Bookman Old Style" panose="02050604050505020204" pitchFamily="18" charset="0"/>
              </a:rPr>
              <a:t>Так каждый их удар, тяжелый и печальный,</a:t>
            </a:r>
            <a:r>
              <a:rPr lang="ru-RU" dirty="0">
                <a:latin typeface="Bookman Old Style" panose="02050604050505020204" pitchFamily="18" charset="0"/>
              </a:rPr>
              <a:t/>
            </a:r>
            <a:br>
              <a:rPr lang="ru-RU" dirty="0">
                <a:latin typeface="Bookman Old Style" panose="02050604050505020204" pitchFamily="18" charset="0"/>
              </a:rPr>
            </a:br>
            <a:r>
              <a:rPr lang="ru-RU" dirty="0">
                <a:solidFill>
                  <a:srgbClr val="000000"/>
                </a:solidFill>
                <a:latin typeface="Bookman Old Style" panose="02050604050505020204" pitchFamily="18" charset="0"/>
              </a:rPr>
              <a:t>По сердцу моему однообразно бьет,</a:t>
            </a:r>
            <a:r>
              <a:rPr lang="ru-RU" dirty="0">
                <a:latin typeface="Bookman Old Style" panose="02050604050505020204" pitchFamily="18" charset="0"/>
              </a:rPr>
              <a:t/>
            </a:r>
            <a:br>
              <a:rPr lang="ru-RU" dirty="0">
                <a:latin typeface="Bookman Old Style" panose="02050604050505020204" pitchFamily="18" charset="0"/>
              </a:rPr>
            </a:br>
            <a:r>
              <a:rPr lang="ru-RU" dirty="0">
                <a:solidFill>
                  <a:srgbClr val="000000"/>
                </a:solidFill>
                <a:latin typeface="Bookman Old Style" panose="02050604050505020204" pitchFamily="18" charset="0"/>
              </a:rPr>
              <a:t>И с каждым боем всё тоска моя растет</a:t>
            </a:r>
            <a:endParaRPr lang="ru-RU" dirty="0"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76004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3"/>
          <p:cNvSpPr>
            <a:spLocks noGrp="1"/>
          </p:cNvSpPr>
          <p:nvPr>
            <p:ph sz="quarter" idx="14"/>
          </p:nvPr>
        </p:nvSpPr>
        <p:spPr>
          <a:xfrm>
            <a:off x="3995936" y="980728"/>
            <a:ext cx="4320480" cy="5256584"/>
          </a:xfrm>
        </p:spPr>
        <p:txBody>
          <a:bodyPr>
            <a:normAutofit lnSpcReduction="10000"/>
          </a:bodyPr>
          <a:lstStyle/>
          <a:p>
            <a:pPr marL="68580" indent="0">
              <a:buNone/>
            </a:pPr>
            <a:r>
              <a:rPr lang="ru-RU" i="1" dirty="0">
                <a:solidFill>
                  <a:srgbClr val="1D2129"/>
                </a:solidFill>
                <a:latin typeface="Georgia" panose="02040502050405020303" pitchFamily="18" charset="0"/>
              </a:rPr>
              <a:t>«До недавнего времени мы делили медицину на две отрасли. Одна, общая медицина, занималась изучением тела (сомы), другая – души (психе). В результате общая медицина превратилась в благородную форму ветеринарии, а психиатрия осталась в области метафизики»</a:t>
            </a:r>
          </a:p>
          <a:p>
            <a:pPr marL="68580" indent="0">
              <a:buNone/>
            </a:pPr>
            <a:r>
              <a:rPr lang="ru-RU" i="1" dirty="0">
                <a:solidFill>
                  <a:srgbClr val="1D2129"/>
                </a:solidFill>
                <a:latin typeface="Georgia" panose="02040502050405020303" pitchFamily="18" charset="0"/>
              </a:rPr>
              <a:t/>
            </a:r>
            <a:br>
              <a:rPr lang="ru-RU" i="1" dirty="0">
                <a:solidFill>
                  <a:srgbClr val="1D2129"/>
                </a:solidFill>
                <a:latin typeface="Georgia" panose="02040502050405020303" pitchFamily="18" charset="0"/>
              </a:rPr>
            </a:br>
            <a:r>
              <a:rPr lang="ru-RU" i="1" dirty="0">
                <a:solidFill>
                  <a:srgbClr val="1D2129"/>
                </a:solidFill>
                <a:latin typeface="Georgia" panose="02040502050405020303" pitchFamily="18" charset="0"/>
              </a:rPr>
              <a:t>Альфред </a:t>
            </a:r>
            <a:r>
              <a:rPr lang="ru-RU" i="1" dirty="0" err="1">
                <a:solidFill>
                  <a:srgbClr val="1D2129"/>
                </a:solidFill>
                <a:latin typeface="Georgia" panose="02040502050405020303" pitchFamily="18" charset="0"/>
              </a:rPr>
              <a:t>Коржибски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7170" name="Picture 2" descr="C:\Users\Natasha\Pictures\12592384_620865534732021_3020170578129943408_n.jpg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1124744"/>
            <a:ext cx="2543175" cy="3286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902049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D:\Мои документы\картинки для лекций\разные состояния\200706231090602.jpg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1222" y="4653136"/>
            <a:ext cx="2250446" cy="2107918"/>
          </a:xfrm>
          <a:prstGeom prst="rect">
            <a:avLst/>
          </a:prstGeom>
          <a:noFill/>
          <a:ln w="123825">
            <a:solidFill>
              <a:schemeClr val="bg1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4" y="1027664"/>
            <a:ext cx="7528682" cy="1143000"/>
          </a:xfrm>
        </p:spPr>
        <p:txBody>
          <a:bodyPr>
            <a:noAutofit/>
          </a:bodyPr>
          <a:lstStyle/>
          <a:p>
            <a:pPr algn="ctr"/>
            <a:r>
              <a:rPr lang="ru-RU" sz="2400" dirty="0"/>
              <a:t>В современной Международной классификации </a:t>
            </a:r>
            <a:br>
              <a:rPr lang="ru-RU" sz="2400" dirty="0"/>
            </a:br>
            <a:r>
              <a:rPr lang="ru-RU" sz="2400" dirty="0"/>
              <a:t>расстройств сна 2005 г. (МКРС-2) упоминается </a:t>
            </a:r>
            <a:br>
              <a:rPr lang="ru-RU" sz="2400" dirty="0"/>
            </a:br>
            <a:r>
              <a:rPr lang="ru-RU" sz="2400" dirty="0"/>
              <a:t>более 85 видов.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31923" y="2195579"/>
            <a:ext cx="8116541" cy="3508977"/>
          </a:xfrm>
        </p:spPr>
        <p:txBody>
          <a:bodyPr>
            <a:normAutofit fontScale="92500" lnSpcReduction="10000"/>
          </a:bodyPr>
          <a:lstStyle/>
          <a:p>
            <a:pPr marL="68580" indent="0" algn="ctr">
              <a:buNone/>
            </a:pPr>
            <a:r>
              <a:rPr lang="ru-RU" b="1" dirty="0"/>
              <a:t>Клиническое значение </a:t>
            </a:r>
            <a:r>
              <a:rPr lang="ru-RU" b="1" dirty="0" err="1"/>
              <a:t>инсомний</a:t>
            </a:r>
            <a:r>
              <a:rPr lang="ru-RU" b="1" dirty="0"/>
              <a:t> </a:t>
            </a:r>
            <a:r>
              <a:rPr lang="ru-RU" dirty="0"/>
              <a:t> </a:t>
            </a:r>
          </a:p>
          <a:p>
            <a:r>
              <a:rPr lang="ru-RU" dirty="0"/>
              <a:t>Одна из наиболее распространенных жалоб на здоровье, примерно с 10 до 15%  предъявляют ее регулярно и  около 25 до 35%  эпизодически </a:t>
            </a:r>
            <a:r>
              <a:rPr lang="ru-RU" sz="2100" i="1" dirty="0"/>
              <a:t>(</a:t>
            </a:r>
            <a:r>
              <a:rPr lang="ru-RU" sz="2100" i="1" dirty="0" err="1"/>
              <a:t>Ancoli-Israel</a:t>
            </a:r>
            <a:r>
              <a:rPr lang="ru-RU" sz="2100" i="1" dirty="0"/>
              <a:t> &amp; </a:t>
            </a:r>
            <a:r>
              <a:rPr lang="ru-RU" sz="2100" i="1" dirty="0" err="1"/>
              <a:t>Roth</a:t>
            </a:r>
            <a:r>
              <a:rPr lang="ru-RU" sz="2100" i="1" dirty="0"/>
              <a:t>, 1999; </a:t>
            </a:r>
            <a:r>
              <a:rPr lang="ru-RU" sz="2100" i="1" dirty="0" err="1"/>
              <a:t>Ohayon</a:t>
            </a:r>
            <a:r>
              <a:rPr lang="ru-RU" sz="2100" i="1" dirty="0"/>
              <a:t>., 2002; </a:t>
            </a:r>
            <a:r>
              <a:rPr lang="ru-RU" sz="2100" i="1" dirty="0" err="1"/>
              <a:t>Морин</a:t>
            </a:r>
            <a:r>
              <a:rPr lang="ru-RU" sz="2100" i="1" dirty="0"/>
              <a:t> и </a:t>
            </a:r>
            <a:r>
              <a:rPr lang="ru-RU" sz="2100" i="1" dirty="0" err="1"/>
              <a:t>др</a:t>
            </a:r>
            <a:r>
              <a:rPr lang="ru-RU" sz="2100" i="1" dirty="0"/>
              <a:t>, 2006; </a:t>
            </a:r>
            <a:r>
              <a:rPr lang="ru-RU" sz="2100" i="1" dirty="0" err="1"/>
              <a:t>Doghramji</a:t>
            </a:r>
            <a:r>
              <a:rPr lang="ru-RU" sz="2100" i="1" dirty="0"/>
              <a:t>, 2006; </a:t>
            </a:r>
            <a:r>
              <a:rPr lang="ru-RU" sz="2100" i="1" dirty="0" err="1"/>
              <a:t>Леблан</a:t>
            </a:r>
            <a:r>
              <a:rPr lang="ru-RU" sz="2100" i="1" dirty="0"/>
              <a:t> и др., 2009)</a:t>
            </a:r>
          </a:p>
          <a:p>
            <a:r>
              <a:rPr lang="ru-RU" dirty="0"/>
              <a:t>значительное влияние на качество жизни человека. </a:t>
            </a:r>
          </a:p>
          <a:p>
            <a:endParaRPr lang="ru-RU" dirty="0"/>
          </a:p>
          <a:p>
            <a:pPr marL="68580" indent="0">
              <a:buNone/>
            </a:pPr>
            <a:r>
              <a:rPr lang="ru-RU" b="1" i="1" dirty="0"/>
              <a:t>В развитых странах более трети взрослых людей страдают от различных расстройств сна</a:t>
            </a:r>
            <a:endParaRPr lang="ru-RU" i="1" dirty="0"/>
          </a:p>
        </p:txBody>
      </p:sp>
    </p:spTree>
    <p:extLst>
      <p:ext uri="{BB962C8B-B14F-4D97-AF65-F5344CB8AC3E}">
        <p14:creationId xmlns:p14="http://schemas.microsoft.com/office/powerpoint/2010/main" val="2240312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68580" indent="0"/>
            <a:r>
              <a:rPr lang="ru-RU" b="1" dirty="0"/>
              <a:t>Клиническое значение </a:t>
            </a:r>
            <a:r>
              <a:rPr lang="ru-RU" b="1" dirty="0" err="1"/>
              <a:t>инсомний</a:t>
            </a:r>
            <a:r>
              <a:rPr lang="ru-RU" b="1" dirty="0"/>
              <a:t> </a:t>
            </a:r>
            <a:r>
              <a:rPr lang="ru-RU" dirty="0"/>
              <a:t>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>
                <a:solidFill>
                  <a:srgbClr val="333333"/>
                </a:solidFill>
                <a:latin typeface="Times New Roman"/>
                <a:ea typeface="Times New Roman"/>
              </a:rPr>
              <a:t>С возрастом жалобы на нарушение сна или </a:t>
            </a:r>
            <a:r>
              <a:rPr lang="ru-RU" dirty="0" err="1">
                <a:solidFill>
                  <a:srgbClr val="333333"/>
                </a:solidFill>
                <a:latin typeface="Times New Roman"/>
                <a:ea typeface="Times New Roman"/>
              </a:rPr>
              <a:t>инсомнию</a:t>
            </a:r>
            <a:r>
              <a:rPr lang="ru-RU" dirty="0">
                <a:solidFill>
                  <a:srgbClr val="333333"/>
                </a:solidFill>
                <a:latin typeface="Times New Roman"/>
                <a:ea typeface="Times New Roman"/>
              </a:rPr>
              <a:t> возрастают </a:t>
            </a:r>
            <a:r>
              <a:rPr lang="ru-RU" sz="1800" dirty="0">
                <a:solidFill>
                  <a:srgbClr val="333333"/>
                </a:solidFill>
                <a:latin typeface="Times New Roman"/>
                <a:ea typeface="Times New Roman"/>
              </a:rPr>
              <a:t>(E.C. </a:t>
            </a:r>
            <a:r>
              <a:rPr lang="ru-RU" sz="1800" dirty="0" err="1">
                <a:solidFill>
                  <a:srgbClr val="333333"/>
                </a:solidFill>
                <a:latin typeface="Times New Roman"/>
                <a:ea typeface="Times New Roman"/>
              </a:rPr>
              <a:t>Hammond</a:t>
            </a:r>
            <a:r>
              <a:rPr lang="ru-RU" sz="1800" dirty="0">
                <a:solidFill>
                  <a:srgbClr val="333333"/>
                </a:solidFill>
                <a:latin typeface="Times New Roman"/>
                <a:ea typeface="Times New Roman"/>
              </a:rPr>
              <a:t>, 1964; E.O. </a:t>
            </a:r>
            <a:r>
              <a:rPr lang="ru-RU" sz="1800" dirty="0" err="1">
                <a:solidFill>
                  <a:srgbClr val="333333"/>
                </a:solidFill>
                <a:latin typeface="Times New Roman"/>
                <a:ea typeface="Times New Roman"/>
              </a:rPr>
              <a:t>Bixler</a:t>
            </a:r>
            <a:r>
              <a:rPr lang="ru-RU" sz="1800" dirty="0">
                <a:solidFill>
                  <a:srgbClr val="333333"/>
                </a:solidFill>
                <a:latin typeface="Times New Roman"/>
                <a:ea typeface="Times New Roman"/>
              </a:rPr>
              <a:t> </a:t>
            </a:r>
            <a:r>
              <a:rPr lang="ru-RU" sz="1800" dirty="0" err="1">
                <a:solidFill>
                  <a:srgbClr val="333333"/>
                </a:solidFill>
                <a:latin typeface="Times New Roman"/>
                <a:ea typeface="Times New Roman"/>
              </a:rPr>
              <a:t>et</a:t>
            </a:r>
            <a:r>
              <a:rPr lang="ru-RU" sz="1800" dirty="0">
                <a:solidFill>
                  <a:srgbClr val="333333"/>
                </a:solidFill>
                <a:latin typeface="Times New Roman"/>
                <a:ea typeface="Times New Roman"/>
              </a:rPr>
              <a:t> </a:t>
            </a:r>
            <a:r>
              <a:rPr lang="ru-RU" sz="1800" dirty="0" err="1">
                <a:solidFill>
                  <a:srgbClr val="333333"/>
                </a:solidFill>
                <a:latin typeface="Times New Roman"/>
                <a:ea typeface="Times New Roman"/>
              </a:rPr>
              <a:t>al</a:t>
            </a:r>
            <a:r>
              <a:rPr lang="ru-RU" sz="1800" dirty="0">
                <a:solidFill>
                  <a:srgbClr val="333333"/>
                </a:solidFill>
                <a:latin typeface="Times New Roman"/>
                <a:ea typeface="Times New Roman"/>
              </a:rPr>
              <a:t>., 1979; M. </a:t>
            </a:r>
            <a:r>
              <a:rPr lang="ru-RU" sz="1800" dirty="0" err="1">
                <a:solidFill>
                  <a:srgbClr val="333333"/>
                </a:solidFill>
                <a:latin typeface="Times New Roman"/>
                <a:ea typeface="Times New Roman"/>
              </a:rPr>
              <a:t>Partinen</a:t>
            </a:r>
            <a:r>
              <a:rPr lang="ru-RU" sz="1800" dirty="0">
                <a:solidFill>
                  <a:srgbClr val="333333"/>
                </a:solidFill>
                <a:latin typeface="Times New Roman"/>
                <a:ea typeface="Times New Roman"/>
              </a:rPr>
              <a:t> </a:t>
            </a:r>
            <a:r>
              <a:rPr lang="ru-RU" sz="1800" dirty="0" err="1">
                <a:solidFill>
                  <a:srgbClr val="333333"/>
                </a:solidFill>
                <a:latin typeface="Times New Roman"/>
                <a:ea typeface="Times New Roman"/>
              </a:rPr>
              <a:t>et</a:t>
            </a:r>
            <a:r>
              <a:rPr lang="ru-RU" sz="1800" dirty="0">
                <a:solidFill>
                  <a:srgbClr val="333333"/>
                </a:solidFill>
                <a:latin typeface="Times New Roman"/>
                <a:ea typeface="Times New Roman"/>
              </a:rPr>
              <a:t> </a:t>
            </a:r>
            <a:r>
              <a:rPr lang="ru-RU" sz="1800" dirty="0" err="1">
                <a:solidFill>
                  <a:srgbClr val="333333"/>
                </a:solidFill>
                <a:latin typeface="Times New Roman"/>
                <a:ea typeface="Times New Roman"/>
              </a:rPr>
              <a:t>al</a:t>
            </a:r>
            <a:r>
              <a:rPr lang="ru-RU" sz="1800" dirty="0">
                <a:solidFill>
                  <a:srgbClr val="333333"/>
                </a:solidFill>
                <a:latin typeface="Times New Roman"/>
                <a:ea typeface="Times New Roman"/>
              </a:rPr>
              <a:t>., 1983; I. </a:t>
            </a:r>
            <a:r>
              <a:rPr lang="ru-RU" sz="1800" dirty="0" err="1">
                <a:solidFill>
                  <a:srgbClr val="333333"/>
                </a:solidFill>
                <a:latin typeface="Times New Roman"/>
                <a:ea typeface="Times New Roman"/>
              </a:rPr>
              <a:t>Karasan</a:t>
            </a:r>
            <a:r>
              <a:rPr lang="ru-RU" sz="1800" dirty="0">
                <a:solidFill>
                  <a:srgbClr val="333333"/>
                </a:solidFill>
                <a:latin typeface="Times New Roman"/>
                <a:ea typeface="Times New Roman"/>
              </a:rPr>
              <a:t> </a:t>
            </a:r>
            <a:r>
              <a:rPr lang="ru-RU" sz="1800" dirty="0" err="1">
                <a:solidFill>
                  <a:srgbClr val="333333"/>
                </a:solidFill>
                <a:latin typeface="Times New Roman"/>
                <a:ea typeface="Times New Roman"/>
              </a:rPr>
              <a:t>et</a:t>
            </a:r>
            <a:r>
              <a:rPr lang="ru-RU" sz="1800" dirty="0">
                <a:solidFill>
                  <a:srgbClr val="333333"/>
                </a:solidFill>
                <a:latin typeface="Times New Roman"/>
                <a:ea typeface="Times New Roman"/>
              </a:rPr>
              <a:t> </a:t>
            </a:r>
            <a:r>
              <a:rPr lang="ru-RU" sz="1800" dirty="0" err="1">
                <a:solidFill>
                  <a:srgbClr val="333333"/>
                </a:solidFill>
                <a:latin typeface="Times New Roman"/>
                <a:ea typeface="Times New Roman"/>
              </a:rPr>
              <a:t>al</a:t>
            </a:r>
            <a:r>
              <a:rPr lang="ru-RU" sz="1800" dirty="0">
                <a:solidFill>
                  <a:srgbClr val="333333"/>
                </a:solidFill>
                <a:latin typeface="Times New Roman"/>
                <a:ea typeface="Times New Roman"/>
              </a:rPr>
              <a:t>., 1983; G.D. </a:t>
            </a:r>
            <a:r>
              <a:rPr lang="ru-RU" sz="1800" dirty="0" err="1">
                <a:solidFill>
                  <a:srgbClr val="333333"/>
                </a:solidFill>
                <a:latin typeface="Times New Roman"/>
                <a:ea typeface="Times New Roman"/>
              </a:rPr>
              <a:t>Mellinger</a:t>
            </a:r>
            <a:r>
              <a:rPr lang="ru-RU" sz="1800" dirty="0">
                <a:solidFill>
                  <a:srgbClr val="333333"/>
                </a:solidFill>
                <a:latin typeface="Times New Roman"/>
                <a:ea typeface="Times New Roman"/>
              </a:rPr>
              <a:t> </a:t>
            </a:r>
            <a:r>
              <a:rPr lang="ru-RU" sz="1800" dirty="0" err="1">
                <a:solidFill>
                  <a:srgbClr val="333333"/>
                </a:solidFill>
                <a:latin typeface="Times New Roman"/>
                <a:ea typeface="Times New Roman"/>
              </a:rPr>
              <a:t>et</a:t>
            </a:r>
            <a:r>
              <a:rPr lang="ru-RU" sz="1800" dirty="0">
                <a:solidFill>
                  <a:srgbClr val="333333"/>
                </a:solidFill>
                <a:latin typeface="Times New Roman"/>
                <a:ea typeface="Times New Roman"/>
              </a:rPr>
              <a:t> </a:t>
            </a:r>
            <a:r>
              <a:rPr lang="ru-RU" sz="1800" dirty="0" err="1">
                <a:solidFill>
                  <a:srgbClr val="333333"/>
                </a:solidFill>
                <a:latin typeface="Times New Roman"/>
                <a:ea typeface="Times New Roman"/>
              </a:rPr>
              <a:t>al</a:t>
            </a:r>
            <a:r>
              <a:rPr lang="ru-RU" sz="1800" dirty="0">
                <a:solidFill>
                  <a:srgbClr val="333333"/>
                </a:solidFill>
                <a:latin typeface="Times New Roman"/>
                <a:ea typeface="Times New Roman"/>
              </a:rPr>
              <a:t>., 1985; M.A. </a:t>
            </a:r>
            <a:r>
              <a:rPr lang="ru-RU" sz="1800" dirty="0" err="1">
                <a:solidFill>
                  <a:srgbClr val="333333"/>
                </a:solidFill>
                <a:latin typeface="Times New Roman"/>
                <a:ea typeface="Times New Roman"/>
              </a:rPr>
              <a:t>Quera-Salva</a:t>
            </a:r>
            <a:r>
              <a:rPr lang="ru-RU" sz="1800" dirty="0">
                <a:solidFill>
                  <a:srgbClr val="333333"/>
                </a:solidFill>
                <a:latin typeface="Times New Roman"/>
                <a:ea typeface="Times New Roman"/>
              </a:rPr>
              <a:t> </a:t>
            </a:r>
            <a:r>
              <a:rPr lang="ru-RU" sz="1800" dirty="0" err="1">
                <a:solidFill>
                  <a:srgbClr val="333333"/>
                </a:solidFill>
                <a:latin typeface="Times New Roman"/>
                <a:ea typeface="Times New Roman"/>
              </a:rPr>
              <a:t>et</a:t>
            </a:r>
            <a:r>
              <a:rPr lang="ru-RU" sz="1800" dirty="0">
                <a:solidFill>
                  <a:srgbClr val="333333"/>
                </a:solidFill>
                <a:latin typeface="Times New Roman"/>
                <a:ea typeface="Times New Roman"/>
              </a:rPr>
              <a:t> </a:t>
            </a:r>
            <a:r>
              <a:rPr lang="ru-RU" sz="1800" dirty="0" err="1">
                <a:solidFill>
                  <a:srgbClr val="333333"/>
                </a:solidFill>
                <a:latin typeface="Times New Roman"/>
                <a:ea typeface="Times New Roman"/>
              </a:rPr>
              <a:t>al</a:t>
            </a:r>
            <a:r>
              <a:rPr lang="ru-RU" sz="1800" dirty="0">
                <a:solidFill>
                  <a:srgbClr val="333333"/>
                </a:solidFill>
                <a:latin typeface="Times New Roman"/>
                <a:ea typeface="Times New Roman"/>
              </a:rPr>
              <a:t>., 1991). </a:t>
            </a:r>
          </a:p>
          <a:p>
            <a:r>
              <a:rPr lang="ru-RU" dirty="0">
                <a:solidFill>
                  <a:srgbClr val="333333"/>
                </a:solidFill>
                <a:latin typeface="Times New Roman"/>
                <a:ea typeface="Times New Roman"/>
              </a:rPr>
              <a:t>Количество людей, не удовлетворенных своим сном, </a:t>
            </a:r>
            <a:r>
              <a:rPr lang="ru-RU" sz="1800" dirty="0">
                <a:solidFill>
                  <a:srgbClr val="333333"/>
                </a:solidFill>
                <a:latin typeface="Times New Roman"/>
                <a:ea typeface="Times New Roman"/>
              </a:rPr>
              <a:t>по данным А.М. </a:t>
            </a:r>
            <a:r>
              <a:rPr lang="ru-RU" sz="1800" dirty="0" err="1">
                <a:solidFill>
                  <a:srgbClr val="333333"/>
                </a:solidFill>
                <a:latin typeface="Times New Roman"/>
                <a:ea typeface="Times New Roman"/>
              </a:rPr>
              <a:t>Вейна</a:t>
            </a:r>
            <a:r>
              <a:rPr lang="ru-RU" sz="1800" dirty="0">
                <a:solidFill>
                  <a:srgbClr val="333333"/>
                </a:solidFill>
                <a:latin typeface="Times New Roman"/>
                <a:ea typeface="Times New Roman"/>
              </a:rPr>
              <a:t> (1995),</a:t>
            </a:r>
            <a:r>
              <a:rPr lang="ru-RU" dirty="0">
                <a:solidFill>
                  <a:srgbClr val="333333"/>
                </a:solidFill>
                <a:latin typeface="Times New Roman"/>
                <a:ea typeface="Times New Roman"/>
              </a:rPr>
              <a:t> превышает 45%.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621854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7817"/>
            <a:ext cx="8382000" cy="1350987"/>
          </a:xfrm>
        </p:spPr>
        <p:txBody>
          <a:bodyPr/>
          <a:lstStyle/>
          <a:p>
            <a:pPr eaLnBrk="1" hangingPunct="1">
              <a:defRPr/>
            </a:pPr>
            <a:r>
              <a:rPr lang="ru-RU" altLang="ru-RU" sz="3200" b="1" dirty="0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НАРУШЕНИЯ СНА: эпидемиология</a:t>
            </a:r>
            <a:r>
              <a:rPr lang="ru-RU" altLang="ru-RU" sz="3200" b="1" dirty="0">
                <a:cs typeface="Times New Roman" panose="02020603050405020304" pitchFamily="18" charset="0"/>
              </a:rPr>
              <a:t/>
            </a:r>
            <a:br>
              <a:rPr lang="ru-RU" altLang="ru-RU" sz="3200" b="1" dirty="0">
                <a:cs typeface="Times New Roman" panose="02020603050405020304" pitchFamily="18" charset="0"/>
              </a:rPr>
            </a:br>
            <a:r>
              <a:rPr lang="ru-RU" altLang="ru-RU" sz="2400" b="1" dirty="0">
                <a:solidFill>
                  <a:schemeClr val="accent3">
                    <a:lumMod val="50000"/>
                  </a:schemeClr>
                </a:solidFill>
                <a:cs typeface="Times New Roman" panose="02020603050405020304" pitchFamily="18" charset="0"/>
              </a:rPr>
              <a:t>(</a:t>
            </a:r>
            <a:r>
              <a:rPr lang="ru-RU" altLang="ru-RU" sz="2400" b="1" dirty="0" err="1">
                <a:solidFill>
                  <a:schemeClr val="accent3">
                    <a:lumMod val="50000"/>
                  </a:schemeClr>
                </a:solidFill>
                <a:cs typeface="Times New Roman" panose="02020603050405020304" pitchFamily="18" charset="0"/>
              </a:rPr>
              <a:t>инсомния</a:t>
            </a:r>
            <a:r>
              <a:rPr lang="ru-RU" altLang="ru-RU" sz="2400" b="1" dirty="0">
                <a:solidFill>
                  <a:schemeClr val="accent3">
                    <a:lumMod val="50000"/>
                  </a:schemeClr>
                </a:solidFill>
                <a:cs typeface="Times New Roman" panose="02020603050405020304" pitchFamily="18" charset="0"/>
              </a:rPr>
              <a:t>, </a:t>
            </a:r>
            <a:r>
              <a:rPr lang="ru-RU" altLang="ru-RU" sz="2400" b="1" dirty="0" err="1">
                <a:solidFill>
                  <a:schemeClr val="accent3">
                    <a:lumMod val="50000"/>
                  </a:schemeClr>
                </a:solidFill>
                <a:cs typeface="Times New Roman" panose="02020603050405020304" pitchFamily="18" charset="0"/>
              </a:rPr>
              <a:t>гиперсомния</a:t>
            </a:r>
            <a:r>
              <a:rPr lang="ru-RU" altLang="ru-RU" sz="2400" b="1" dirty="0">
                <a:solidFill>
                  <a:schemeClr val="accent3">
                    <a:lumMod val="50000"/>
                  </a:schemeClr>
                </a:solidFill>
                <a:cs typeface="Times New Roman" panose="02020603050405020304" pitchFamily="18" charset="0"/>
              </a:rPr>
              <a:t>, нарушение ритма сна)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772816"/>
            <a:ext cx="8229600" cy="4932784"/>
          </a:xfrm>
        </p:spPr>
        <p:txBody>
          <a:bodyPr>
            <a:normAutofit/>
          </a:bodyPr>
          <a:lstStyle/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ru-RU" altLang="ru-RU" b="1" dirty="0">
              <a:effectLst/>
              <a:cs typeface="Times New Roman" panose="02020603050405020304" pitchFamily="18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ru-RU" altLang="ru-RU" b="1" dirty="0">
                <a:effectLst/>
                <a:cs typeface="Times New Roman" panose="02020603050405020304" pitchFamily="18" charset="0"/>
              </a:rPr>
              <a:t> 72% пациентов стационаров общего профиля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ru-RU" altLang="ru-RU" b="1" dirty="0">
                <a:effectLst/>
                <a:cs typeface="Times New Roman" panose="02020603050405020304" pitchFamily="18" charset="0"/>
              </a:rPr>
              <a:t>     имеют нарушения сна </a:t>
            </a:r>
            <a:r>
              <a:rPr lang="en-US" altLang="ru-RU" sz="2000" b="1" i="1" dirty="0">
                <a:effectLst/>
                <a:cs typeface="Times New Roman" panose="02020603050405020304" pitchFamily="18" charset="0"/>
              </a:rPr>
              <a:t>( Berlin</a:t>
            </a:r>
            <a:r>
              <a:rPr lang="ru-RU" altLang="ru-RU" sz="2000" b="1" i="1" dirty="0">
                <a:effectLst/>
                <a:cs typeface="Times New Roman" panose="02020603050405020304" pitchFamily="18" charset="0"/>
              </a:rPr>
              <a:t>, 1984)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ru-RU" altLang="ru-RU" b="1" dirty="0">
              <a:effectLst/>
              <a:cs typeface="Times New Roman" panose="02020603050405020304" pitchFamily="18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ru-RU" altLang="ru-RU" b="1" dirty="0">
                <a:effectLst/>
                <a:cs typeface="Times New Roman" panose="02020603050405020304" pitchFamily="18" charset="0"/>
              </a:rPr>
              <a:t>42% больных артериальной гипертензией имеют нарушения сна </a:t>
            </a:r>
            <a:r>
              <a:rPr lang="ru-RU" altLang="ru-RU" sz="2000" b="1" i="1" dirty="0">
                <a:effectLst/>
                <a:cs typeface="Times New Roman" panose="02020603050405020304" pitchFamily="18" charset="0"/>
              </a:rPr>
              <a:t>(Кремлевская медицина, 1998)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ru-RU" altLang="ru-RU" b="1" i="1" dirty="0">
              <a:effectLst/>
              <a:cs typeface="Times New Roman" panose="02020603050405020304" pitchFamily="18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ru-RU" altLang="ru-RU" b="1" dirty="0">
                <a:effectLst/>
                <a:cs typeface="Times New Roman" panose="02020603050405020304" pitchFamily="18" charset="0"/>
              </a:rPr>
              <a:t>с возрастом частота нарушений сна возрастает </a:t>
            </a:r>
            <a:r>
              <a:rPr lang="ru-RU" altLang="ru-RU" sz="2000" b="1" i="1" dirty="0">
                <a:effectLst/>
                <a:cs typeface="Times New Roman" panose="02020603050405020304" pitchFamily="18" charset="0"/>
              </a:rPr>
              <a:t> (E.C. </a:t>
            </a:r>
            <a:r>
              <a:rPr lang="ru-RU" altLang="ru-RU" sz="2000" b="1" i="1" dirty="0" err="1">
                <a:effectLst/>
                <a:cs typeface="Times New Roman" panose="02020603050405020304" pitchFamily="18" charset="0"/>
              </a:rPr>
              <a:t>Hammond</a:t>
            </a:r>
            <a:r>
              <a:rPr lang="ru-RU" altLang="ru-RU" sz="2000" b="1" i="1" dirty="0">
                <a:effectLst/>
                <a:cs typeface="Times New Roman" panose="02020603050405020304" pitchFamily="18" charset="0"/>
              </a:rPr>
              <a:t>, 1964; E.O. </a:t>
            </a:r>
            <a:r>
              <a:rPr lang="ru-RU" altLang="ru-RU" sz="2000" b="1" i="1" dirty="0" err="1">
                <a:effectLst/>
                <a:cs typeface="Times New Roman" panose="02020603050405020304" pitchFamily="18" charset="0"/>
              </a:rPr>
              <a:t>Bixler</a:t>
            </a:r>
            <a:r>
              <a:rPr lang="ru-RU" altLang="ru-RU" sz="2000" b="1" i="1" dirty="0">
                <a:effectLst/>
                <a:cs typeface="Times New Roman" panose="02020603050405020304" pitchFamily="18" charset="0"/>
              </a:rPr>
              <a:t> </a:t>
            </a:r>
            <a:r>
              <a:rPr lang="ru-RU" altLang="ru-RU" sz="2000" b="1" i="1" dirty="0" err="1">
                <a:effectLst/>
                <a:cs typeface="Times New Roman" panose="02020603050405020304" pitchFamily="18" charset="0"/>
              </a:rPr>
              <a:t>et</a:t>
            </a:r>
            <a:r>
              <a:rPr lang="ru-RU" altLang="ru-RU" sz="2000" b="1" i="1" dirty="0">
                <a:effectLst/>
                <a:cs typeface="Times New Roman" panose="02020603050405020304" pitchFamily="18" charset="0"/>
              </a:rPr>
              <a:t> </a:t>
            </a:r>
            <a:r>
              <a:rPr lang="ru-RU" altLang="ru-RU" sz="2000" b="1" i="1" dirty="0" err="1">
                <a:effectLst/>
                <a:cs typeface="Times New Roman" panose="02020603050405020304" pitchFamily="18" charset="0"/>
              </a:rPr>
              <a:t>al</a:t>
            </a:r>
            <a:r>
              <a:rPr lang="ru-RU" altLang="ru-RU" sz="2000" b="1" i="1" dirty="0">
                <a:effectLst/>
                <a:cs typeface="Times New Roman" panose="02020603050405020304" pitchFamily="18" charset="0"/>
              </a:rPr>
              <a:t>., 1979; M. </a:t>
            </a:r>
            <a:r>
              <a:rPr lang="ru-RU" altLang="ru-RU" sz="2000" b="1" i="1" dirty="0" err="1">
                <a:effectLst/>
                <a:cs typeface="Times New Roman" panose="02020603050405020304" pitchFamily="18" charset="0"/>
              </a:rPr>
              <a:t>Partinen</a:t>
            </a:r>
            <a:r>
              <a:rPr lang="ru-RU" altLang="ru-RU" sz="2000" b="1" i="1" dirty="0">
                <a:effectLst/>
                <a:cs typeface="Times New Roman" panose="02020603050405020304" pitchFamily="18" charset="0"/>
              </a:rPr>
              <a:t> </a:t>
            </a:r>
            <a:r>
              <a:rPr lang="ru-RU" altLang="ru-RU" sz="2000" b="1" i="1" dirty="0" err="1">
                <a:effectLst/>
                <a:cs typeface="Times New Roman" panose="02020603050405020304" pitchFamily="18" charset="0"/>
              </a:rPr>
              <a:t>et</a:t>
            </a:r>
            <a:r>
              <a:rPr lang="ru-RU" altLang="ru-RU" sz="2000" b="1" i="1" dirty="0">
                <a:effectLst/>
                <a:cs typeface="Times New Roman" panose="02020603050405020304" pitchFamily="18" charset="0"/>
              </a:rPr>
              <a:t> </a:t>
            </a:r>
            <a:r>
              <a:rPr lang="ru-RU" altLang="ru-RU" sz="2000" b="1" i="1" dirty="0" err="1">
                <a:effectLst/>
                <a:cs typeface="Times New Roman" panose="02020603050405020304" pitchFamily="18" charset="0"/>
              </a:rPr>
              <a:t>al</a:t>
            </a:r>
            <a:r>
              <a:rPr lang="ru-RU" altLang="ru-RU" sz="2000" b="1" i="1" dirty="0">
                <a:effectLst/>
                <a:cs typeface="Times New Roman" panose="02020603050405020304" pitchFamily="18" charset="0"/>
              </a:rPr>
              <a:t>., 1983; I. </a:t>
            </a:r>
            <a:r>
              <a:rPr lang="ru-RU" altLang="ru-RU" sz="2000" b="1" i="1" dirty="0" err="1">
                <a:effectLst/>
                <a:cs typeface="Times New Roman" panose="02020603050405020304" pitchFamily="18" charset="0"/>
              </a:rPr>
              <a:t>Karasan</a:t>
            </a:r>
            <a:r>
              <a:rPr lang="ru-RU" altLang="ru-RU" sz="2000" b="1" i="1" dirty="0">
                <a:effectLst/>
                <a:cs typeface="Times New Roman" panose="02020603050405020304" pitchFamily="18" charset="0"/>
              </a:rPr>
              <a:t> </a:t>
            </a:r>
            <a:r>
              <a:rPr lang="ru-RU" altLang="ru-RU" sz="2000" b="1" i="1" dirty="0" err="1">
                <a:effectLst/>
                <a:cs typeface="Times New Roman" panose="02020603050405020304" pitchFamily="18" charset="0"/>
              </a:rPr>
              <a:t>et</a:t>
            </a:r>
            <a:r>
              <a:rPr lang="ru-RU" altLang="ru-RU" sz="2000" b="1" i="1" dirty="0">
                <a:effectLst/>
                <a:cs typeface="Times New Roman" panose="02020603050405020304" pitchFamily="18" charset="0"/>
              </a:rPr>
              <a:t> </a:t>
            </a:r>
            <a:r>
              <a:rPr lang="ru-RU" altLang="ru-RU" sz="2000" b="1" i="1" dirty="0" err="1">
                <a:effectLst/>
                <a:cs typeface="Times New Roman" panose="02020603050405020304" pitchFamily="18" charset="0"/>
              </a:rPr>
              <a:t>al</a:t>
            </a:r>
            <a:r>
              <a:rPr lang="ru-RU" altLang="ru-RU" sz="2000" b="1" i="1" dirty="0">
                <a:effectLst/>
                <a:cs typeface="Times New Roman" panose="02020603050405020304" pitchFamily="18" charset="0"/>
              </a:rPr>
              <a:t>., 1983; G.D. </a:t>
            </a:r>
            <a:r>
              <a:rPr lang="ru-RU" altLang="ru-RU" sz="2000" b="1" i="1" dirty="0" err="1">
                <a:effectLst/>
                <a:cs typeface="Times New Roman" panose="02020603050405020304" pitchFamily="18" charset="0"/>
              </a:rPr>
              <a:t>Mellinger</a:t>
            </a:r>
            <a:r>
              <a:rPr lang="ru-RU" altLang="ru-RU" sz="2000" b="1" i="1" dirty="0">
                <a:effectLst/>
                <a:cs typeface="Times New Roman" panose="02020603050405020304" pitchFamily="18" charset="0"/>
              </a:rPr>
              <a:t> </a:t>
            </a:r>
            <a:r>
              <a:rPr lang="ru-RU" altLang="ru-RU" sz="2000" b="1" i="1" dirty="0" err="1">
                <a:effectLst/>
                <a:cs typeface="Times New Roman" panose="02020603050405020304" pitchFamily="18" charset="0"/>
              </a:rPr>
              <a:t>et</a:t>
            </a:r>
            <a:r>
              <a:rPr lang="ru-RU" altLang="ru-RU" sz="2000" b="1" i="1" dirty="0">
                <a:effectLst/>
                <a:cs typeface="Times New Roman" panose="02020603050405020304" pitchFamily="18" charset="0"/>
              </a:rPr>
              <a:t> </a:t>
            </a:r>
            <a:r>
              <a:rPr lang="ru-RU" altLang="ru-RU" sz="2000" b="1" i="1" dirty="0" err="1">
                <a:effectLst/>
                <a:cs typeface="Times New Roman" panose="02020603050405020304" pitchFamily="18" charset="0"/>
              </a:rPr>
              <a:t>al</a:t>
            </a:r>
            <a:r>
              <a:rPr lang="ru-RU" altLang="ru-RU" sz="2000" b="1" i="1" dirty="0">
                <a:effectLst/>
                <a:cs typeface="Times New Roman" panose="02020603050405020304" pitchFamily="18" charset="0"/>
              </a:rPr>
              <a:t>., 1985; M.A. </a:t>
            </a:r>
            <a:r>
              <a:rPr lang="ru-RU" altLang="ru-RU" sz="2000" b="1" i="1" dirty="0" err="1">
                <a:effectLst/>
                <a:cs typeface="Times New Roman" panose="02020603050405020304" pitchFamily="18" charset="0"/>
              </a:rPr>
              <a:t>Quera-Salva</a:t>
            </a:r>
            <a:r>
              <a:rPr lang="ru-RU" altLang="ru-RU" sz="2000" b="1" i="1" dirty="0">
                <a:effectLst/>
                <a:cs typeface="Times New Roman" panose="02020603050405020304" pitchFamily="18" charset="0"/>
              </a:rPr>
              <a:t> </a:t>
            </a:r>
            <a:r>
              <a:rPr lang="ru-RU" altLang="ru-RU" sz="2000" b="1" i="1" dirty="0" err="1">
                <a:effectLst/>
                <a:cs typeface="Times New Roman" panose="02020603050405020304" pitchFamily="18" charset="0"/>
              </a:rPr>
              <a:t>et</a:t>
            </a:r>
            <a:r>
              <a:rPr lang="ru-RU" altLang="ru-RU" sz="2000" b="1" i="1" dirty="0">
                <a:effectLst/>
                <a:cs typeface="Times New Roman" panose="02020603050405020304" pitchFamily="18" charset="0"/>
              </a:rPr>
              <a:t> </a:t>
            </a:r>
            <a:r>
              <a:rPr lang="ru-RU" altLang="ru-RU" sz="2000" b="1" i="1" dirty="0" err="1">
                <a:effectLst/>
                <a:cs typeface="Times New Roman" panose="02020603050405020304" pitchFamily="18" charset="0"/>
              </a:rPr>
              <a:t>al</a:t>
            </a:r>
            <a:r>
              <a:rPr lang="ru-RU" altLang="ru-RU" sz="2000" b="1" i="1" dirty="0">
                <a:effectLst/>
                <a:cs typeface="Times New Roman" panose="02020603050405020304" pitchFamily="18" charset="0"/>
              </a:rPr>
              <a:t>., 1991).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ru-RU" altLang="ru-RU" b="1" dirty="0">
                <a:effectLst/>
              </a:rPr>
              <a:t>  </a:t>
            </a:r>
          </a:p>
          <a:p>
            <a:pPr eaLnBrk="1" hangingPunct="1">
              <a:lnSpc>
                <a:spcPct val="80000"/>
              </a:lnSpc>
            </a:pPr>
            <a:endParaRPr lang="ru-RU" altLang="ru-RU" sz="1400" b="1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4201470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490" y="1412776"/>
            <a:ext cx="7024744" cy="1080120"/>
          </a:xfrm>
        </p:spPr>
        <p:txBody>
          <a:bodyPr>
            <a:normAutofit fontScale="90000"/>
          </a:bodyPr>
          <a:lstStyle/>
          <a:p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 err="1"/>
              <a:t>Инсомния</a:t>
            </a:r>
            <a:r>
              <a:rPr lang="ru-RU" dirty="0"/>
              <a:t> - клинический </a:t>
            </a:r>
            <a:br>
              <a:rPr lang="ru-RU" dirty="0"/>
            </a:br>
            <a:r>
              <a:rPr lang="ru-RU" dirty="0"/>
              <a:t>синдром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43500" y="1988847"/>
            <a:ext cx="6777317" cy="3843789"/>
          </a:xfrm>
        </p:spPr>
        <p:txBody>
          <a:bodyPr>
            <a:normAutofit/>
          </a:bodyPr>
          <a:lstStyle/>
          <a:p>
            <a:r>
              <a:rPr lang="ru-RU" dirty="0"/>
              <a:t>повторяющиеся нарушения инициации, продолжительности, консолидации или качества сна</a:t>
            </a:r>
          </a:p>
          <a:p>
            <a:r>
              <a:rPr lang="ru-RU" dirty="0"/>
              <a:t>случающиеся несмотря на наличие достаточного количества времени и условий для сна </a:t>
            </a:r>
          </a:p>
          <a:p>
            <a:r>
              <a:rPr lang="ru-RU" dirty="0"/>
              <a:t>проявляющиеся нарушениями различного вида дневной деятельности</a:t>
            </a:r>
          </a:p>
        </p:txBody>
      </p:sp>
    </p:spTree>
    <p:extLst>
      <p:ext uri="{BB962C8B-B14F-4D97-AF65-F5344CB8AC3E}">
        <p14:creationId xmlns:p14="http://schemas.microsoft.com/office/powerpoint/2010/main" val="27510364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9911" y="30120"/>
            <a:ext cx="2859087" cy="2116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1027664"/>
            <a:ext cx="7456674" cy="1143000"/>
          </a:xfrm>
        </p:spPr>
        <p:txBody>
          <a:bodyPr>
            <a:normAutofit fontScale="90000"/>
          </a:bodyPr>
          <a:lstStyle/>
          <a:p>
            <a:r>
              <a:rPr lang="ru-RU" sz="3600" dirty="0"/>
              <a:t>НАРУШЕНИЯ В ПЕРИОД БОДРСТВОВАНИЯ</a:t>
            </a:r>
            <a:r>
              <a:rPr lang="ru-RU" sz="2000" dirty="0"/>
              <a:t/>
            </a:r>
            <a:br>
              <a:rPr lang="ru-RU" sz="2000" dirty="0"/>
            </a:br>
            <a:r>
              <a:rPr lang="en-US" sz="2000" dirty="0"/>
              <a:t>International classification of sleep disorders, 2nd </a:t>
            </a:r>
            <a:r>
              <a:rPr lang="en-US" sz="2000" dirty="0" err="1"/>
              <a:t>ed</a:t>
            </a:r>
            <a:endParaRPr lang="ru-RU" sz="2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2323652"/>
            <a:ext cx="8208912" cy="4057676"/>
          </a:xfrm>
        </p:spPr>
        <p:txBody>
          <a:bodyPr>
            <a:normAutofit fontScale="92500" lnSpcReduction="10000"/>
          </a:bodyPr>
          <a:lstStyle/>
          <a:p>
            <a:r>
              <a:rPr lang="ru-RU" dirty="0"/>
              <a:t>усталость, </a:t>
            </a:r>
          </a:p>
          <a:p>
            <a:r>
              <a:rPr lang="ru-RU" dirty="0"/>
              <a:t>нарушение внимания, сосредоточения или запоминания информации,</a:t>
            </a:r>
          </a:p>
          <a:p>
            <a:r>
              <a:rPr lang="ru-RU" dirty="0"/>
              <a:t>социальная дисфункция, </a:t>
            </a:r>
          </a:p>
          <a:p>
            <a:r>
              <a:rPr lang="ru-RU" dirty="0"/>
              <a:t>расстройства настроения, раздражительность,</a:t>
            </a:r>
          </a:p>
          <a:p>
            <a:r>
              <a:rPr lang="ru-RU" dirty="0"/>
              <a:t>дневная сонливостью, снижением мотивации и инициативности, склонностью к ошибкам за рулем и на работе,</a:t>
            </a:r>
          </a:p>
          <a:p>
            <a:r>
              <a:rPr lang="ru-RU" dirty="0"/>
              <a:t>мышечное напряжение, головная боль, нарушения деятельности ЖКТ, обеспокоенность состоянием своего сна</a:t>
            </a:r>
          </a:p>
        </p:txBody>
      </p:sp>
    </p:spTree>
    <p:extLst>
      <p:ext uri="{BB962C8B-B14F-4D97-AF65-F5344CB8AC3E}">
        <p14:creationId xmlns:p14="http://schemas.microsoft.com/office/powerpoint/2010/main" val="16959730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7" name="Rectangle 3"/>
          <p:cNvSpPr>
            <a:spLocks noGrp="1" noChangeArrowheads="1"/>
          </p:cNvSpPr>
          <p:nvPr>
            <p:ph idx="1"/>
          </p:nvPr>
        </p:nvSpPr>
        <p:spPr>
          <a:xfrm>
            <a:off x="899593" y="1143007"/>
            <a:ext cx="7632848" cy="4987925"/>
          </a:xfrm>
        </p:spPr>
        <p:txBody>
          <a:bodyPr>
            <a:normAutofit lnSpcReduction="10000"/>
          </a:bodyPr>
          <a:lstStyle/>
          <a:p>
            <a:endParaRPr lang="ru-RU" altLang="ru-RU" sz="1800" b="1" dirty="0">
              <a:effectLst/>
            </a:endParaRPr>
          </a:p>
          <a:p>
            <a:r>
              <a:rPr lang="ru-RU" altLang="ru-RU" b="1" dirty="0">
                <a:cs typeface="Times New Roman" panose="02020603050405020304" pitchFamily="18" charset="0"/>
              </a:rPr>
              <a:t>Жалобы на плохое засыпание , трудности сохранения сна, его плохое качество</a:t>
            </a:r>
          </a:p>
          <a:p>
            <a:r>
              <a:rPr lang="ru-RU" altLang="ru-RU" b="1" dirty="0">
                <a:cs typeface="Times New Roman" panose="02020603050405020304" pitchFamily="18" charset="0"/>
              </a:rPr>
              <a:t>Наличие нарушений сна как минимум три раза в неделю на протяжении как минимум одного месяца</a:t>
            </a:r>
          </a:p>
          <a:p>
            <a:r>
              <a:rPr lang="ru-RU" altLang="ru-RU" b="1" dirty="0">
                <a:cs typeface="Times New Roman" panose="02020603050405020304" pitchFamily="18" charset="0"/>
              </a:rPr>
              <a:t>Озабоченность пациента бессонницей не только ночью, но и в течении дня</a:t>
            </a:r>
          </a:p>
          <a:p>
            <a:r>
              <a:rPr lang="ru-RU" altLang="ru-RU" b="1" dirty="0">
                <a:cs typeface="Times New Roman" panose="02020603050405020304" pitchFamily="18" charset="0"/>
              </a:rPr>
              <a:t>Нарушение социального и профессионального функционирования пациента как следствие бессонницы (снижается работоспособность, повышается утомляемость, раздражительность)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>
          <a:xfrm>
            <a:off x="611568" y="476672"/>
            <a:ext cx="7456115" cy="864096"/>
          </a:xfrm>
        </p:spPr>
        <p:txBody>
          <a:bodyPr>
            <a:normAutofit fontScale="90000"/>
          </a:bodyPr>
          <a:lstStyle/>
          <a:p>
            <a:r>
              <a:rPr lang="ru-RU" altLang="ru-RU" sz="4000" dirty="0">
                <a:latin typeface="Comic Sans MS" pitchFamily="66" charset="0"/>
              </a:rPr>
              <a:t/>
            </a:r>
            <a:br>
              <a:rPr lang="ru-RU" altLang="ru-RU" sz="4000" dirty="0">
                <a:latin typeface="Comic Sans MS" pitchFamily="66" charset="0"/>
              </a:rPr>
            </a:br>
            <a:r>
              <a:rPr lang="ru-RU" altLang="ru-RU" sz="4000" b="1" dirty="0">
                <a:solidFill>
                  <a:schemeClr val="accent5">
                    <a:lumMod val="50000"/>
                  </a:schemeClr>
                </a:solidFill>
                <a:latin typeface="Comic Sans MS" pitchFamily="66" charset="0"/>
              </a:rPr>
              <a:t/>
            </a:r>
            <a:br>
              <a:rPr lang="ru-RU" altLang="ru-RU" sz="4000" b="1" dirty="0">
                <a:solidFill>
                  <a:schemeClr val="accent5">
                    <a:lumMod val="50000"/>
                  </a:schemeClr>
                </a:solidFill>
                <a:latin typeface="Comic Sans MS" pitchFamily="66" charset="0"/>
              </a:rPr>
            </a:br>
            <a:r>
              <a:rPr lang="ru-RU" altLang="ru-RU" sz="4000" dirty="0">
                <a:solidFill>
                  <a:schemeClr val="tx1"/>
                </a:solidFill>
                <a:effectLst/>
              </a:rPr>
              <a:t/>
            </a:r>
            <a:br>
              <a:rPr lang="ru-RU" altLang="ru-RU" sz="4000" dirty="0">
                <a:solidFill>
                  <a:schemeClr val="tx1"/>
                </a:solidFill>
                <a:effectLst/>
              </a:rPr>
            </a:br>
            <a:r>
              <a:rPr lang="en-US" altLang="ru-RU" sz="4000" dirty="0">
                <a:solidFill>
                  <a:schemeClr val="tx1"/>
                </a:solidFill>
                <a:effectLst/>
              </a:rPr>
              <a:t/>
            </a:r>
            <a:br>
              <a:rPr lang="en-US" altLang="ru-RU" sz="4000" dirty="0">
                <a:solidFill>
                  <a:schemeClr val="tx1"/>
                </a:solidFill>
                <a:effectLst/>
              </a:rPr>
            </a:br>
            <a:r>
              <a:rPr lang="en-US" altLang="ru-RU" sz="4000" dirty="0">
                <a:solidFill>
                  <a:schemeClr val="tx1"/>
                </a:solidFill>
                <a:effectLst/>
              </a:rPr>
              <a:t/>
            </a:r>
            <a:br>
              <a:rPr lang="en-US" altLang="ru-RU" sz="4000" dirty="0">
                <a:solidFill>
                  <a:schemeClr val="tx1"/>
                </a:solidFill>
                <a:effectLst/>
              </a:rPr>
            </a:br>
            <a:r>
              <a:rPr lang="en-US" altLang="ru-RU" dirty="0">
                <a:solidFill>
                  <a:schemeClr val="tx1"/>
                </a:solidFill>
              </a:rPr>
              <a:t/>
            </a:r>
            <a:br>
              <a:rPr lang="en-US" altLang="ru-RU" dirty="0">
                <a:solidFill>
                  <a:schemeClr val="tx1"/>
                </a:solidFill>
              </a:rPr>
            </a:br>
            <a:r>
              <a:rPr lang="en-US" altLang="ru-RU" dirty="0">
                <a:solidFill>
                  <a:schemeClr val="tx1"/>
                </a:solidFill>
              </a:rPr>
              <a:t/>
            </a:r>
            <a:br>
              <a:rPr lang="en-US" altLang="ru-RU" dirty="0">
                <a:solidFill>
                  <a:schemeClr val="tx1"/>
                </a:solidFill>
              </a:rPr>
            </a:br>
            <a:r>
              <a:rPr lang="en-US" altLang="ru-RU" dirty="0">
                <a:solidFill>
                  <a:schemeClr val="tx1"/>
                </a:solidFill>
              </a:rPr>
              <a:t/>
            </a:r>
            <a:br>
              <a:rPr lang="en-US" altLang="ru-RU" dirty="0">
                <a:solidFill>
                  <a:schemeClr val="tx1"/>
                </a:solidFill>
              </a:rPr>
            </a:br>
            <a:r>
              <a:rPr lang="en-US" altLang="ru-RU" dirty="0">
                <a:solidFill>
                  <a:schemeClr val="tx1"/>
                </a:solidFill>
              </a:rPr>
              <a:t/>
            </a:r>
            <a:br>
              <a:rPr lang="en-US" altLang="ru-RU" dirty="0">
                <a:solidFill>
                  <a:schemeClr val="tx1"/>
                </a:solidFill>
              </a:rPr>
            </a:br>
            <a:r>
              <a:rPr lang="en-US" altLang="ru-RU" dirty="0">
                <a:solidFill>
                  <a:schemeClr val="tx1"/>
                </a:solidFill>
              </a:rPr>
              <a:t/>
            </a:r>
            <a:br>
              <a:rPr lang="en-US" altLang="ru-RU" dirty="0">
                <a:solidFill>
                  <a:schemeClr val="tx1"/>
                </a:solidFill>
              </a:rPr>
            </a:br>
            <a:r>
              <a:rPr lang="en-US" altLang="ru-RU" dirty="0">
                <a:solidFill>
                  <a:schemeClr val="tx1"/>
                </a:solidFill>
              </a:rPr>
              <a:t/>
            </a:r>
            <a:br>
              <a:rPr lang="en-US" altLang="ru-RU" dirty="0">
                <a:solidFill>
                  <a:schemeClr val="tx1"/>
                </a:solidFill>
              </a:rPr>
            </a:br>
            <a:r>
              <a:rPr lang="en-US" altLang="ru-RU" dirty="0">
                <a:solidFill>
                  <a:schemeClr val="tx1"/>
                </a:solidFill>
              </a:rPr>
              <a:t/>
            </a:r>
            <a:br>
              <a:rPr lang="en-US" altLang="ru-RU" dirty="0">
                <a:solidFill>
                  <a:schemeClr val="tx1"/>
                </a:solidFill>
              </a:rPr>
            </a:br>
            <a:r>
              <a:rPr lang="en-US" altLang="ru-RU" dirty="0">
                <a:solidFill>
                  <a:schemeClr val="tx1"/>
                </a:solidFill>
              </a:rPr>
              <a:t/>
            </a:r>
            <a:br>
              <a:rPr lang="en-US" altLang="ru-RU" dirty="0">
                <a:solidFill>
                  <a:schemeClr val="tx1"/>
                </a:solidFill>
              </a:rPr>
            </a:br>
            <a:r>
              <a:rPr lang="en-US" altLang="ru-RU" dirty="0">
                <a:solidFill>
                  <a:schemeClr val="tx1"/>
                </a:solidFill>
              </a:rPr>
              <a:t/>
            </a:r>
            <a:br>
              <a:rPr lang="en-US" altLang="ru-RU" dirty="0">
                <a:solidFill>
                  <a:schemeClr val="tx1"/>
                </a:solidFill>
              </a:rPr>
            </a:br>
            <a:r>
              <a:rPr lang="en-US" altLang="ru-RU" dirty="0">
                <a:solidFill>
                  <a:schemeClr val="tx1"/>
                </a:solidFill>
              </a:rPr>
              <a:t/>
            </a:r>
            <a:br>
              <a:rPr lang="en-US" altLang="ru-RU" dirty="0">
                <a:solidFill>
                  <a:schemeClr val="tx1"/>
                </a:solidFill>
              </a:rPr>
            </a:br>
            <a:r>
              <a:rPr lang="en-US" altLang="ru-RU" dirty="0">
                <a:solidFill>
                  <a:schemeClr val="tx1"/>
                </a:solidFill>
              </a:rPr>
              <a:t/>
            </a:r>
            <a:br>
              <a:rPr lang="en-US" altLang="ru-RU" dirty="0">
                <a:solidFill>
                  <a:schemeClr val="tx1"/>
                </a:solidFill>
              </a:rPr>
            </a:br>
            <a:r>
              <a:rPr lang="en-US" altLang="ru-RU" dirty="0">
                <a:solidFill>
                  <a:schemeClr val="tx1"/>
                </a:solidFill>
              </a:rPr>
              <a:t/>
            </a:r>
            <a:br>
              <a:rPr lang="en-US" altLang="ru-RU" dirty="0">
                <a:solidFill>
                  <a:schemeClr val="tx1"/>
                </a:solidFill>
              </a:rPr>
            </a:br>
            <a:r>
              <a:rPr lang="en-US" altLang="ru-RU" dirty="0">
                <a:solidFill>
                  <a:schemeClr val="tx1"/>
                </a:solidFill>
              </a:rPr>
              <a:t/>
            </a:r>
            <a:br>
              <a:rPr lang="en-US" altLang="ru-RU" dirty="0">
                <a:solidFill>
                  <a:schemeClr val="tx1"/>
                </a:solidFill>
              </a:rPr>
            </a:br>
            <a:r>
              <a:rPr lang="en-US" altLang="ru-RU" dirty="0">
                <a:solidFill>
                  <a:schemeClr val="tx1"/>
                </a:solidFill>
              </a:rPr>
              <a:t/>
            </a:r>
            <a:br>
              <a:rPr lang="en-US" altLang="ru-RU" dirty="0">
                <a:solidFill>
                  <a:schemeClr val="tx1"/>
                </a:solidFill>
              </a:rPr>
            </a:br>
            <a:r>
              <a:rPr lang="en-US" altLang="ru-RU" dirty="0">
                <a:solidFill>
                  <a:schemeClr val="tx1"/>
                </a:solidFill>
              </a:rPr>
              <a:t/>
            </a:r>
            <a:br>
              <a:rPr lang="en-US" altLang="ru-RU" dirty="0">
                <a:solidFill>
                  <a:schemeClr val="tx1"/>
                </a:solidFill>
              </a:rPr>
            </a:br>
            <a:r>
              <a:rPr lang="en-US" altLang="ru-RU" dirty="0">
                <a:solidFill>
                  <a:schemeClr val="tx1"/>
                </a:solidFill>
              </a:rPr>
              <a:t/>
            </a:r>
            <a:br>
              <a:rPr lang="en-US" altLang="ru-RU" dirty="0">
                <a:solidFill>
                  <a:schemeClr val="tx1"/>
                </a:solidFill>
              </a:rPr>
            </a:br>
            <a:r>
              <a:rPr lang="en-US" altLang="ru-RU" dirty="0">
                <a:solidFill>
                  <a:schemeClr val="tx1"/>
                </a:solidFill>
              </a:rPr>
              <a:t/>
            </a:r>
            <a:br>
              <a:rPr lang="en-US" altLang="ru-RU" dirty="0">
                <a:solidFill>
                  <a:schemeClr val="tx1"/>
                </a:solidFill>
              </a:rPr>
            </a:br>
            <a:r>
              <a:rPr lang="en-US" altLang="ru-RU" dirty="0">
                <a:solidFill>
                  <a:schemeClr val="tx1"/>
                </a:solidFill>
              </a:rPr>
              <a:t/>
            </a:r>
            <a:br>
              <a:rPr lang="en-US" altLang="ru-RU" dirty="0">
                <a:solidFill>
                  <a:schemeClr val="tx1"/>
                </a:solidFill>
              </a:rPr>
            </a:br>
            <a:r>
              <a:rPr lang="ru-RU" altLang="ru-RU" dirty="0">
                <a:solidFill>
                  <a:schemeClr val="tx1"/>
                </a:solidFill>
              </a:rPr>
              <a:t/>
            </a:r>
            <a:br>
              <a:rPr lang="ru-RU" altLang="ru-RU" dirty="0">
                <a:solidFill>
                  <a:schemeClr val="tx1"/>
                </a:solidFill>
              </a:rPr>
            </a:br>
            <a:r>
              <a:rPr lang="ru-RU" altLang="ru-RU" b="1" dirty="0">
                <a:solidFill>
                  <a:schemeClr val="accent1">
                    <a:lumMod val="75000"/>
                  </a:schemeClr>
                </a:solidFill>
                <a:latin typeface="Comic Sans MS" pitchFamily="66" charset="0"/>
              </a:rPr>
              <a:t>Бессонница </a:t>
            </a:r>
            <a:r>
              <a:rPr lang="en-US" altLang="ru-RU" b="1" dirty="0">
                <a:solidFill>
                  <a:schemeClr val="accent1">
                    <a:lumMod val="75000"/>
                  </a:schemeClr>
                </a:solidFill>
              </a:rPr>
              <a:t>F 51 </a:t>
            </a:r>
            <a:r>
              <a:rPr lang="ru-RU" altLang="ru-RU" b="1" dirty="0">
                <a:solidFill>
                  <a:schemeClr val="accent1">
                    <a:lumMod val="75000"/>
                  </a:schemeClr>
                </a:solidFill>
              </a:rPr>
              <a:t>(МКБ-10)</a:t>
            </a:r>
            <a:endParaRPr lang="ru-RU" altLang="ru-RU" sz="4000" dirty="0"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776540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9507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063218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/>
              <a:t>Эпизодическая </a:t>
            </a:r>
            <a:r>
              <a:rPr lang="ru-RU" b="1" dirty="0" err="1"/>
              <a:t>диссомния</a:t>
            </a:r>
            <a:r>
              <a:rPr lang="ru-RU" b="1" dirty="0"/>
              <a:t/>
            </a:r>
            <a:br>
              <a:rPr lang="ru-RU" b="1" dirty="0"/>
            </a:br>
            <a:r>
              <a:rPr lang="ru-RU" b="1" dirty="0"/>
              <a:t> </a:t>
            </a:r>
            <a:r>
              <a:rPr lang="ru-RU" sz="3100" b="1" dirty="0"/>
              <a:t>(длительность до 1 недели)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4" y="2323652"/>
            <a:ext cx="8064896" cy="4345708"/>
          </a:xfrm>
        </p:spPr>
        <p:txBody>
          <a:bodyPr>
            <a:normAutofit fontScale="55000" lnSpcReduction="20000"/>
          </a:bodyPr>
          <a:lstStyle/>
          <a:p>
            <a:pPr fontAlgn="base"/>
            <a:r>
              <a:rPr lang="ru-RU" sz="4400" dirty="0"/>
              <a:t>следствие эмоционального стресса (конфликты в семье, состояние влюбленности, повышение по службе), </a:t>
            </a:r>
          </a:p>
          <a:p>
            <a:pPr fontAlgn="base"/>
            <a:r>
              <a:rPr lang="ru-RU" sz="4400" dirty="0"/>
              <a:t>чрезвычайных ситуаций, </a:t>
            </a:r>
            <a:r>
              <a:rPr lang="ru-RU" sz="4400" dirty="0" err="1"/>
              <a:t>десинхроноза</a:t>
            </a:r>
            <a:r>
              <a:rPr lang="ru-RU" sz="4400" dirty="0"/>
              <a:t>, реакций личности на соматические заболевания.</a:t>
            </a:r>
          </a:p>
          <a:p>
            <a:pPr fontAlgn="base"/>
            <a:r>
              <a:rPr lang="ru-RU" sz="4400" dirty="0"/>
              <a:t>внешние раздражители в рамках </a:t>
            </a:r>
            <a:r>
              <a:rPr lang="ru-RU" sz="4400" dirty="0" err="1"/>
              <a:t>гиперстезии</a:t>
            </a:r>
            <a:r>
              <a:rPr lang="ru-RU" sz="4400" dirty="0"/>
              <a:t> например, при шуме, свете, повышении или снижении комнатной температуры</a:t>
            </a:r>
          </a:p>
          <a:p>
            <a:pPr fontAlgn="base"/>
            <a:r>
              <a:rPr lang="ru-RU" sz="4400" dirty="0"/>
              <a:t>отсутствие нормального режима дня,  неправильное применение медикаментозных препаратов в вечернее и ночное время</a:t>
            </a:r>
          </a:p>
          <a:p>
            <a:pPr marL="68580" indent="0">
              <a:buNone/>
            </a:pP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69107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490" y="548680"/>
            <a:ext cx="7024744" cy="1080120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/>
              <a:t>Кратковременная </a:t>
            </a:r>
            <a:r>
              <a:rPr lang="ru-RU" sz="3200" b="1" dirty="0" err="1"/>
              <a:t>диссомния</a:t>
            </a:r>
            <a:r>
              <a:rPr lang="ru-RU" sz="3200" b="1" dirty="0"/>
              <a:t/>
            </a:r>
            <a:br>
              <a:rPr lang="ru-RU" sz="3200" b="1" dirty="0"/>
            </a:br>
            <a:r>
              <a:rPr lang="ru-RU" sz="3200" dirty="0"/>
              <a:t> (длительность от 1 до 3 недель)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4" y="1772816"/>
            <a:ext cx="8064896" cy="4680520"/>
          </a:xfrm>
        </p:spPr>
        <p:txBody>
          <a:bodyPr>
            <a:normAutofit fontScale="92500"/>
          </a:bodyPr>
          <a:lstStyle/>
          <a:p>
            <a:r>
              <a:rPr lang="ru-RU" dirty="0"/>
              <a:t>следствие более тяжелых продолжительных стрессовых ситуаций: потеря близкого человека (реакция горя), безработица, перемена места жительства.</a:t>
            </a:r>
          </a:p>
          <a:p>
            <a:pPr marL="68580" indent="0" algn="ctr">
              <a:buNone/>
            </a:pPr>
            <a:r>
              <a:rPr lang="ru-RU" b="1" u="sng" dirty="0"/>
              <a:t>В соматической практике </a:t>
            </a:r>
          </a:p>
          <a:p>
            <a:pPr marL="68580" indent="0" algn="ctr">
              <a:buNone/>
            </a:pPr>
            <a:r>
              <a:rPr lang="ru-RU" dirty="0"/>
              <a:t>хронические соматические заболевания: </a:t>
            </a:r>
          </a:p>
          <a:p>
            <a:r>
              <a:rPr lang="ru-RU" dirty="0"/>
              <a:t>стенокардия, артериальная гипертензия, заболевания периферических сосудов, язвенная болезнь, болезнь Паркинсона, гипертрофия предстательной железы, артроз, хронический болевой синдром (артриты, непроходимость кишечника, фантомные боли, головная боль), кожные заболевания, сопровождающиеся зудом. </a:t>
            </a:r>
          </a:p>
        </p:txBody>
      </p:sp>
    </p:spTree>
    <p:extLst>
      <p:ext uri="{BB962C8B-B14F-4D97-AF65-F5344CB8AC3E}">
        <p14:creationId xmlns:p14="http://schemas.microsoft.com/office/powerpoint/2010/main" val="81266484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490" y="692696"/>
            <a:ext cx="7024744" cy="936104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/>
              <a:t>Хроническая </a:t>
            </a:r>
            <a:r>
              <a:rPr lang="ru-RU" sz="3200" b="1" dirty="0" err="1"/>
              <a:t>диссомния</a:t>
            </a:r>
            <a:r>
              <a:rPr lang="ru-RU" sz="3200" dirty="0"/>
              <a:t> </a:t>
            </a:r>
            <a:br>
              <a:rPr lang="ru-RU" sz="3200" dirty="0"/>
            </a:br>
            <a:r>
              <a:rPr lang="ru-RU" sz="3200" dirty="0"/>
              <a:t>(длительность более 3 недель)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11562" y="1700808"/>
            <a:ext cx="7920880" cy="4824536"/>
          </a:xfrm>
        </p:spPr>
        <p:txBody>
          <a:bodyPr>
            <a:normAutofit fontScale="92500"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ru-RU" dirty="0"/>
              <a:t>уже  не является самостоятельным расстройством,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ru-RU" dirty="0"/>
              <a:t>в структуре других психических и соматических заболеваний. У 51 % пациентов состояние </a:t>
            </a:r>
            <a:r>
              <a:rPr lang="ru-RU" dirty="0" err="1"/>
              <a:t>коморбидно</a:t>
            </a:r>
            <a:r>
              <a:rPr lang="ru-RU" dirty="0"/>
              <a:t> психическому расстройству:</a:t>
            </a:r>
          </a:p>
          <a:p>
            <a:r>
              <a:rPr lang="ru-RU" dirty="0"/>
              <a:t>депрессия, </a:t>
            </a:r>
          </a:p>
          <a:p>
            <a:r>
              <a:rPr lang="ru-RU" dirty="0"/>
              <a:t>тревожные расстройства, </a:t>
            </a:r>
          </a:p>
          <a:p>
            <a:r>
              <a:rPr lang="ru-RU" dirty="0"/>
              <a:t>злоупотребление ПАВ (алкоголь, марихуана, «</a:t>
            </a:r>
            <a:r>
              <a:rPr lang="ru-RU" dirty="0" err="1"/>
              <a:t>спайсы</a:t>
            </a:r>
            <a:r>
              <a:rPr lang="ru-RU" dirty="0"/>
              <a:t>», </a:t>
            </a:r>
            <a:r>
              <a:rPr lang="ru-RU" dirty="0" err="1"/>
              <a:t>психостимуляторы</a:t>
            </a:r>
            <a:r>
              <a:rPr lang="ru-RU" dirty="0"/>
              <a:t>, кофеин, барбитураты), </a:t>
            </a:r>
          </a:p>
          <a:p>
            <a:r>
              <a:rPr lang="ru-RU" dirty="0"/>
              <a:t>злоупотребление или неправильный прием  </a:t>
            </a:r>
            <a:r>
              <a:rPr lang="ru-RU" dirty="0" err="1"/>
              <a:t>ноотропов</a:t>
            </a:r>
            <a:r>
              <a:rPr lang="ru-RU" dirty="0"/>
              <a:t>,  антидепрессантов, гормональных препаратов средства, антибиотиков, </a:t>
            </a:r>
            <a:r>
              <a:rPr lang="ru-RU" dirty="0" err="1"/>
              <a:t>антиаритмиков</a:t>
            </a:r>
            <a:r>
              <a:rPr lang="ru-RU" dirty="0"/>
              <a:t> </a:t>
            </a:r>
            <a:r>
              <a:rPr lang="ru-RU" sz="1800" i="1" dirty="0"/>
              <a:t>[</a:t>
            </a:r>
            <a:r>
              <a:rPr lang="en-US" sz="1800" i="1" dirty="0"/>
              <a:t> </a:t>
            </a:r>
            <a:r>
              <a:rPr lang="en-US" sz="1800" i="1" dirty="0" err="1"/>
              <a:t>Dingemanse</a:t>
            </a:r>
            <a:r>
              <a:rPr lang="en-US" sz="1800" i="1" dirty="0"/>
              <a:t> I </a:t>
            </a:r>
            <a:r>
              <a:rPr lang="ru-RU" sz="1800" i="1" dirty="0"/>
              <a:t>. 2005].</a:t>
            </a:r>
          </a:p>
        </p:txBody>
      </p:sp>
    </p:spTree>
    <p:extLst>
      <p:ext uri="{BB962C8B-B14F-4D97-AF65-F5344CB8AC3E}">
        <p14:creationId xmlns:p14="http://schemas.microsoft.com/office/powerpoint/2010/main" val="409715428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Хроническая бессонница может быть: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lvl="0"/>
            <a:r>
              <a:rPr lang="ru-RU" dirty="0"/>
              <a:t>фактором риска развития психического расстройства, в первую очередь депрессии;</a:t>
            </a:r>
          </a:p>
          <a:p>
            <a:pPr lvl="0"/>
            <a:r>
              <a:rPr lang="ru-RU" dirty="0"/>
              <a:t>продромальным симптомом депрессии;</a:t>
            </a:r>
          </a:p>
          <a:p>
            <a:pPr lvl="0"/>
            <a:r>
              <a:rPr lang="ru-RU" dirty="0"/>
              <a:t>следствием или осложнением депрессии, которое длится и после окончания клинически очерченного эпизода, что, в свою очередь, является прогностическим показателем затяжного течения аффективного расстройства и недостаточности терапевтической реакции.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6908287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dirty="0"/>
              <a:t>Трехлетнее исследование</a:t>
            </a:r>
          </a:p>
        </p:txBody>
      </p:sp>
      <p:sp>
        <p:nvSpPr>
          <p:cNvPr id="614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5068888"/>
          </a:xfrm>
        </p:spPr>
        <p:txBody>
          <a:bodyPr/>
          <a:lstStyle/>
          <a:p>
            <a:pPr algn="ctr" eaLnBrk="1" hangingPunct="1">
              <a:defRPr/>
            </a:pPr>
            <a:r>
              <a:rPr lang="ru-RU" sz="2000" dirty="0"/>
              <a:t>Европейского совета по изучению мозга (EBC) и Европейского колледжа </a:t>
            </a:r>
            <a:r>
              <a:rPr lang="ru-RU" sz="2000" dirty="0" err="1"/>
              <a:t>нейропсихофармакологии</a:t>
            </a:r>
            <a:r>
              <a:rPr lang="ru-RU" sz="2000" dirty="0"/>
              <a:t> (ECNP) </a:t>
            </a:r>
          </a:p>
          <a:p>
            <a:pPr marL="0" indent="0" algn="ctr" eaLnBrk="1" hangingPunct="1">
              <a:buFontTx/>
              <a:buNone/>
              <a:defRPr/>
            </a:pPr>
            <a:r>
              <a:rPr lang="ru-RU" sz="2400" dirty="0"/>
              <a:t>проводилось в 30 европейских государствах </a:t>
            </a:r>
            <a:r>
              <a:rPr lang="ru-RU" sz="2400" i="1" dirty="0"/>
              <a:t>(27 участницах ЕС, Норвегии, Исландии и Швейцарии</a:t>
            </a:r>
            <a:r>
              <a:rPr lang="ru-RU" sz="2400" dirty="0">
                <a:solidFill>
                  <a:srgbClr val="002060"/>
                </a:solidFill>
              </a:rPr>
              <a:t>)</a:t>
            </a:r>
          </a:p>
          <a:p>
            <a:pPr marL="0" indent="0" algn="ctr" eaLnBrk="1" hangingPunct="1">
              <a:buFontTx/>
              <a:buNone/>
              <a:defRPr/>
            </a:pPr>
            <a:r>
              <a:rPr lang="ru-RU" sz="2400" dirty="0">
                <a:solidFill>
                  <a:srgbClr val="002060"/>
                </a:solidFill>
              </a:rPr>
              <a:t> </a:t>
            </a:r>
          </a:p>
          <a:p>
            <a:pPr marL="0" indent="0" algn="ctr" eaLnBrk="1" hangingPunct="1">
              <a:buFontTx/>
              <a:buNone/>
              <a:defRPr/>
            </a:pPr>
            <a:r>
              <a:rPr lang="ru-RU" sz="2400" b="1" dirty="0">
                <a:solidFill>
                  <a:srgbClr val="002060"/>
                </a:solidFill>
              </a:rPr>
              <a:t>38% их населения </a:t>
            </a:r>
            <a:r>
              <a:rPr lang="ru-RU" sz="2400" dirty="0"/>
              <a:t>(то есть 165 млн. из 435млн.) </a:t>
            </a:r>
          </a:p>
          <a:p>
            <a:pPr marL="0" indent="0" algn="ctr" eaLnBrk="1" hangingPunct="1">
              <a:buFontTx/>
              <a:buNone/>
              <a:defRPr/>
            </a:pPr>
            <a:r>
              <a:rPr lang="ru-RU" sz="2400" dirty="0"/>
              <a:t>ежегодно страдают от различного рода психических расстройств и неврологических заболеваний. </a:t>
            </a:r>
          </a:p>
          <a:p>
            <a:pPr marL="0" indent="0" algn="ctr" eaLnBrk="1" hangingPunct="1">
              <a:buFontTx/>
              <a:buNone/>
              <a:defRPr/>
            </a:pPr>
            <a:r>
              <a:rPr lang="ru-RU" sz="2400" dirty="0"/>
              <a:t>Общий ущерб от заболеваний этой группы, наносимый 30 европейским странам, составляет</a:t>
            </a:r>
          </a:p>
          <a:p>
            <a:pPr marL="0" indent="0" algn="ctr" eaLnBrk="1" hangingPunct="1">
              <a:buFontTx/>
              <a:buNone/>
              <a:defRPr/>
            </a:pPr>
            <a:r>
              <a:rPr lang="ru-RU" sz="2400" dirty="0"/>
              <a:t> </a:t>
            </a:r>
            <a:r>
              <a:rPr lang="ru-RU" sz="2400" b="1" dirty="0">
                <a:solidFill>
                  <a:srgbClr val="002060"/>
                </a:solidFill>
              </a:rPr>
              <a:t>€ 0,8 трлн.</a:t>
            </a:r>
          </a:p>
        </p:txBody>
      </p:sp>
    </p:spTree>
    <p:extLst>
      <p:ext uri="{BB962C8B-B14F-4D97-AF65-F5344CB8AC3E}">
        <p14:creationId xmlns:p14="http://schemas.microsoft.com/office/powerpoint/2010/main" val="417885299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32" name="Object 8"/>
          <p:cNvGraphicFramePr>
            <a:graphicFrameLocks noGrp="1" noChangeAspect="1"/>
          </p:cNvGraphicFramePr>
          <p:nvPr>
            <p:ph idx="1"/>
          </p:nvPr>
        </p:nvGraphicFramePr>
        <p:xfrm>
          <a:off x="0" y="990600"/>
          <a:ext cx="9144000" cy="5867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3" name="Диаграмма" r:id="rId4" imgW="7705732" imgH="5410279" progId="MSGraph.Chart.8">
                  <p:embed followColorScheme="full"/>
                </p:oleObj>
              </mc:Choice>
              <mc:Fallback>
                <p:oleObj name="Диаграмма" r:id="rId4" imgW="7705732" imgH="5410279" progId="MSGraph.Chart.8">
                  <p:embed followColorScheme="full"/>
                  <p:pic>
                    <p:nvPicPr>
                      <p:cNvPr id="0" name="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990600"/>
                        <a:ext cx="9144000" cy="586740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45061" name="Rectangle 5"/>
          <p:cNvSpPr>
            <a:spLocks noGrp="1" noChangeArrowheads="1"/>
          </p:cNvSpPr>
          <p:nvPr>
            <p:ph type="title"/>
          </p:nvPr>
        </p:nvSpPr>
        <p:spPr>
          <a:xfrm>
            <a:off x="1979712" y="196850"/>
            <a:ext cx="6935688" cy="1004888"/>
          </a:xfrm>
          <a:solidFill>
            <a:schemeClr val="accent4">
              <a:lumMod val="20000"/>
              <a:lumOff val="80000"/>
              <a:alpha val="42000"/>
            </a:schemeClr>
          </a:solidFill>
        </p:spPr>
        <p:txBody>
          <a:bodyPr/>
          <a:lstStyle/>
          <a:p>
            <a:pPr eaLnBrk="1" hangingPunct="1">
              <a:defRPr/>
            </a:pPr>
            <a:r>
              <a:rPr lang="ru-RU" sz="2000" dirty="0"/>
              <a:t>Размер и бремя психических расстройств и других заболеваний мозга в Европе 2010</a:t>
            </a:r>
          </a:p>
        </p:txBody>
      </p:sp>
      <p:sp>
        <p:nvSpPr>
          <p:cNvPr id="1034" name="Rectangle 7"/>
          <p:cNvSpPr>
            <a:spLocks noChangeArrowheads="1"/>
          </p:cNvSpPr>
          <p:nvPr/>
        </p:nvSpPr>
        <p:spPr bwMode="auto">
          <a:xfrm>
            <a:off x="3276608" y="1447807"/>
            <a:ext cx="5211763" cy="13542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600" b="1">
                <a:solidFill>
                  <a:srgbClr val="0F6FC6"/>
                </a:solidFill>
                <a:latin typeface="Arial" charset="0"/>
                <a:cs typeface="Arial" charset="0"/>
              </a:rPr>
              <a:t>Психические расстройства в европейских странах (ECNP/EBC, 2010). </a:t>
            </a:r>
            <a:r>
              <a:rPr lang="ru-RU" sz="1600" b="1">
                <a:solidFill>
                  <a:srgbClr val="0F6FC6"/>
                </a:solidFill>
                <a:latin typeface="ArialMT"/>
                <a:ea typeface="ArialMT"/>
                <a:cs typeface="ArialMT"/>
              </a:rPr>
              <a:t>Среди населения стран Европы психические расстройства выявлены у </a:t>
            </a:r>
            <a:r>
              <a:rPr lang="ru-RU" sz="1600" b="1" u="sng">
                <a:solidFill>
                  <a:srgbClr val="0F6FC6"/>
                </a:solidFill>
                <a:latin typeface="ArialMT"/>
                <a:ea typeface="ArialMT"/>
                <a:cs typeface="ArialMT"/>
              </a:rPr>
              <a:t>38% населения</a:t>
            </a:r>
            <a:endParaRPr lang="ru-RU" sz="1600" b="1" u="sng">
              <a:solidFill>
                <a:srgbClr val="0F6FC6"/>
              </a:solidFill>
              <a:latin typeface="Arial" charset="0"/>
              <a:cs typeface="Arial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b="1">
              <a:solidFill>
                <a:srgbClr val="0F6FC6"/>
              </a:solidFill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372802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Вторичная </a:t>
            </a:r>
            <a:r>
              <a:rPr lang="ru-RU" dirty="0" err="1"/>
              <a:t>инсомния</a:t>
            </a:r>
            <a:endParaRPr lang="ru-RU" dirty="0"/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68580" indent="0" algn="just">
              <a:buNone/>
            </a:pPr>
            <a:r>
              <a:rPr lang="ru-RU" b="1" i="1" dirty="0"/>
              <a:t>достаточная уверенность, что нарушения сна вызваны именно текущим заболеванием. </a:t>
            </a:r>
          </a:p>
          <a:p>
            <a:pPr marL="68580" indent="0">
              <a:buNone/>
            </a:pPr>
            <a:r>
              <a:rPr lang="ru-RU" dirty="0"/>
              <a:t>Факторами, способными подтверждать наличие такой взаимосвязи, могут быть: развитие нарушений сна одновременно с возникновением/утяжелением основного заболевания или колебания выраженности расстройств сна в соответствии с изменением течения этого заболевания</a:t>
            </a:r>
          </a:p>
        </p:txBody>
      </p:sp>
    </p:spTree>
    <p:extLst>
      <p:ext uri="{BB962C8B-B14F-4D97-AF65-F5344CB8AC3E}">
        <p14:creationId xmlns:p14="http://schemas.microsoft.com/office/powerpoint/2010/main" val="42553122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58819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817160"/>
          </a:xfrm>
        </p:spPr>
        <p:txBody>
          <a:bodyPr>
            <a:noAutofit/>
          </a:bodyPr>
          <a:lstStyle/>
          <a:p>
            <a:r>
              <a:rPr lang="en-US" sz="2400" dirty="0" err="1"/>
              <a:t>Lichstein</a:t>
            </a:r>
            <a:r>
              <a:rPr lang="en-US" sz="2400" dirty="0"/>
              <a:t> K.L., Daniel T.J., McCrae C.S., </a:t>
            </a:r>
            <a:r>
              <a:rPr lang="en-US" sz="2400" dirty="0" err="1"/>
              <a:t>Ruiter</a:t>
            </a:r>
            <a:r>
              <a:rPr lang="en-US" sz="2400" dirty="0"/>
              <a:t> M.E. Insomnia: Epidemiology and Risk Factors</a:t>
            </a:r>
            <a:endParaRPr lang="ru-RU" sz="2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43500" y="1988847"/>
            <a:ext cx="6777317" cy="3843789"/>
          </a:xfrm>
        </p:spPr>
        <p:txBody>
          <a:bodyPr>
            <a:normAutofit/>
          </a:bodyPr>
          <a:lstStyle/>
          <a:p>
            <a:r>
              <a:rPr lang="ru-RU" dirty="0"/>
              <a:t>С выраженным болевым синдромом  (</a:t>
            </a:r>
            <a:r>
              <a:rPr lang="ru-RU" dirty="0" err="1"/>
              <a:t>остеоартроз</a:t>
            </a:r>
            <a:r>
              <a:rPr lang="ru-RU" dirty="0"/>
              <a:t>, язвенная болезнь желудка и двенадцатиперстной кишки, холецистит). </a:t>
            </a:r>
          </a:p>
          <a:p>
            <a:r>
              <a:rPr lang="ru-RU" dirty="0"/>
              <a:t> ишемическая болезнь сердца </a:t>
            </a:r>
          </a:p>
          <a:p>
            <a:r>
              <a:rPr lang="ru-RU" dirty="0"/>
              <a:t> бронхиальная астма </a:t>
            </a:r>
          </a:p>
          <a:p>
            <a:r>
              <a:rPr lang="ru-RU" dirty="0"/>
              <a:t> урологическая патология </a:t>
            </a:r>
          </a:p>
          <a:p>
            <a:r>
              <a:rPr lang="ru-RU" dirty="0"/>
              <a:t> сахарный диабет</a:t>
            </a:r>
          </a:p>
        </p:txBody>
      </p:sp>
    </p:spTree>
    <p:extLst>
      <p:ext uri="{BB962C8B-B14F-4D97-AF65-F5344CB8AC3E}">
        <p14:creationId xmlns:p14="http://schemas.microsoft.com/office/powerpoint/2010/main" val="290244258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Заголовок 1"/>
          <p:cNvSpPr>
            <a:spLocks noGrp="1"/>
          </p:cNvSpPr>
          <p:nvPr>
            <p:ph type="title"/>
          </p:nvPr>
        </p:nvSpPr>
        <p:spPr>
          <a:xfrm>
            <a:off x="467544" y="152400"/>
            <a:ext cx="8447856" cy="1600200"/>
          </a:xfrm>
          <a:solidFill>
            <a:schemeClr val="accent3">
              <a:lumMod val="20000"/>
              <a:lumOff val="80000"/>
              <a:alpha val="28000"/>
            </a:schemeClr>
          </a:solidFill>
        </p:spPr>
        <p:txBody>
          <a:bodyPr/>
          <a:lstStyle/>
          <a:p>
            <a:pPr eaLnBrk="1" hangingPunct="1">
              <a:defRPr/>
            </a:pPr>
            <a:r>
              <a:rPr lang="ru-RU" dirty="0"/>
              <a:t> </a:t>
            </a:r>
            <a:r>
              <a:rPr lang="ru-RU" sz="2400" dirty="0"/>
              <a:t>3-летняя частота 10 симптомов у амбулаторных пациентов и доля «органических» причин </a:t>
            </a:r>
            <a:r>
              <a:rPr lang="ru-RU" sz="1800" i="1" dirty="0"/>
              <a:t>(</a:t>
            </a:r>
            <a:r>
              <a:rPr lang="ru-RU" sz="1800" i="1" dirty="0" err="1"/>
              <a:t>Kroenke</a:t>
            </a:r>
            <a:r>
              <a:rPr lang="ru-RU" sz="1800" i="1" dirty="0"/>
              <a:t> K., </a:t>
            </a:r>
            <a:r>
              <a:rPr lang="ru-RU" sz="1800" i="1" dirty="0" err="1"/>
              <a:t>Swindle</a:t>
            </a:r>
            <a:r>
              <a:rPr lang="ru-RU" sz="1800" i="1" dirty="0"/>
              <a:t> R., 1989)</a:t>
            </a:r>
          </a:p>
        </p:txBody>
      </p:sp>
      <p:graphicFrame>
        <p:nvGraphicFramePr>
          <p:cNvPr id="3891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10842718"/>
              </p:ext>
            </p:extLst>
          </p:nvPr>
        </p:nvGraphicFramePr>
        <p:xfrm>
          <a:off x="467544" y="1844824"/>
          <a:ext cx="8136904" cy="475252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9" r:id="rId4" imgW="9144793" imgH="5303980" progId="Excel.Chart.8">
                  <p:embed/>
                </p:oleObj>
              </mc:Choice>
              <mc:Fallback>
                <p:oleObj r:id="rId4" imgW="9144793" imgH="5303980" progId="Excel.Chart.8">
                  <p:embed/>
                  <p:pic>
                    <p:nvPicPr>
                      <p:cNvPr id="0" name=""/>
                      <p:cNvPicPr>
                        <a:picLocks noGrp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7544" y="1844824"/>
                        <a:ext cx="8136904" cy="4752528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38916" name="AutoShape 4"/>
          <p:cNvSpPr>
            <a:spLocks noChangeArrowheads="1"/>
          </p:cNvSpPr>
          <p:nvPr/>
        </p:nvSpPr>
        <p:spPr bwMode="auto">
          <a:xfrm>
            <a:off x="7235825" y="3068638"/>
            <a:ext cx="1584325" cy="1439862"/>
          </a:xfrm>
          <a:prstGeom prst="star16">
            <a:avLst>
              <a:gd name="adj" fmla="val 375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3200" b="1">
                <a:solidFill>
                  <a:schemeClr val="bg2"/>
                </a:solidFill>
              </a:rPr>
              <a:t>16%</a:t>
            </a:r>
          </a:p>
        </p:txBody>
      </p:sp>
    </p:spTree>
    <p:extLst>
      <p:ext uri="{BB962C8B-B14F-4D97-AF65-F5344CB8AC3E}">
        <p14:creationId xmlns:p14="http://schemas.microsoft.com/office/powerpoint/2010/main" val="41575314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89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89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89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389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916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3" y="404664"/>
            <a:ext cx="8136904" cy="216024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200" dirty="0"/>
              <a:t/>
            </a:r>
            <a:br>
              <a:rPr lang="ru-RU" sz="2200" dirty="0"/>
            </a:br>
            <a:r>
              <a:rPr lang="ru-RU" sz="2200" dirty="0"/>
              <a:t/>
            </a:r>
            <a:br>
              <a:rPr lang="ru-RU" sz="2200" dirty="0"/>
            </a:br>
            <a:r>
              <a:rPr lang="ru-RU" sz="2200" dirty="0"/>
              <a:t/>
            </a:r>
            <a:br>
              <a:rPr lang="ru-RU" sz="2200" dirty="0"/>
            </a:br>
            <a:r>
              <a:rPr lang="ru-RU" sz="2200" dirty="0"/>
              <a:t/>
            </a:r>
            <a:br>
              <a:rPr lang="ru-RU" sz="2200" dirty="0"/>
            </a:br>
            <a:r>
              <a:rPr lang="ru-RU" sz="2200" dirty="0"/>
              <a:t/>
            </a:r>
            <a:br>
              <a:rPr lang="ru-RU" sz="2200" dirty="0"/>
            </a:br>
            <a:r>
              <a:rPr lang="ru-RU" sz="2200" dirty="0"/>
              <a:t/>
            </a:r>
            <a:br>
              <a:rPr lang="ru-RU" sz="2200" dirty="0"/>
            </a:br>
            <a:r>
              <a:rPr lang="ru-RU" sz="2200" b="1" dirty="0"/>
              <a:t>Диагностика </a:t>
            </a:r>
            <a:br>
              <a:rPr lang="ru-RU" sz="2200" b="1" dirty="0"/>
            </a:br>
            <a:r>
              <a:rPr lang="ru-RU" sz="2200" b="1" dirty="0"/>
              <a:t>наличия постоянно (более 1 месяца) или периодически (более 3 месяцев) </a:t>
            </a:r>
            <a:r>
              <a:rPr lang="ru-RU" sz="2200" b="1" u="sng" dirty="0"/>
              <a:t>трех или более </a:t>
            </a:r>
            <a:r>
              <a:rPr lang="ru-RU" sz="2200" b="1" dirty="0"/>
              <a:t>из представленных признаков</a:t>
            </a:r>
            <a:r>
              <a:rPr lang="ru-RU" sz="2200" dirty="0"/>
              <a:t>: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2060848"/>
            <a:ext cx="8208912" cy="4464496"/>
          </a:xfrm>
        </p:spPr>
        <p:txBody>
          <a:bodyPr>
            <a:normAutofit fontScale="85000" lnSpcReduction="20000"/>
          </a:bodyPr>
          <a:lstStyle/>
          <a:p>
            <a:pPr marL="68580" indent="0" fontAlgn="base">
              <a:buNone/>
            </a:pPr>
            <a:r>
              <a:rPr lang="ru-RU" b="1" dirty="0"/>
              <a:t/>
            </a:r>
            <a:br>
              <a:rPr lang="ru-RU" b="1" dirty="0"/>
            </a:br>
            <a:r>
              <a:rPr lang="ru-RU" b="1" dirty="0"/>
              <a:t>1. Требуется более 30 минут, чтобы заснуть.</a:t>
            </a:r>
          </a:p>
          <a:p>
            <a:pPr marL="68580" indent="0" fontAlgn="base">
              <a:buNone/>
            </a:pPr>
            <a:r>
              <a:rPr lang="ru-RU" b="1" dirty="0"/>
              <a:t/>
            </a:r>
            <a:br>
              <a:rPr lang="ru-RU" b="1" dirty="0"/>
            </a:br>
            <a:r>
              <a:rPr lang="ru-RU" b="1" dirty="0"/>
              <a:t>2. Всю ночь в голову «лезут мысли».</a:t>
            </a:r>
          </a:p>
          <a:p>
            <a:pPr marL="68580" indent="0" fontAlgn="base">
              <a:buNone/>
            </a:pPr>
            <a:r>
              <a:rPr lang="ru-RU" b="1" dirty="0"/>
              <a:t/>
            </a:r>
            <a:br>
              <a:rPr lang="ru-RU" b="1" dirty="0"/>
            </a:br>
            <a:r>
              <a:rPr lang="ru-RU" b="1" dirty="0"/>
              <a:t>3. Отмечается страх перед невозможностью заснуть.</a:t>
            </a:r>
          </a:p>
          <a:p>
            <a:pPr marL="68580" indent="0" fontAlgn="base">
              <a:buNone/>
            </a:pPr>
            <a:r>
              <a:rPr lang="ru-RU" b="1" dirty="0"/>
              <a:t/>
            </a:r>
            <a:br>
              <a:rPr lang="ru-RU" b="1" dirty="0"/>
            </a:br>
            <a:r>
              <a:rPr lang="ru-RU" b="1" dirty="0"/>
              <a:t>4. Отмечаются частые пробуждения в течение ночи, поверхностный сон.</a:t>
            </a:r>
          </a:p>
          <a:p>
            <a:pPr marL="68580" indent="0" fontAlgn="base">
              <a:buNone/>
            </a:pPr>
            <a:r>
              <a:rPr lang="ru-RU" b="1" dirty="0"/>
              <a:t/>
            </a:r>
            <a:br>
              <a:rPr lang="ru-RU" b="1" dirty="0"/>
            </a:br>
            <a:r>
              <a:rPr lang="ru-RU" b="1" dirty="0"/>
              <a:t>5. Отмечаются ранние пробуждения и невозможность повторного засыпания.</a:t>
            </a:r>
          </a:p>
          <a:p>
            <a:pPr marL="68580" indent="0" fontAlgn="base">
              <a:buNone/>
            </a:pPr>
            <a:r>
              <a:rPr lang="ru-RU" b="1" dirty="0"/>
              <a:t/>
            </a:r>
            <a:br>
              <a:rPr lang="ru-RU" b="1" dirty="0"/>
            </a:br>
            <a:r>
              <a:rPr lang="ru-RU" b="1" dirty="0"/>
              <a:t>6. Отмечается сниженный фон настроения и депрессия.</a:t>
            </a:r>
          </a:p>
          <a:p>
            <a:pPr marL="68580" indent="0" fontAlgn="base">
              <a:buNone/>
            </a:pPr>
            <a:r>
              <a:rPr lang="ru-RU" b="1" dirty="0"/>
              <a:t/>
            </a:r>
            <a:br>
              <a:rPr lang="ru-RU" b="1" dirty="0"/>
            </a:br>
            <a:r>
              <a:rPr lang="ru-RU" b="1" dirty="0"/>
              <a:t>7. Отмечается немотивированная тревога, страх.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837524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188640"/>
            <a:ext cx="8027051" cy="1411559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>
                <a:solidFill>
                  <a:schemeClr val="accent6">
                    <a:lumMod val="50000"/>
                  </a:schemeClr>
                </a:solidFill>
                <a:latin typeface="Georgia"/>
              </a:rPr>
              <a:t/>
            </a:r>
            <a:br>
              <a:rPr lang="ru-RU" dirty="0">
                <a:solidFill>
                  <a:schemeClr val="accent6">
                    <a:lumMod val="50000"/>
                  </a:schemeClr>
                </a:solidFill>
                <a:latin typeface="Georgia"/>
              </a:rPr>
            </a:br>
            <a:r>
              <a:rPr lang="ru-RU" dirty="0">
                <a:solidFill>
                  <a:schemeClr val="accent6">
                    <a:lumMod val="50000"/>
                  </a:schemeClr>
                </a:solidFill>
                <a:latin typeface="Georgia"/>
              </a:rPr>
              <a:t/>
            </a:r>
            <a:br>
              <a:rPr lang="ru-RU" dirty="0">
                <a:solidFill>
                  <a:schemeClr val="accent6">
                    <a:lumMod val="50000"/>
                  </a:schemeClr>
                </a:solidFill>
                <a:latin typeface="Georgia"/>
              </a:rPr>
            </a:br>
            <a:r>
              <a:rPr lang="ru-RU" dirty="0">
                <a:solidFill>
                  <a:schemeClr val="accent6">
                    <a:lumMod val="50000"/>
                  </a:schemeClr>
                </a:solidFill>
                <a:latin typeface="Georgia"/>
              </a:rPr>
              <a:t/>
            </a:r>
            <a:br>
              <a:rPr lang="ru-RU" dirty="0">
                <a:solidFill>
                  <a:schemeClr val="accent6">
                    <a:lumMod val="50000"/>
                  </a:schemeClr>
                </a:solidFill>
                <a:latin typeface="Georgia"/>
              </a:rPr>
            </a:br>
            <a:r>
              <a:rPr lang="ru-RU" dirty="0">
                <a:solidFill>
                  <a:schemeClr val="accent6">
                    <a:lumMod val="50000"/>
                  </a:schemeClr>
                </a:solidFill>
                <a:latin typeface="Georgia"/>
              </a:rPr>
              <a:t/>
            </a:r>
            <a:br>
              <a:rPr lang="ru-RU" dirty="0">
                <a:solidFill>
                  <a:schemeClr val="accent6">
                    <a:lumMod val="50000"/>
                  </a:schemeClr>
                </a:solidFill>
                <a:latin typeface="Georgia"/>
              </a:rPr>
            </a:br>
            <a:r>
              <a:rPr lang="ru-RU" dirty="0">
                <a:solidFill>
                  <a:schemeClr val="accent6">
                    <a:lumMod val="50000"/>
                  </a:schemeClr>
                </a:solidFill>
                <a:latin typeface="Georgia"/>
              </a:rPr>
              <a:t/>
            </a:r>
            <a:br>
              <a:rPr lang="ru-RU" dirty="0">
                <a:solidFill>
                  <a:schemeClr val="accent6">
                    <a:lumMod val="50000"/>
                  </a:schemeClr>
                </a:solidFill>
                <a:latin typeface="Georgia"/>
              </a:rPr>
            </a:br>
            <a:r>
              <a:rPr lang="ru-RU" dirty="0">
                <a:solidFill>
                  <a:schemeClr val="accent6">
                    <a:lumMod val="50000"/>
                  </a:schemeClr>
                </a:solidFill>
                <a:latin typeface="Georgia"/>
              </a:rPr>
              <a:t/>
            </a:r>
            <a:br>
              <a:rPr lang="ru-RU" dirty="0">
                <a:solidFill>
                  <a:schemeClr val="accent6">
                    <a:lumMod val="50000"/>
                  </a:schemeClr>
                </a:solidFill>
                <a:latin typeface="Georgia"/>
              </a:rPr>
            </a:br>
            <a:r>
              <a:rPr lang="ru-RU" sz="2200" b="1" dirty="0">
                <a:solidFill>
                  <a:schemeClr val="accent6">
                    <a:lumMod val="50000"/>
                  </a:schemeClr>
                </a:solidFill>
                <a:latin typeface="Georgia"/>
              </a:rPr>
              <a:t>Консультирование пациентов с нарушениями сна</a:t>
            </a:r>
            <a:r>
              <a:rPr lang="ru-RU" dirty="0">
                <a:solidFill>
                  <a:srgbClr val="008000"/>
                </a:solidFill>
                <a:latin typeface="Georgia"/>
              </a:rPr>
              <a:t/>
            </a:r>
            <a:br>
              <a:rPr lang="ru-RU" dirty="0">
                <a:solidFill>
                  <a:srgbClr val="008000"/>
                </a:solidFill>
                <a:latin typeface="Georgia"/>
              </a:rPr>
            </a:br>
            <a:endParaRPr lang="ru-RU" dirty="0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290" y="1945311"/>
            <a:ext cx="4095549" cy="4052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3494" y="1163443"/>
            <a:ext cx="3995950" cy="56166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5962921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терапия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/>
              <a:t>1-й этап — </a:t>
            </a:r>
            <a:r>
              <a:rPr lang="ru-RU" dirty="0" err="1"/>
              <a:t>диагностико</a:t>
            </a:r>
            <a:r>
              <a:rPr lang="ru-RU" dirty="0"/>
              <a:t>-подготовительный. Проводится </a:t>
            </a:r>
            <a:r>
              <a:rPr lang="ru-RU" dirty="0" err="1"/>
              <a:t>синдромально</a:t>
            </a:r>
            <a:r>
              <a:rPr lang="ru-RU" dirty="0"/>
              <a:t>-этиологическая идентификация нарушений сна и устанавливается личностный контакт с больным.</a:t>
            </a:r>
          </a:p>
          <a:p>
            <a:r>
              <a:rPr lang="ru-RU" dirty="0"/>
              <a:t>2-й этап — основной терапевтический. Применяется сочетание психотерапии, специфической и неспецифической медикаментозной терапии.</a:t>
            </a:r>
          </a:p>
        </p:txBody>
      </p:sp>
    </p:spTree>
    <p:extLst>
      <p:ext uri="{BB962C8B-B14F-4D97-AF65-F5344CB8AC3E}">
        <p14:creationId xmlns:p14="http://schemas.microsoft.com/office/powerpoint/2010/main" val="57335416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332" y="-117543"/>
            <a:ext cx="7773338" cy="1602327"/>
          </a:xfrm>
        </p:spPr>
        <p:txBody>
          <a:bodyPr/>
          <a:lstStyle/>
          <a:p>
            <a:r>
              <a:rPr lang="ru-RU" sz="2400" b="1" dirty="0">
                <a:solidFill>
                  <a:schemeClr val="accent6">
                    <a:lumMod val="50000"/>
                  </a:schemeClr>
                </a:solidFill>
              </a:rPr>
              <a:t>Практика назначения психотропных препаратов при ПМП по всему миру</a:t>
            </a:r>
          </a:p>
        </p:txBody>
      </p:sp>
      <p:sp>
        <p:nvSpPr>
          <p:cNvPr id="7" name="Объект 6"/>
          <p:cNvSpPr>
            <a:spLocks noGrp="1"/>
          </p:cNvSpPr>
          <p:nvPr>
            <p:ph sz="quarter" idx="4294967295"/>
          </p:nvPr>
        </p:nvSpPr>
        <p:spPr>
          <a:xfrm>
            <a:off x="685330" y="2367093"/>
            <a:ext cx="7772870" cy="3424107"/>
          </a:xfrm>
          <a:prstGeom prst="rect">
            <a:avLst/>
          </a:prstGeom>
        </p:spPr>
        <p:txBody>
          <a:bodyPr/>
          <a:lstStyle/>
          <a:p>
            <a:endParaRPr lang="ru-RU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700808"/>
            <a:ext cx="7370763" cy="3517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899592" y="5373216"/>
            <a:ext cx="729875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b="1" dirty="0" err="1">
                <a:solidFill>
                  <a:schemeClr val="tx2">
                    <a:lumMod val="25000"/>
                  </a:schemeClr>
                </a:solidFill>
              </a:rPr>
              <a:t>Анксиолитики</a:t>
            </a:r>
            <a:r>
              <a:rPr lang="ru-RU" sz="1600" b="1" dirty="0">
                <a:solidFill>
                  <a:schemeClr val="tx2">
                    <a:lumMod val="25000"/>
                  </a:schemeClr>
                </a:solidFill>
              </a:rPr>
              <a:t>, снотворные препараты и антидепрессанты явились наиболее распространенными классами назначаемых лекарственных средств, доля каждого их них</a:t>
            </a:r>
          </a:p>
          <a:p>
            <a:pPr algn="just"/>
            <a:r>
              <a:rPr lang="ru-RU" sz="1600" b="1" dirty="0">
                <a:solidFill>
                  <a:schemeClr val="tx2">
                    <a:lumMod val="25000"/>
                  </a:schemeClr>
                </a:solidFill>
              </a:rPr>
              <a:t>составила приблизительно 20% всех назначений. </a:t>
            </a:r>
          </a:p>
        </p:txBody>
      </p:sp>
      <p:sp>
        <p:nvSpPr>
          <p:cNvPr id="8" name="4-конечная звезда 7"/>
          <p:cNvSpPr/>
          <p:nvPr/>
        </p:nvSpPr>
        <p:spPr>
          <a:xfrm>
            <a:off x="2267744" y="2636912"/>
            <a:ext cx="914400" cy="914400"/>
          </a:xfrm>
          <a:prstGeom prst="star4">
            <a:avLst/>
          </a:prstGeom>
          <a:solidFill>
            <a:schemeClr val="tx2">
              <a:lumMod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4-конечная звезда 8"/>
          <p:cNvSpPr/>
          <p:nvPr/>
        </p:nvSpPr>
        <p:spPr>
          <a:xfrm>
            <a:off x="4860032" y="1819672"/>
            <a:ext cx="914400" cy="914400"/>
          </a:xfrm>
          <a:prstGeom prst="star4">
            <a:avLst/>
          </a:prstGeom>
          <a:solidFill>
            <a:srgbClr val="7AFA9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4-конечная звезда 9"/>
          <p:cNvSpPr/>
          <p:nvPr/>
        </p:nvSpPr>
        <p:spPr>
          <a:xfrm>
            <a:off x="3347864" y="1782527"/>
            <a:ext cx="914400" cy="914400"/>
          </a:xfrm>
          <a:prstGeom prst="star4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4615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218" name="Rectangle 2"/>
          <p:cNvSpPr>
            <a:spLocks noGrp="1" noChangeArrowheads="1"/>
          </p:cNvSpPr>
          <p:nvPr>
            <p:ph type="title"/>
          </p:nvPr>
        </p:nvSpPr>
        <p:spPr>
          <a:xfrm>
            <a:off x="1043490" y="548680"/>
            <a:ext cx="7024744" cy="1224136"/>
          </a:xfrm>
        </p:spPr>
        <p:txBody>
          <a:bodyPr>
            <a:normAutofit fontScale="90000"/>
          </a:bodyPr>
          <a:lstStyle/>
          <a:p>
            <a:pPr algn="ctr"/>
            <a:r>
              <a:rPr lang="ru-RU" altLang="ru-RU" sz="4000" dirty="0">
                <a:solidFill>
                  <a:schemeClr val="accent5">
                    <a:lumMod val="50000"/>
                  </a:schemeClr>
                </a:solidFill>
                <a:latin typeface="Comic Sans MS" pitchFamily="66" charset="0"/>
              </a:rPr>
              <a:t>Проблемы в получении адекватной терапии</a:t>
            </a:r>
          </a:p>
        </p:txBody>
      </p:sp>
      <p:sp>
        <p:nvSpPr>
          <p:cNvPr id="265219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ru-RU" altLang="ru-RU" sz="3200" dirty="0">
                <a:latin typeface="Comic Sans MS" pitchFamily="66" charset="0"/>
              </a:rPr>
              <a:t>низкий уровень осознания врачами значения бессонницы для их пациентов и для общества в целом, </a:t>
            </a:r>
          </a:p>
          <a:p>
            <a:r>
              <a:rPr lang="ru-RU" altLang="ru-RU" sz="3200" dirty="0">
                <a:latin typeface="Comic Sans MS" pitchFamily="66" charset="0"/>
              </a:rPr>
              <a:t>отсутствие информации о современных и безопасных лекарствах;</a:t>
            </a:r>
          </a:p>
          <a:p>
            <a:r>
              <a:rPr lang="ru-RU" altLang="ru-RU" sz="3200" dirty="0">
                <a:latin typeface="Comic Sans MS" pitchFamily="66" charset="0"/>
              </a:rPr>
              <a:t>применение </a:t>
            </a:r>
            <a:r>
              <a:rPr lang="ru-RU" altLang="ru-RU" sz="3200" dirty="0">
                <a:solidFill>
                  <a:schemeClr val="accent5">
                    <a:lumMod val="50000"/>
                  </a:schemeClr>
                </a:solidFill>
                <a:latin typeface="Comic Sans MS" pitchFamily="66" charset="0"/>
              </a:rPr>
              <a:t>устаревших</a:t>
            </a:r>
            <a:r>
              <a:rPr lang="ru-RU" altLang="ru-RU" sz="3200" dirty="0">
                <a:latin typeface="Comic Sans MS" pitchFamily="66" charset="0"/>
              </a:rPr>
              <a:t> препаратов.</a:t>
            </a:r>
            <a:r>
              <a:rPr lang="ru-RU" altLang="ru-RU" sz="32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94227889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000" b="1" dirty="0"/>
              <a:t>Первое</a:t>
            </a:r>
            <a:r>
              <a:rPr lang="ru-RU" sz="2000" dirty="0"/>
              <a:t> – комплекс терапевтических воздействий на основной болезнетворный фактор, который вызвал бессонницу. </a:t>
            </a:r>
            <a:r>
              <a:rPr lang="ru-RU" sz="2000" b="1" dirty="0"/>
              <a:t>Второе</a:t>
            </a:r>
            <a:r>
              <a:rPr lang="ru-RU" sz="2000" dirty="0"/>
              <a:t> – регуляция и нормализация проявлений собственно инсомнии.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/>
              <a:t>у 68-70% пациентов, которые обращаются в специализированные </a:t>
            </a:r>
            <a:r>
              <a:rPr lang="ru-RU" dirty="0" err="1"/>
              <a:t>сомнологические</a:t>
            </a:r>
            <a:r>
              <a:rPr lang="ru-RU" dirty="0"/>
              <a:t> центры, </a:t>
            </a:r>
            <a:r>
              <a:rPr lang="ru-RU" dirty="0" err="1"/>
              <a:t>инсомния</a:t>
            </a:r>
            <a:r>
              <a:rPr lang="ru-RU" dirty="0"/>
              <a:t> обусловлена психическими нарушениями – аффективными и тревожными, психосоматическими расстройствами, а также явлениями посттравматического стресса – до 10% </a:t>
            </a:r>
            <a:r>
              <a:rPr lang="ru-RU" sz="2000" dirty="0"/>
              <a:t>(R.M. </a:t>
            </a:r>
            <a:r>
              <a:rPr lang="ru-RU" sz="2000" dirty="0" err="1"/>
              <a:t>Coleman</a:t>
            </a:r>
            <a:r>
              <a:rPr lang="ru-RU" sz="2000" dirty="0"/>
              <a:t> </a:t>
            </a:r>
            <a:r>
              <a:rPr lang="ru-RU" sz="2000" dirty="0" err="1"/>
              <a:t>et</a:t>
            </a:r>
            <a:r>
              <a:rPr lang="ru-RU" sz="2000" dirty="0"/>
              <a:t> </a:t>
            </a:r>
            <a:r>
              <a:rPr lang="ru-RU" sz="2000" dirty="0" err="1"/>
              <a:t>al</a:t>
            </a:r>
            <a:r>
              <a:rPr lang="ru-RU" sz="2000" dirty="0"/>
              <a:t>., 1982; C.R. </a:t>
            </a:r>
            <a:r>
              <a:rPr lang="ru-RU" sz="2000" dirty="0" err="1"/>
              <a:t>Soldatos</a:t>
            </a:r>
            <a:r>
              <a:rPr lang="ru-RU" sz="2000" dirty="0"/>
              <a:t>, 1994; R.C. </a:t>
            </a:r>
            <a:r>
              <a:rPr lang="ru-RU" sz="2000" dirty="0" err="1"/>
              <a:t>Kessler</a:t>
            </a:r>
            <a:r>
              <a:rPr lang="ru-RU" sz="2000" dirty="0"/>
              <a:t> </a:t>
            </a:r>
            <a:r>
              <a:rPr lang="ru-RU" sz="2000" dirty="0" err="1"/>
              <a:t>et</a:t>
            </a:r>
            <a:r>
              <a:rPr lang="ru-RU" sz="2000" dirty="0"/>
              <a:t> </a:t>
            </a:r>
            <a:r>
              <a:rPr lang="ru-RU" sz="2000" dirty="0" err="1"/>
              <a:t>al</a:t>
            </a:r>
            <a:r>
              <a:rPr lang="ru-RU" sz="2000" dirty="0"/>
              <a:t>., 1995).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770014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685332" y="332656"/>
            <a:ext cx="7773338" cy="1882039"/>
          </a:xfrm>
        </p:spPr>
        <p:txBody>
          <a:bodyPr/>
          <a:lstStyle/>
          <a:p>
            <a:pPr algn="ctr"/>
            <a:r>
              <a:rPr lang="ru-RU" sz="2800" dirty="0">
                <a:solidFill>
                  <a:srgbClr val="7030A0"/>
                </a:solidFill>
                <a:latin typeface="arial"/>
                <a:ea typeface="+mn-ea"/>
                <a:cs typeface="+mn-cs"/>
              </a:rPr>
              <a:t>безрецептурные снотворные средства</a:t>
            </a:r>
            <a:endParaRPr lang="ru-RU" sz="2800" dirty="0">
              <a:solidFill>
                <a:srgbClr val="7030A0"/>
              </a:solidFill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quarter" idx="13"/>
          </p:nvPr>
        </p:nvSpPr>
        <p:spPr>
          <a:xfrm>
            <a:off x="251520" y="1700807"/>
            <a:ext cx="8712968" cy="4896545"/>
          </a:xfrm>
        </p:spPr>
        <p:txBody>
          <a:bodyPr>
            <a:normAutofit fontScale="85000" lnSpcReduction="20000"/>
          </a:bodyPr>
          <a:lstStyle/>
          <a:p>
            <a:pPr marL="0" indent="0" algn="ctr">
              <a:buNone/>
            </a:pPr>
            <a:r>
              <a:rPr lang="ru-RU" sz="2000" b="1" u="sng" dirty="0" err="1">
                <a:latin typeface="arial"/>
              </a:rPr>
              <a:t>фитофармацевтические</a:t>
            </a:r>
            <a:r>
              <a:rPr lang="ru-RU" sz="2000" b="1" u="sng" dirty="0">
                <a:latin typeface="arial"/>
              </a:rPr>
              <a:t> препараты</a:t>
            </a:r>
          </a:p>
          <a:p>
            <a:r>
              <a:rPr lang="ru-RU" b="1" dirty="0">
                <a:latin typeface="arial"/>
              </a:rPr>
              <a:t>Различные комбинации сухих и жидких экстрактов валерианы, </a:t>
            </a:r>
          </a:p>
          <a:p>
            <a:r>
              <a:rPr lang="ru-RU" b="1" dirty="0">
                <a:latin typeface="arial"/>
              </a:rPr>
              <a:t>боярышника, </a:t>
            </a:r>
          </a:p>
          <a:p>
            <a:r>
              <a:rPr lang="ru-RU" b="1" dirty="0">
                <a:latin typeface="arial"/>
              </a:rPr>
              <a:t>пустырника, </a:t>
            </a:r>
          </a:p>
          <a:p>
            <a:r>
              <a:rPr lang="ru-RU" b="1" dirty="0">
                <a:latin typeface="arial"/>
              </a:rPr>
              <a:t>мелиссы, </a:t>
            </a:r>
          </a:p>
          <a:p>
            <a:r>
              <a:rPr lang="ru-RU" b="1" dirty="0">
                <a:latin typeface="arial"/>
              </a:rPr>
              <a:t>мяты перечной, </a:t>
            </a:r>
          </a:p>
          <a:p>
            <a:r>
              <a:rPr lang="ru-RU" b="1" dirty="0">
                <a:latin typeface="arial"/>
              </a:rPr>
              <a:t>хмеля, </a:t>
            </a:r>
          </a:p>
          <a:p>
            <a:r>
              <a:rPr lang="ru-RU" b="1" dirty="0">
                <a:latin typeface="arial"/>
              </a:rPr>
              <a:t>лаванды,</a:t>
            </a:r>
          </a:p>
          <a:p>
            <a:r>
              <a:rPr lang="ru-RU" b="1" dirty="0">
                <a:latin typeface="arial"/>
              </a:rPr>
              <a:t>зверобоя  и других растений. </a:t>
            </a:r>
          </a:p>
          <a:p>
            <a:pPr marL="0" indent="0">
              <a:buNone/>
            </a:pPr>
            <a:r>
              <a:rPr lang="ru-RU" b="1" dirty="0">
                <a:latin typeface="arial"/>
              </a:rPr>
              <a:t>Наиболее изученной является валериана, но максимальный эффект от нее достигается только после 2 недель регулярного приема. Препараты с валерианой в терапевтических дозах хорошо переносятся и подходят для долгосрочной терапии.</a:t>
            </a:r>
            <a:endParaRPr lang="ru-RU" b="1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6048" y="58916"/>
            <a:ext cx="792087" cy="792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7046" y="13189"/>
            <a:ext cx="792088" cy="792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8135" y="75768"/>
            <a:ext cx="617454" cy="792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3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9134" y="44624"/>
            <a:ext cx="483717" cy="792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4" name="Picture 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8384" y="44624"/>
            <a:ext cx="792086" cy="7920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5" name="Picture 7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0942" y="44626"/>
            <a:ext cx="1094817" cy="7920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6" name="Picture 8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5759" y="44626"/>
            <a:ext cx="1190289" cy="7920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2056239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4429125" y="274638"/>
            <a:ext cx="4257675" cy="5111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r" eaLnBrk="1" hangingPunct="1">
              <a:lnSpc>
                <a:spcPct val="50000"/>
              </a:lnSpc>
            </a:pPr>
            <a:r>
              <a:rPr lang="en-US" altLang="ru-RU" sz="1600" b="1">
                <a:solidFill>
                  <a:srgbClr val="006600"/>
                </a:solidFill>
              </a:rPr>
              <a:t> </a:t>
            </a:r>
            <a:r>
              <a:rPr lang="ru-RU" altLang="ru-RU" sz="1800" b="1">
                <a:solidFill>
                  <a:srgbClr val="006600"/>
                </a:solidFill>
              </a:rPr>
              <a:t>СЕДАВИТ</a:t>
            </a:r>
            <a:r>
              <a:rPr lang="en-US" altLang="ru-RU" sz="1600" b="1">
                <a:solidFill>
                  <a:srgbClr val="006600"/>
                </a:solidFill>
              </a:rPr>
              <a:t>                         </a:t>
            </a:r>
            <a:br>
              <a:rPr lang="en-US" altLang="ru-RU" sz="1600" b="1">
                <a:solidFill>
                  <a:srgbClr val="006600"/>
                </a:solidFill>
              </a:rPr>
            </a:br>
            <a:endParaRPr lang="ru-RU" altLang="ru-RU" sz="1600" b="1">
              <a:solidFill>
                <a:srgbClr val="006600"/>
              </a:solidFill>
            </a:endParaRPr>
          </a:p>
        </p:txBody>
      </p:sp>
      <p:pic>
        <p:nvPicPr>
          <p:cNvPr id="21507" name="Рисунок 6" descr="boyaryshnik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6249" y="4143375"/>
            <a:ext cx="2357439" cy="191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08" name="Рисунок 11" descr="peppermint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7688" y="1285875"/>
            <a:ext cx="2000250" cy="200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09" name="Рисунок 12" descr="post-20488-1212817723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3688" y="4143375"/>
            <a:ext cx="2016125" cy="1931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10" name="Рисунок 13" descr="untitled.bmp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1" y="4143375"/>
            <a:ext cx="1946497" cy="1928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11" name="Рисунок 14" descr="zveroboi.jp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2250" y="1214438"/>
            <a:ext cx="2071688" cy="2071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12" name="Рисунок 17" descr="витамины.jp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500" y="1214438"/>
            <a:ext cx="1428750" cy="2154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13" name="Прямоугольник 19"/>
          <p:cNvSpPr>
            <a:spLocks noChangeArrowheads="1"/>
          </p:cNvSpPr>
          <p:nvPr/>
        </p:nvSpPr>
        <p:spPr bwMode="auto">
          <a:xfrm>
            <a:off x="142875" y="1214438"/>
            <a:ext cx="4143375" cy="280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Седавит</a:t>
            </a:r>
            <a:r>
              <a:rPr kumimoji="0" lang="ru-RU" alt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содержит: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alt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Корень валерианы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alt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Траву зверобоя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alt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Плоды боярышника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alt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Листья мяты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alt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Шишки хмеля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altLang="ru-RU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Нейровитамины</a:t>
            </a:r>
            <a:r>
              <a:rPr kumimoji="0" lang="ru-RU" alt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В6 и РР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altLang="ru-RU" sz="1600" b="0" i="1" u="none" strike="noStrike" kern="1200" cap="none" spc="0" normalizeH="0" baseline="0" noProof="0" dirty="0">
              <a:ln>
                <a:noFill/>
              </a:ln>
              <a:solidFill>
                <a:srgbClr val="0066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10" name="Picture 2" descr="F:\седавіт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861048"/>
            <a:ext cx="2483768" cy="24159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296409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80" y="3140968"/>
            <a:ext cx="1908175" cy="3571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769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04800"/>
            <a:ext cx="8229600" cy="1828056"/>
          </a:xfrm>
        </p:spPr>
        <p:txBody>
          <a:bodyPr>
            <a:normAutofit/>
          </a:bodyPr>
          <a:lstStyle/>
          <a:p>
            <a:r>
              <a:rPr lang="ru-RU" altLang="ru-RU" sz="2400" b="1" dirty="0">
                <a:solidFill>
                  <a:schemeClr val="accent5">
                    <a:lumMod val="50000"/>
                  </a:schemeClr>
                </a:solidFill>
                <a:effectLst/>
                <a:latin typeface="Comic Sans MS" pitchFamily="66" charset="0"/>
              </a:rPr>
              <a:t>Современная фармакотерапия представлена в основном снотворными препаратами, влияющими на постсинаптический ГАМК-</a:t>
            </a:r>
            <a:r>
              <a:rPr lang="ru-RU" altLang="ru-RU" sz="2400" b="1" dirty="0" err="1">
                <a:solidFill>
                  <a:schemeClr val="accent5">
                    <a:lumMod val="50000"/>
                  </a:schemeClr>
                </a:solidFill>
                <a:effectLst/>
                <a:latin typeface="Comic Sans MS" pitchFamily="66" charset="0"/>
              </a:rPr>
              <a:t>эргический</a:t>
            </a:r>
            <a:r>
              <a:rPr lang="ru-RU" altLang="ru-RU" sz="2400" b="1" dirty="0">
                <a:solidFill>
                  <a:schemeClr val="accent5">
                    <a:lumMod val="50000"/>
                  </a:schemeClr>
                </a:solidFill>
                <a:effectLst/>
                <a:latin typeface="Comic Sans MS" pitchFamily="66" charset="0"/>
              </a:rPr>
              <a:t> комплекс.</a:t>
            </a:r>
          </a:p>
        </p:txBody>
      </p:sp>
      <p:sp>
        <p:nvSpPr>
          <p:cNvPr id="157699" name="Rectangle 3"/>
          <p:cNvSpPr>
            <a:spLocks noGrp="1" noChangeArrowheads="1"/>
          </p:cNvSpPr>
          <p:nvPr>
            <p:ph idx="1"/>
          </p:nvPr>
        </p:nvSpPr>
        <p:spPr>
          <a:xfrm>
            <a:off x="611561" y="2323652"/>
            <a:ext cx="6912768" cy="4057676"/>
          </a:xfrm>
        </p:spPr>
        <p:txBody>
          <a:bodyPr>
            <a:normAutofit lnSpcReduction="10000"/>
          </a:bodyPr>
          <a:lstStyle/>
          <a:p>
            <a:pPr>
              <a:lnSpc>
                <a:spcPct val="90000"/>
              </a:lnSpc>
            </a:pPr>
            <a:endParaRPr lang="ru-RU" altLang="ru-RU" dirty="0">
              <a:effectLst/>
            </a:endParaRPr>
          </a:p>
          <a:p>
            <a:pPr>
              <a:lnSpc>
                <a:spcPct val="90000"/>
              </a:lnSpc>
              <a:buClr>
                <a:srgbClr val="FF0000"/>
              </a:buClr>
              <a:buFont typeface="Wingdings" pitchFamily="2" charset="2"/>
              <a:buChar char="q"/>
            </a:pPr>
            <a:r>
              <a:rPr lang="ru-RU" altLang="ru-RU" b="1" dirty="0">
                <a:solidFill>
                  <a:srgbClr val="FF0000"/>
                </a:solidFill>
                <a:effectLst/>
                <a:latin typeface="Comic Sans MS" pitchFamily="66" charset="0"/>
              </a:rPr>
              <a:t>1-е поколение 1903г. – барбитураты</a:t>
            </a:r>
          </a:p>
          <a:p>
            <a:pPr marL="114300" indent="0" algn="ctr">
              <a:lnSpc>
                <a:spcPct val="90000"/>
              </a:lnSpc>
              <a:buClr>
                <a:srgbClr val="FF0000"/>
              </a:buClr>
              <a:buNone/>
            </a:pPr>
            <a:r>
              <a:rPr lang="ru-RU" altLang="ru-RU" b="1" dirty="0">
                <a:solidFill>
                  <a:srgbClr val="FF0000"/>
                </a:solidFill>
                <a:latin typeface="Comic Sans MS" pitchFamily="66" charset="0"/>
              </a:rPr>
              <a:t>  </a:t>
            </a:r>
            <a:r>
              <a:rPr lang="ru-RU" altLang="ru-RU" b="1" dirty="0">
                <a:solidFill>
                  <a:srgbClr val="FF0000"/>
                </a:solidFill>
                <a:effectLst/>
                <a:latin typeface="Comic Sans MS" pitchFamily="66" charset="0"/>
              </a:rPr>
              <a:t>(</a:t>
            </a:r>
            <a:r>
              <a:rPr lang="ru-RU" altLang="ru-RU" sz="2400" b="1" dirty="0" err="1">
                <a:solidFill>
                  <a:srgbClr val="FF0000"/>
                </a:solidFill>
                <a:effectLst/>
                <a:latin typeface="Comic Sans MS" pitchFamily="66" charset="0"/>
              </a:rPr>
              <a:t>барбитал</a:t>
            </a:r>
            <a:r>
              <a:rPr lang="ru-RU" altLang="ru-RU" sz="2400" b="1" dirty="0">
                <a:solidFill>
                  <a:srgbClr val="FF0000"/>
                </a:solidFill>
                <a:effectLst/>
                <a:latin typeface="Comic Sans MS" pitchFamily="66" charset="0"/>
              </a:rPr>
              <a:t>, люминал, </a:t>
            </a:r>
            <a:r>
              <a:rPr lang="ru-RU" altLang="ru-RU" sz="2400" b="1" dirty="0" err="1">
                <a:solidFill>
                  <a:srgbClr val="FF0000"/>
                </a:solidFill>
                <a:effectLst/>
                <a:latin typeface="Comic Sans MS" pitchFamily="66" charset="0"/>
              </a:rPr>
              <a:t>корвалол</a:t>
            </a:r>
            <a:r>
              <a:rPr lang="ru-RU" altLang="ru-RU" sz="2400" b="1" dirty="0">
                <a:solidFill>
                  <a:srgbClr val="FF0000"/>
                </a:solidFill>
                <a:effectLst/>
                <a:latin typeface="Comic Sans MS" pitchFamily="66" charset="0"/>
              </a:rPr>
              <a:t>,    валокордин)</a:t>
            </a:r>
            <a:r>
              <a:rPr lang="ru-RU" altLang="ru-RU" b="1" dirty="0">
                <a:solidFill>
                  <a:srgbClr val="FF0000"/>
                </a:solidFill>
                <a:effectLst/>
                <a:latin typeface="Comic Sans MS" pitchFamily="66" charset="0"/>
              </a:rPr>
              <a:t>  </a:t>
            </a:r>
          </a:p>
          <a:p>
            <a:pPr marL="114300" indent="0">
              <a:lnSpc>
                <a:spcPct val="90000"/>
              </a:lnSpc>
              <a:buClr>
                <a:srgbClr val="FF0000"/>
              </a:buClr>
              <a:buNone/>
            </a:pPr>
            <a:r>
              <a:rPr lang="ru-RU" altLang="ru-RU" dirty="0">
                <a:effectLst/>
                <a:latin typeface="Comic Sans MS" pitchFamily="66" charset="0"/>
              </a:rPr>
              <a:t>при лечении </a:t>
            </a:r>
            <a:r>
              <a:rPr lang="ru-RU" altLang="ru-RU" dirty="0" err="1">
                <a:effectLst/>
                <a:latin typeface="Comic Sans MS" pitchFamily="66" charset="0"/>
              </a:rPr>
              <a:t>инсомний</a:t>
            </a:r>
            <a:r>
              <a:rPr lang="ru-RU" altLang="ru-RU" dirty="0">
                <a:effectLst/>
                <a:latin typeface="Comic Sans MS" pitchFamily="66" charset="0"/>
              </a:rPr>
              <a:t> их назначение не оправдано</a:t>
            </a:r>
            <a:r>
              <a:rPr lang="ru-RU" altLang="ru-RU" dirty="0">
                <a:latin typeface="Comic Sans MS" pitchFamily="66" charset="0"/>
              </a:rPr>
              <a:t> </a:t>
            </a:r>
            <a:r>
              <a:rPr lang="ru-RU" altLang="ru-RU" dirty="0">
                <a:effectLst/>
                <a:latin typeface="Comic Sans MS" pitchFamily="66" charset="0"/>
              </a:rPr>
              <a:t> из-за большого количества побочных эффектов: </a:t>
            </a:r>
          </a:p>
          <a:p>
            <a:pPr>
              <a:lnSpc>
                <a:spcPct val="90000"/>
              </a:lnSpc>
              <a:buClr>
                <a:srgbClr val="FF0000"/>
              </a:buClr>
            </a:pPr>
            <a:r>
              <a:rPr lang="ru-RU" altLang="ru-RU" dirty="0">
                <a:effectLst/>
                <a:latin typeface="Comic Sans MS" pitchFamily="66" charset="0"/>
              </a:rPr>
              <a:t>токсичность,</a:t>
            </a:r>
          </a:p>
          <a:p>
            <a:pPr>
              <a:lnSpc>
                <a:spcPct val="90000"/>
              </a:lnSpc>
              <a:buClr>
                <a:srgbClr val="FF0000"/>
              </a:buClr>
            </a:pPr>
            <a:r>
              <a:rPr lang="ru-RU" altLang="ru-RU" dirty="0">
                <a:effectLst/>
                <a:latin typeface="Comic Sans MS" pitchFamily="66" charset="0"/>
              </a:rPr>
              <a:t>быстрое привыкание, требующее  повышения дозировки, зависимость</a:t>
            </a:r>
          </a:p>
          <a:p>
            <a:pPr>
              <a:lnSpc>
                <a:spcPct val="90000"/>
              </a:lnSpc>
              <a:buClr>
                <a:srgbClr val="FF0000"/>
              </a:buClr>
            </a:pPr>
            <a:r>
              <a:rPr lang="ru-RU" altLang="ru-RU" dirty="0">
                <a:effectLst/>
                <a:latin typeface="Comic Sans MS" pitchFamily="66" charset="0"/>
              </a:rPr>
              <a:t>нарушение когнитивных функций  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63148038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marL="342900" lvl="0" indent="-274320">
              <a:lnSpc>
                <a:spcPct val="90000"/>
              </a:lnSpc>
              <a:spcBef>
                <a:spcPct val="20000"/>
              </a:spcBef>
            </a:pPr>
            <a:r>
              <a:rPr lang="ru-RU" altLang="ru-RU" sz="2400" dirty="0">
                <a:solidFill>
                  <a:srgbClr val="FF0000"/>
                </a:solidFill>
                <a:latin typeface="Comic Sans MS" pitchFamily="66" charset="0"/>
              </a:rPr>
              <a:t>2-е поколение 1960г.– </a:t>
            </a:r>
            <a:r>
              <a:rPr lang="ru-RU" altLang="ru-RU" sz="2400" dirty="0" err="1">
                <a:solidFill>
                  <a:srgbClr val="FF0000"/>
                </a:solidFill>
                <a:latin typeface="Comic Sans MS" pitchFamily="66" charset="0"/>
              </a:rPr>
              <a:t>бензодиазепины</a:t>
            </a:r>
            <a:r>
              <a:rPr lang="ru-RU" altLang="ru-RU" sz="2400" dirty="0">
                <a:solidFill>
                  <a:srgbClr val="FF0000"/>
                </a:solidFill>
                <a:latin typeface="Comic Sans MS" pitchFamily="66" charset="0"/>
              </a:rPr>
              <a:t>  (</a:t>
            </a:r>
            <a:r>
              <a:rPr lang="ru-RU" altLang="ru-RU" sz="2400" dirty="0" err="1">
                <a:solidFill>
                  <a:srgbClr val="FF0000"/>
                </a:solidFill>
                <a:latin typeface="Comic Sans MS" pitchFamily="66" charset="0"/>
              </a:rPr>
              <a:t>нитразепам</a:t>
            </a:r>
            <a:r>
              <a:rPr lang="ru-RU" altLang="ru-RU" sz="2400" dirty="0">
                <a:solidFill>
                  <a:srgbClr val="FF0000"/>
                </a:solidFill>
                <a:latin typeface="Comic Sans MS" pitchFamily="66" charset="0"/>
              </a:rPr>
              <a:t>, </a:t>
            </a:r>
            <a:r>
              <a:rPr lang="ru-RU" altLang="ru-RU" sz="2400" dirty="0" err="1">
                <a:solidFill>
                  <a:srgbClr val="FF0000"/>
                </a:solidFill>
                <a:latin typeface="Comic Sans MS" pitchFamily="66" charset="0"/>
              </a:rPr>
              <a:t>диазепам</a:t>
            </a:r>
            <a:r>
              <a:rPr lang="ru-RU" altLang="ru-RU" sz="2400" dirty="0">
                <a:solidFill>
                  <a:srgbClr val="FF0000"/>
                </a:solidFill>
                <a:latin typeface="Comic Sans MS" pitchFamily="66" charset="0"/>
              </a:rPr>
              <a:t>, </a:t>
            </a:r>
            <a:r>
              <a:rPr lang="ru-RU" altLang="ru-RU" sz="2400" dirty="0" err="1">
                <a:solidFill>
                  <a:srgbClr val="FF0000"/>
                </a:solidFill>
                <a:latin typeface="Comic Sans MS" pitchFamily="66" charset="0"/>
              </a:rPr>
              <a:t>феназепам</a:t>
            </a:r>
            <a:r>
              <a:rPr lang="ru-RU" altLang="ru-RU" sz="2400" dirty="0">
                <a:solidFill>
                  <a:srgbClr val="FF0000"/>
                </a:solidFill>
                <a:latin typeface="Comic Sans MS" pitchFamily="66" charset="0"/>
              </a:rPr>
              <a:t>, </a:t>
            </a:r>
            <a:r>
              <a:rPr lang="ru-RU" altLang="ru-RU" sz="2400" dirty="0" err="1">
                <a:solidFill>
                  <a:srgbClr val="FF0000"/>
                </a:solidFill>
                <a:latin typeface="Comic Sans MS" pitchFamily="66" charset="0"/>
              </a:rPr>
              <a:t>альпрозолам</a:t>
            </a:r>
            <a:r>
              <a:rPr lang="ru-RU" altLang="ru-RU" sz="2400" dirty="0">
                <a:solidFill>
                  <a:srgbClr val="FF0000"/>
                </a:solidFill>
                <a:latin typeface="Comic Sans MS" pitchFamily="66" charset="0"/>
              </a:rPr>
              <a:t>, </a:t>
            </a:r>
            <a:r>
              <a:rPr lang="ru-RU" altLang="ru-RU" sz="2400" dirty="0" err="1">
                <a:solidFill>
                  <a:srgbClr val="FF0000"/>
                </a:solidFill>
                <a:latin typeface="Comic Sans MS" pitchFamily="66" charset="0"/>
              </a:rPr>
              <a:t>хальцион</a:t>
            </a:r>
            <a:r>
              <a:rPr lang="ru-RU" altLang="ru-RU" sz="2400" dirty="0">
                <a:solidFill>
                  <a:srgbClr val="FF0000"/>
                </a:solidFill>
                <a:latin typeface="Comic Sans MS" pitchFamily="66" charset="0"/>
              </a:rPr>
              <a:t>)</a:t>
            </a:r>
            <a:br>
              <a:rPr lang="ru-RU" altLang="ru-RU" sz="2400" dirty="0">
                <a:solidFill>
                  <a:srgbClr val="FF0000"/>
                </a:solidFill>
                <a:latin typeface="Comic Sans MS" pitchFamily="66" charset="0"/>
              </a:rPr>
            </a:br>
            <a:endParaRPr lang="ru-RU" altLang="ru-RU" sz="2400" dirty="0">
              <a:solidFill>
                <a:srgbClr val="FF0000"/>
              </a:solidFill>
            </a:endParaRPr>
          </a:p>
        </p:txBody>
      </p:sp>
      <p:sp>
        <p:nvSpPr>
          <p:cNvPr id="159747" name="Rectangle 3"/>
          <p:cNvSpPr>
            <a:spLocks noGrp="1" noChangeArrowheads="1"/>
          </p:cNvSpPr>
          <p:nvPr>
            <p:ph idx="1"/>
          </p:nvPr>
        </p:nvSpPr>
        <p:spPr>
          <a:xfrm>
            <a:off x="1043493" y="2323652"/>
            <a:ext cx="7416940" cy="3508977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buClr>
                <a:srgbClr val="FF0000"/>
              </a:buClr>
              <a:buFont typeface="Wingdings" pitchFamily="2" charset="2"/>
              <a:buChar char="q"/>
            </a:pPr>
            <a:r>
              <a:rPr lang="ru-RU" altLang="ru-RU" sz="2800" b="1" dirty="0">
                <a:latin typeface="Comic Sans MS" pitchFamily="66" charset="0"/>
              </a:rPr>
              <a:t>+ </a:t>
            </a:r>
            <a:r>
              <a:rPr lang="ru-RU" altLang="ru-RU" sz="2800" dirty="0">
                <a:effectLst/>
                <a:latin typeface="Comic Sans MS" pitchFamily="66" charset="0"/>
              </a:rPr>
              <a:t>быстрое всасывание,  максимальная концентрация достигается через 1-3 часа после приема, Т1/2 колеблется от 2 до 100 часов, обеспечивается достаточная длительность сна, </a:t>
            </a:r>
            <a:r>
              <a:rPr lang="ru-RU" altLang="ru-RU" sz="2800" dirty="0" err="1">
                <a:effectLst/>
                <a:latin typeface="Comic Sans MS" pitchFamily="66" charset="0"/>
              </a:rPr>
              <a:t>противотревожный</a:t>
            </a:r>
            <a:r>
              <a:rPr lang="ru-RU" altLang="ru-RU" sz="2800" dirty="0">
                <a:effectLst/>
                <a:latin typeface="Comic Sans MS" pitchFamily="66" charset="0"/>
              </a:rPr>
              <a:t> и </a:t>
            </a:r>
            <a:r>
              <a:rPr lang="ru-RU" altLang="ru-RU" sz="2800" dirty="0" err="1">
                <a:effectLst/>
                <a:latin typeface="Comic Sans MS" pitchFamily="66" charset="0"/>
              </a:rPr>
              <a:t>миорелаксирующий</a:t>
            </a:r>
            <a:r>
              <a:rPr lang="ru-RU" altLang="ru-RU" sz="2800" dirty="0">
                <a:effectLst/>
                <a:latin typeface="Comic Sans MS" pitchFamily="66" charset="0"/>
              </a:rPr>
              <a:t>, противосудорожный  эффект.</a:t>
            </a:r>
            <a:endParaRPr lang="ru-RU" altLang="ru-RU" sz="2800" dirty="0">
              <a:solidFill>
                <a:srgbClr val="009900"/>
              </a:solidFill>
              <a:effectLst/>
              <a:latin typeface="Comic Sans MS" pitchFamily="66" charset="0"/>
            </a:endParaRPr>
          </a:p>
          <a:p>
            <a:pPr>
              <a:lnSpc>
                <a:spcPct val="90000"/>
              </a:lnSpc>
            </a:pPr>
            <a:endParaRPr lang="ru-RU" altLang="ru-RU" dirty="0">
              <a:solidFill>
                <a:srgbClr val="0099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913710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0" name="Rectangle 2"/>
          <p:cNvSpPr>
            <a:spLocks noGrp="1" noChangeArrowheads="1"/>
          </p:cNvSpPr>
          <p:nvPr>
            <p:ph type="title"/>
          </p:nvPr>
        </p:nvSpPr>
        <p:spPr>
          <a:xfrm>
            <a:off x="1043490" y="476672"/>
            <a:ext cx="7024744" cy="1368152"/>
          </a:xfrm>
        </p:spPr>
        <p:txBody>
          <a:bodyPr>
            <a:normAutofit/>
          </a:bodyPr>
          <a:lstStyle/>
          <a:p>
            <a:r>
              <a:rPr lang="ru-RU" altLang="ru-RU" sz="4000" dirty="0">
                <a:solidFill>
                  <a:srgbClr val="002060"/>
                </a:solidFill>
                <a:latin typeface="Comic Sans MS" pitchFamily="66" charset="0"/>
              </a:rPr>
              <a:t>Недостатки </a:t>
            </a:r>
            <a:r>
              <a:rPr lang="ru-RU" altLang="ru-RU" sz="4000" dirty="0" err="1">
                <a:solidFill>
                  <a:srgbClr val="002060"/>
                </a:solidFill>
                <a:latin typeface="Comic Sans MS" pitchFamily="66" charset="0"/>
              </a:rPr>
              <a:t>бензодиазепинов</a:t>
            </a:r>
            <a:r>
              <a:rPr lang="ru-RU" altLang="ru-RU" sz="4000" dirty="0">
                <a:solidFill>
                  <a:srgbClr val="002060"/>
                </a:solidFill>
                <a:latin typeface="Comic Sans MS" pitchFamily="66" charset="0"/>
              </a:rPr>
              <a:t>:</a:t>
            </a:r>
          </a:p>
        </p:txBody>
      </p:sp>
      <p:sp>
        <p:nvSpPr>
          <p:cNvPr id="165891" name="Rectangle 3"/>
          <p:cNvSpPr>
            <a:spLocks noGrp="1" noChangeArrowheads="1"/>
          </p:cNvSpPr>
          <p:nvPr>
            <p:ph idx="1"/>
          </p:nvPr>
        </p:nvSpPr>
        <p:spPr>
          <a:xfrm>
            <a:off x="467544" y="2323652"/>
            <a:ext cx="8208912" cy="4201692"/>
          </a:xfrm>
        </p:spPr>
        <p:txBody>
          <a:bodyPr>
            <a:normAutofit fontScale="92500"/>
          </a:bodyPr>
          <a:lstStyle/>
          <a:p>
            <a:pPr>
              <a:lnSpc>
                <a:spcPct val="80000"/>
              </a:lnSpc>
            </a:pPr>
            <a:r>
              <a:rPr lang="ru-RU" altLang="ru-RU" sz="2700" dirty="0">
                <a:effectLst/>
                <a:latin typeface="Comic Sans MS" pitchFamily="66" charset="0"/>
              </a:rPr>
              <a:t>кумуляция в организме</a:t>
            </a:r>
          </a:p>
          <a:p>
            <a:pPr>
              <a:lnSpc>
                <a:spcPct val="80000"/>
              </a:lnSpc>
            </a:pPr>
            <a:r>
              <a:rPr lang="ru-RU" altLang="ru-RU" sz="2700" dirty="0">
                <a:effectLst/>
                <a:latin typeface="Comic Sans MS" pitchFamily="66" charset="0"/>
              </a:rPr>
              <a:t>сонливость в дневное время</a:t>
            </a:r>
            <a:r>
              <a:rPr lang="ru-RU" altLang="ru-RU" sz="2400" dirty="0">
                <a:latin typeface="Comic Sans MS" pitchFamily="66" charset="0"/>
              </a:rPr>
              <a:t> </a:t>
            </a:r>
            <a:r>
              <a:rPr lang="ru-RU" altLang="ru-RU" sz="2000" dirty="0">
                <a:latin typeface="Comic Sans MS" pitchFamily="66" charset="0"/>
              </a:rPr>
              <a:t>(Т1/2 от 2 до 100 часов)</a:t>
            </a:r>
            <a:endParaRPr lang="ru-RU" altLang="ru-RU" sz="2000" dirty="0">
              <a:effectLst/>
              <a:latin typeface="Comic Sans MS" pitchFamily="66" charset="0"/>
            </a:endParaRPr>
          </a:p>
          <a:p>
            <a:pPr>
              <a:lnSpc>
                <a:spcPct val="80000"/>
              </a:lnSpc>
            </a:pPr>
            <a:r>
              <a:rPr lang="ru-RU" altLang="ru-RU" sz="2700" dirty="0">
                <a:effectLst/>
                <a:latin typeface="Comic Sans MS" pitchFamily="66" charset="0"/>
              </a:rPr>
              <a:t>побочные эффекты - развитие лекарственной зависимости </a:t>
            </a:r>
          </a:p>
          <a:p>
            <a:pPr>
              <a:lnSpc>
                <a:spcPct val="80000"/>
              </a:lnSpc>
            </a:pPr>
            <a:r>
              <a:rPr lang="ru-RU" altLang="ru-RU" sz="2700" dirty="0">
                <a:effectLst/>
                <a:latin typeface="Comic Sans MS" pitchFamily="66" charset="0"/>
              </a:rPr>
              <a:t>возможность только кратковременной терапии 7-10 дней и/или только в тех случаях, когда другие воздействия не дают результата</a:t>
            </a:r>
          </a:p>
          <a:p>
            <a:pPr>
              <a:lnSpc>
                <a:spcPct val="80000"/>
              </a:lnSpc>
            </a:pPr>
            <a:r>
              <a:rPr lang="ru-RU" altLang="ru-RU" sz="2700" dirty="0">
                <a:effectLst/>
                <a:latin typeface="Comic Sans MS" pitchFamily="66" charset="0"/>
              </a:rPr>
              <a:t>у пожилых пациентов </a:t>
            </a:r>
            <a:r>
              <a:rPr lang="ru-RU" altLang="ru-RU" sz="2700" dirty="0" err="1">
                <a:effectLst/>
                <a:latin typeface="Comic Sans MS" pitchFamily="66" charset="0"/>
              </a:rPr>
              <a:t>бензодиазепины</a:t>
            </a:r>
            <a:r>
              <a:rPr lang="ru-RU" altLang="ru-RU" sz="2700" dirty="0">
                <a:effectLst/>
                <a:latin typeface="Comic Sans MS" pitchFamily="66" charset="0"/>
              </a:rPr>
              <a:t> заметно ухудшают способность к концентрации внимания и когнитивные функции(C.G. </a:t>
            </a:r>
            <a:r>
              <a:rPr lang="ru-RU" altLang="ru-RU" sz="2700" dirty="0" err="1">
                <a:effectLst/>
                <a:latin typeface="Comic Sans MS" pitchFamily="66" charset="0"/>
              </a:rPr>
              <a:t>Swift</a:t>
            </a:r>
            <a:r>
              <a:rPr lang="ru-RU" altLang="ru-RU" sz="2700" dirty="0">
                <a:effectLst/>
                <a:latin typeface="Comic Sans MS" pitchFamily="66" charset="0"/>
              </a:rPr>
              <a:t>, 1993), возможны падения и спутанность сознания, вплоть до делирия</a:t>
            </a:r>
          </a:p>
        </p:txBody>
      </p:sp>
      <p:pic>
        <p:nvPicPr>
          <p:cNvPr id="4" name="Picture 4" descr="D:\глеб\фотки\вк\Безымянный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836712"/>
            <a:ext cx="2987824" cy="1793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4231885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681256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                              </a:t>
            </a:r>
            <a:r>
              <a:rPr lang="ru-RU" b="1" dirty="0"/>
              <a:t/>
            </a:r>
            <a:br>
              <a:rPr lang="ru-RU" b="1" dirty="0"/>
            </a:br>
            <a:r>
              <a:rPr lang="ru-RU" b="1" dirty="0" err="1"/>
              <a:t>Д</a:t>
            </a:r>
            <a:r>
              <a:rPr lang="ru-RU" sz="2700" i="1" dirty="0" err="1"/>
              <a:t>оксиламина</a:t>
            </a:r>
            <a:r>
              <a:rPr lang="ru-RU" sz="2700" i="1" dirty="0"/>
              <a:t> </a:t>
            </a:r>
            <a:r>
              <a:rPr lang="ru-RU" sz="2700" i="1" dirty="0" err="1"/>
              <a:t>сукцинат</a:t>
            </a:r>
            <a:r>
              <a:rPr lang="ru-RU" sz="2800" dirty="0"/>
              <a:t> - </a:t>
            </a:r>
            <a:r>
              <a:rPr lang="ru-RU" sz="2800" b="1" dirty="0"/>
              <a:t>антагонист </a:t>
            </a:r>
            <a:r>
              <a:rPr lang="ru-RU" sz="2800" b="1" i="1" dirty="0"/>
              <a:t>Н1-гистаминовых</a:t>
            </a:r>
            <a:r>
              <a:rPr lang="ru-RU" sz="2800" b="1" dirty="0"/>
              <a:t> </a:t>
            </a:r>
            <a:r>
              <a:rPr lang="ru-RU" sz="2800" dirty="0"/>
              <a:t>рецепторов группы </a:t>
            </a:r>
            <a:r>
              <a:rPr lang="ru-RU" sz="2800" dirty="0" err="1"/>
              <a:t>этаноламинов</a:t>
            </a:r>
            <a:r>
              <a:rPr lang="ru-RU" sz="2800" dirty="0"/>
              <a:t> с </a:t>
            </a:r>
            <a:r>
              <a:rPr lang="ru-RU" sz="2800" b="1" i="1" dirty="0"/>
              <a:t>М-</a:t>
            </a:r>
            <a:r>
              <a:rPr lang="ru-RU" sz="2800" b="1" i="1" dirty="0" err="1"/>
              <a:t>холиноблокирующим</a:t>
            </a:r>
            <a:r>
              <a:rPr lang="ru-RU" sz="2800" dirty="0"/>
              <a:t> действием.</a:t>
            </a:r>
            <a:br>
              <a:rPr lang="ru-RU" sz="2800" dirty="0"/>
            </a:br>
            <a:endParaRPr lang="ru-RU" sz="2700" i="1" dirty="0"/>
          </a:p>
        </p:txBody>
      </p:sp>
      <p:sp>
        <p:nvSpPr>
          <p:cNvPr id="6" name="Объект 5"/>
          <p:cNvSpPr>
            <a:spLocks noGrp="1"/>
          </p:cNvSpPr>
          <p:nvPr>
            <p:ph sz="quarter" idx="13"/>
          </p:nvPr>
        </p:nvSpPr>
        <p:spPr>
          <a:xfrm>
            <a:off x="1042416" y="3068960"/>
            <a:ext cx="3419856" cy="3528392"/>
          </a:xfrm>
          <a:prstGeom prst="rect">
            <a:avLst/>
          </a:prstGeom>
        </p:spPr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en-US" dirty="0"/>
              <a:t>-</a:t>
            </a:r>
            <a:r>
              <a:rPr lang="ru-RU" dirty="0"/>
              <a:t>димедрол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ru-RU" dirty="0"/>
              <a:t>-тавегил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ru-RU" dirty="0"/>
              <a:t>-супрастин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ru-RU" dirty="0"/>
              <a:t>-</a:t>
            </a:r>
            <a:r>
              <a:rPr lang="ru-RU" dirty="0" err="1"/>
              <a:t>диазолин</a:t>
            </a:r>
            <a:r>
              <a:rPr lang="ru-RU" dirty="0"/>
              <a:t>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ru-RU" dirty="0"/>
              <a:t>-</a:t>
            </a:r>
            <a:r>
              <a:rPr lang="ru-RU" dirty="0" err="1"/>
              <a:t>фенкарол</a:t>
            </a:r>
            <a:endParaRPr lang="ru-RU" dirty="0"/>
          </a:p>
        </p:txBody>
      </p:sp>
      <p:sp>
        <p:nvSpPr>
          <p:cNvPr id="7" name="Объект 6"/>
          <p:cNvSpPr>
            <a:spLocks noGrp="1"/>
          </p:cNvSpPr>
          <p:nvPr>
            <p:ph sz="quarter" idx="14"/>
          </p:nvPr>
        </p:nvSpPr>
        <p:spPr>
          <a:xfrm>
            <a:off x="4645152" y="2996953"/>
            <a:ext cx="3419856" cy="2809486"/>
          </a:xfrm>
          <a:prstGeom prst="rect">
            <a:avLst/>
          </a:prstGeom>
        </p:spPr>
        <p:txBody>
          <a:bodyPr>
            <a:normAutofit fontScale="92500" lnSpcReduction="10000"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i="1" dirty="0"/>
              <a:t>-</a:t>
            </a:r>
            <a:r>
              <a:rPr lang="ru-RU" i="1" dirty="0"/>
              <a:t>Настойка красавки,</a:t>
            </a:r>
            <a:endParaRPr lang="en-US" i="1" dirty="0"/>
          </a:p>
          <a:p>
            <a:pPr>
              <a:buFont typeface="Arial" panose="020B0604020202020204" pitchFamily="34" charset="0"/>
              <a:buChar char="•"/>
            </a:pPr>
            <a:r>
              <a:rPr lang="en-US" i="1" dirty="0"/>
              <a:t> -</a:t>
            </a:r>
            <a:r>
              <a:rPr lang="ru-RU" i="1" dirty="0"/>
              <a:t>атропина сульфат, </a:t>
            </a:r>
            <a:endParaRPr lang="en-US" i="1" dirty="0"/>
          </a:p>
          <a:p>
            <a:pPr>
              <a:buFont typeface="Arial" panose="020B0604020202020204" pitchFamily="34" charset="0"/>
              <a:buChar char="•"/>
            </a:pPr>
            <a:r>
              <a:rPr lang="en-US" i="1" dirty="0"/>
              <a:t>-</a:t>
            </a:r>
            <a:r>
              <a:rPr lang="ru-RU" i="1" dirty="0" err="1"/>
              <a:t>скополамина</a:t>
            </a:r>
            <a:r>
              <a:rPr lang="ru-RU" i="1" dirty="0"/>
              <a:t> </a:t>
            </a:r>
            <a:r>
              <a:rPr lang="ru-RU" i="1" dirty="0" err="1"/>
              <a:t>гидробрбмид</a:t>
            </a:r>
            <a:r>
              <a:rPr lang="ru-RU" i="1" dirty="0"/>
              <a:t>,</a:t>
            </a:r>
            <a:endParaRPr lang="en-US" i="1" dirty="0"/>
          </a:p>
          <a:p>
            <a:pPr>
              <a:buFont typeface="Arial" panose="020B0604020202020204" pitchFamily="34" charset="0"/>
              <a:buChar char="•"/>
            </a:pPr>
            <a:r>
              <a:rPr lang="en-US" i="1" dirty="0"/>
              <a:t>-</a:t>
            </a:r>
            <a:r>
              <a:rPr lang="ru-RU" i="1" dirty="0" err="1"/>
              <a:t>платифиллина</a:t>
            </a:r>
            <a:r>
              <a:rPr lang="ru-RU" i="1" dirty="0"/>
              <a:t> </a:t>
            </a:r>
            <a:r>
              <a:rPr lang="ru-RU" i="1" dirty="0" err="1"/>
              <a:t>гидротартрат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1941729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8" y="1988840"/>
            <a:ext cx="2286000" cy="178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490" y="476672"/>
            <a:ext cx="7024744" cy="1008112"/>
          </a:xfrm>
        </p:spPr>
        <p:txBody>
          <a:bodyPr/>
          <a:lstStyle/>
          <a:p>
            <a:r>
              <a:rPr lang="ru-RU" b="1" dirty="0"/>
              <a:t>Побочные действия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4294967295"/>
          </p:nvPr>
        </p:nvSpPr>
        <p:spPr>
          <a:xfrm>
            <a:off x="1036234" y="1628800"/>
            <a:ext cx="6777317" cy="2376263"/>
          </a:xfrm>
          <a:prstGeom prst="rect">
            <a:avLst/>
          </a:prstGeom>
        </p:spPr>
        <p:txBody>
          <a:bodyPr/>
          <a:lstStyle/>
          <a:p>
            <a:pPr marL="68580" indent="0">
              <a:buNone/>
            </a:pPr>
            <a:r>
              <a:rPr lang="ru-RU" b="1" dirty="0"/>
              <a:t>• Сонливость в дневное время;</a:t>
            </a:r>
            <a:br>
              <a:rPr lang="ru-RU" b="1" dirty="0"/>
            </a:br>
            <a:r>
              <a:rPr lang="ru-RU" b="1" dirty="0"/>
              <a:t>• Задержка мочи; </a:t>
            </a:r>
            <a:br>
              <a:rPr lang="ru-RU" b="1" dirty="0"/>
            </a:br>
            <a:r>
              <a:rPr lang="ru-RU" b="1" dirty="0"/>
              <a:t>• Сухость во рту;</a:t>
            </a:r>
            <a:br>
              <a:rPr lang="ru-RU" b="1" dirty="0"/>
            </a:br>
            <a:r>
              <a:rPr lang="ru-RU" b="1" dirty="0"/>
              <a:t>• Нарушение аккомодации (парез);</a:t>
            </a:r>
            <a:br>
              <a:rPr lang="ru-RU" b="1" dirty="0"/>
            </a:br>
            <a:r>
              <a:rPr lang="ru-RU" b="1" dirty="0"/>
              <a:t>• Запоры.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8" y="3501008"/>
            <a:ext cx="3457575" cy="297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Багетная рамка 3"/>
          <p:cNvSpPr/>
          <p:nvPr/>
        </p:nvSpPr>
        <p:spPr>
          <a:xfrm>
            <a:off x="251520" y="116632"/>
            <a:ext cx="8640960" cy="6552728"/>
          </a:xfrm>
          <a:prstGeom prst="bevel">
            <a:avLst/>
          </a:prstGeom>
          <a:scene3d>
            <a:camera prst="orthographicFront">
              <a:rot lat="300000" lon="0" rev="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b="1" dirty="0">
                <a:solidFill>
                  <a:srgbClr val="000000"/>
                </a:solidFill>
                <a:latin typeface="Times New Roman"/>
                <a:ea typeface="Times New Roman"/>
              </a:rPr>
              <a:t>традиция применения димедрола</a:t>
            </a:r>
            <a:endParaRPr lang="ru-RU" sz="4800" b="1" dirty="0"/>
          </a:p>
        </p:txBody>
      </p:sp>
    </p:spTree>
    <p:extLst>
      <p:ext uri="{BB962C8B-B14F-4D97-AF65-F5344CB8AC3E}">
        <p14:creationId xmlns:p14="http://schemas.microsoft.com/office/powerpoint/2010/main" val="42199005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rgbClr val="000000"/>
                </a:solidFill>
                <a:latin typeface="Times New Roman"/>
                <a:ea typeface="Times New Roman"/>
              </a:rPr>
              <a:t>Мелатонин – </a:t>
            </a:r>
            <a:r>
              <a:rPr lang="ru-RU" dirty="0" err="1">
                <a:solidFill>
                  <a:srgbClr val="000000"/>
                </a:solidFill>
                <a:latin typeface="Times New Roman"/>
                <a:ea typeface="Times New Roman"/>
              </a:rPr>
              <a:t>нейрогормон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Ночное повышение секреции мелатонина и ее угнетение под влиянием яркого света участвуют в регуляции циркадианных ритмов. </a:t>
            </a:r>
          </a:p>
          <a:p>
            <a:r>
              <a:rPr lang="ru-RU" dirty="0"/>
              <a:t>Расстройства сна возникают тогда, когда секреция мелатонина </a:t>
            </a:r>
            <a:r>
              <a:rPr lang="ru-RU" dirty="0" err="1"/>
              <a:t>десинхронизируется</a:t>
            </a:r>
            <a:r>
              <a:rPr lang="ru-RU" dirty="0"/>
              <a:t> с циклом дня и ночи. </a:t>
            </a:r>
          </a:p>
        </p:txBody>
      </p:sp>
    </p:spTree>
    <p:extLst>
      <p:ext uri="{BB962C8B-B14F-4D97-AF65-F5344CB8AC3E}">
        <p14:creationId xmlns:p14="http://schemas.microsoft.com/office/powerpoint/2010/main" val="292107609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43500" y="1124744"/>
            <a:ext cx="6777317" cy="4707885"/>
          </a:xfrm>
        </p:spPr>
        <p:txBody>
          <a:bodyPr>
            <a:normAutofit fontScale="92500" lnSpcReduction="10000"/>
          </a:bodyPr>
          <a:lstStyle/>
          <a:p>
            <a:r>
              <a:rPr lang="ru-RU" sz="2800" dirty="0"/>
              <a:t>Выработка мелатонина снижается с возрастом, и, возможно, этим частично обусловлены </a:t>
            </a:r>
            <a:r>
              <a:rPr lang="ru-RU" sz="2800" dirty="0" err="1"/>
              <a:t>возрастзависимые</a:t>
            </a:r>
            <a:r>
              <a:rPr lang="ru-RU" sz="2800" dirty="0"/>
              <a:t> нарушения сна. </a:t>
            </a:r>
          </a:p>
          <a:p>
            <a:r>
              <a:rPr lang="ru-RU" sz="2800" dirty="0"/>
              <a:t>Табак, алкоголь и такие медикаменты, как нестероидные противовоспалительные средства, блокаторы кальциевых каналов, </a:t>
            </a:r>
            <a:r>
              <a:rPr lang="ru-RU" sz="2800" dirty="0" err="1"/>
              <a:t>бензодиазепины</a:t>
            </a:r>
            <a:r>
              <a:rPr lang="ru-RU" sz="2800" dirty="0"/>
              <a:t>, антидепрессант </a:t>
            </a:r>
            <a:r>
              <a:rPr lang="ru-RU" sz="2800" dirty="0" err="1"/>
              <a:t>флуоксетин</a:t>
            </a:r>
            <a:r>
              <a:rPr lang="ru-RU" sz="2800" dirty="0"/>
              <a:t> и стероиды, снижают продукцию мелатонина эпифизом.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2128654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Мелатонин доступен в дозировках от 0,3 до 5 мг.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В дозах более 1 мг экзогенный мелатонин вызывает </a:t>
            </a:r>
            <a:r>
              <a:rPr lang="ru-RU" dirty="0" err="1"/>
              <a:t>сверхфизиологическое</a:t>
            </a:r>
            <a:r>
              <a:rPr lang="ru-RU" dirty="0"/>
              <a:t> повышение уровня эндогенного мелатонина в крови. </a:t>
            </a:r>
          </a:p>
          <a:p>
            <a:r>
              <a:rPr lang="ru-RU" dirty="0"/>
              <a:t>Период полураспада мелатонина составляет всего 30-50 минут, поэтому </a:t>
            </a:r>
            <a:r>
              <a:rPr lang="ru-RU" dirty="0" err="1"/>
              <a:t>резидуальный</a:t>
            </a:r>
            <a:r>
              <a:rPr lang="ru-RU" dirty="0"/>
              <a:t> эффект препарата к утру минимален.</a:t>
            </a:r>
          </a:p>
        </p:txBody>
      </p:sp>
    </p:spTree>
    <p:extLst>
      <p:ext uri="{BB962C8B-B14F-4D97-AF65-F5344CB8AC3E}">
        <p14:creationId xmlns:p14="http://schemas.microsoft.com/office/powerpoint/2010/main" val="200428011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Как работает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43500" y="2348880"/>
            <a:ext cx="6777317" cy="3483749"/>
          </a:xfrm>
        </p:spPr>
        <p:txBody>
          <a:bodyPr>
            <a:normAutofit/>
          </a:bodyPr>
          <a:lstStyle/>
          <a:p>
            <a:pPr marL="68580" indent="0">
              <a:buNone/>
            </a:pPr>
            <a:r>
              <a:rPr lang="ru-RU" sz="2800" dirty="0"/>
              <a:t>При приеме мелатонина в раннее вечернее время ускоряется смена циркадианных фаз, что способствует преодолению трудностей с засыпанием.</a:t>
            </a:r>
          </a:p>
        </p:txBody>
      </p:sp>
    </p:spTree>
    <p:extLst>
      <p:ext uri="{BB962C8B-B14F-4D97-AF65-F5344CB8AC3E}">
        <p14:creationId xmlns:p14="http://schemas.microsoft.com/office/powerpoint/2010/main" val="50732586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000" dirty="0"/>
              <a:t>В клинических исследованиях мелатонин не подтвердил способность улучшать качество сна и продлевать его время.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/>
              <a:t>Неясно, снижается ли при длительном применении препарата эндогенная продукция мелатонина. </a:t>
            </a:r>
          </a:p>
          <a:p>
            <a:r>
              <a:rPr lang="ru-RU" dirty="0"/>
              <a:t>Мелатонин может взаимодействовать с </a:t>
            </a:r>
            <a:r>
              <a:rPr lang="ru-RU" dirty="0" err="1"/>
              <a:t>лютеинизирующим</a:t>
            </a:r>
            <a:r>
              <a:rPr lang="ru-RU" dirty="0"/>
              <a:t> гормоном и </a:t>
            </a:r>
            <a:r>
              <a:rPr lang="ru-RU" b="1" dirty="0"/>
              <a:t>не должен </a:t>
            </a:r>
            <a:r>
              <a:rPr lang="ru-RU" dirty="0"/>
              <a:t>назначаться девочкам </a:t>
            </a:r>
            <a:r>
              <a:rPr lang="ru-RU" dirty="0" err="1"/>
              <a:t>препубертатного</a:t>
            </a:r>
            <a:r>
              <a:rPr lang="ru-RU" dirty="0"/>
              <a:t> возраста и беременным женщинам.</a:t>
            </a:r>
          </a:p>
          <a:p>
            <a:r>
              <a:rPr lang="ru-RU" dirty="0"/>
              <a:t>Если же мелатонин применять неправильно, он может вызывать обострения расстройств сна (например, пациенты с ранними утренними пробуждениями).</a:t>
            </a:r>
          </a:p>
        </p:txBody>
      </p:sp>
    </p:spTree>
    <p:extLst>
      <p:ext uri="{BB962C8B-B14F-4D97-AF65-F5344CB8AC3E}">
        <p14:creationId xmlns:p14="http://schemas.microsoft.com/office/powerpoint/2010/main" val="373755692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Rectangle 2"/>
          <p:cNvSpPr>
            <a:spLocks noGrp="1" noChangeArrowheads="1"/>
          </p:cNvSpPr>
          <p:nvPr>
            <p:ph type="title"/>
          </p:nvPr>
        </p:nvSpPr>
        <p:spPr>
          <a:xfrm>
            <a:off x="1043490" y="1027664"/>
            <a:ext cx="7024744" cy="1753264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600" dirty="0">
                <a:latin typeface="Comic Sans MS" panose="030F0702030302020204" pitchFamily="66" charset="0"/>
              </a:rPr>
              <a:t>селективные агонисты </a:t>
            </a:r>
            <a:r>
              <a:rPr lang="ru-RU" sz="3600" dirty="0" err="1">
                <a:latin typeface="Comic Sans MS" panose="030F0702030302020204" pitchFamily="66" charset="0"/>
              </a:rPr>
              <a:t>бензодиазепиновых</a:t>
            </a:r>
            <a:r>
              <a:rPr lang="ru-RU" sz="3600" dirty="0">
                <a:latin typeface="Comic Sans MS" panose="030F0702030302020204" pitchFamily="66" charset="0"/>
              </a:rPr>
              <a:t> рецепторов первого подтипа</a:t>
            </a:r>
            <a:br>
              <a:rPr lang="ru-RU" sz="3600" dirty="0">
                <a:latin typeface="Comic Sans MS" panose="030F0702030302020204" pitchFamily="66" charset="0"/>
              </a:rPr>
            </a:br>
            <a:r>
              <a:rPr lang="en-US" sz="3600" dirty="0">
                <a:latin typeface="Comic Sans MS" panose="030F0702030302020204" pitchFamily="66" charset="0"/>
              </a:rPr>
              <a:t>Z-</a:t>
            </a:r>
            <a:r>
              <a:rPr lang="ru-RU" sz="3600" dirty="0">
                <a:latin typeface="Comic Sans MS" panose="030F0702030302020204" pitchFamily="66" charset="0"/>
              </a:rPr>
              <a:t>препараты</a:t>
            </a:r>
            <a:endParaRPr lang="ru-RU" altLang="ru-RU" sz="3600" dirty="0">
              <a:latin typeface="Comic Sans MS" panose="030F0702030302020204" pitchFamily="66" charset="0"/>
            </a:endParaRPr>
          </a:p>
        </p:txBody>
      </p:sp>
      <p:sp>
        <p:nvSpPr>
          <p:cNvPr id="161795" name="Rectangle 3"/>
          <p:cNvSpPr>
            <a:spLocks noGrp="1" noChangeArrowheads="1"/>
          </p:cNvSpPr>
          <p:nvPr>
            <p:ph idx="1"/>
          </p:nvPr>
        </p:nvSpPr>
        <p:spPr>
          <a:xfrm>
            <a:off x="1115616" y="3140968"/>
            <a:ext cx="6961584" cy="3259832"/>
          </a:xfrm>
        </p:spPr>
        <p:txBody>
          <a:bodyPr/>
          <a:lstStyle/>
          <a:p>
            <a:pPr>
              <a:buClr>
                <a:srgbClr val="FF0000"/>
              </a:buClr>
              <a:buFont typeface="Wingdings" pitchFamily="2" charset="2"/>
              <a:buChar char="q"/>
            </a:pPr>
            <a:r>
              <a:rPr lang="ru-RU" altLang="ru-RU" b="1" dirty="0">
                <a:solidFill>
                  <a:srgbClr val="00B050"/>
                </a:solidFill>
                <a:effectLst/>
                <a:latin typeface="Comic Sans MS" pitchFamily="66" charset="0"/>
              </a:rPr>
              <a:t>3-е поколение</a:t>
            </a:r>
            <a:r>
              <a:rPr lang="ru-RU" altLang="ru-RU" dirty="0">
                <a:solidFill>
                  <a:srgbClr val="00B050"/>
                </a:solidFill>
                <a:effectLst/>
                <a:latin typeface="Comic Sans MS" pitchFamily="66" charset="0"/>
              </a:rPr>
              <a:t> 90-е </a:t>
            </a:r>
            <a:r>
              <a:rPr lang="ru-RU" altLang="ru-RU" dirty="0">
                <a:effectLst/>
                <a:latin typeface="Comic Sans MS" pitchFamily="66" charset="0"/>
              </a:rPr>
              <a:t>– </a:t>
            </a:r>
          </a:p>
          <a:p>
            <a:pPr marL="68580" indent="0">
              <a:buClr>
                <a:srgbClr val="FF0000"/>
              </a:buClr>
              <a:buNone/>
            </a:pPr>
            <a:r>
              <a:rPr lang="ru-RU" altLang="ru-RU" dirty="0">
                <a:effectLst/>
                <a:latin typeface="Comic Sans MS" pitchFamily="66" charset="0"/>
              </a:rPr>
              <a:t>производные </a:t>
            </a:r>
            <a:r>
              <a:rPr lang="ru-RU" altLang="ru-RU" dirty="0" err="1">
                <a:solidFill>
                  <a:schemeClr val="tx1"/>
                </a:solidFill>
                <a:effectLst/>
                <a:latin typeface="Comic Sans MS" pitchFamily="66" charset="0"/>
              </a:rPr>
              <a:t>имидазопиридинов</a:t>
            </a:r>
            <a:r>
              <a:rPr lang="ru-RU" altLang="ru-RU" dirty="0">
                <a:solidFill>
                  <a:schemeClr val="tx1"/>
                </a:solidFill>
                <a:effectLst/>
                <a:latin typeface="Comic Sans MS" pitchFamily="66" charset="0"/>
              </a:rPr>
              <a:t> (</a:t>
            </a:r>
            <a:r>
              <a:rPr lang="ru-RU" altLang="ru-RU" dirty="0" err="1">
                <a:solidFill>
                  <a:schemeClr val="tx1"/>
                </a:solidFill>
                <a:latin typeface="Comic Sans MS" pitchFamily="66" charset="0"/>
              </a:rPr>
              <a:t>з</a:t>
            </a:r>
            <a:r>
              <a:rPr lang="ru-RU" altLang="ru-RU" dirty="0" err="1">
                <a:solidFill>
                  <a:schemeClr val="tx1"/>
                </a:solidFill>
                <a:effectLst/>
                <a:latin typeface="Comic Sans MS" pitchFamily="66" charset="0"/>
              </a:rPr>
              <a:t>олпидем</a:t>
            </a:r>
            <a:r>
              <a:rPr lang="ru-RU" altLang="ru-RU" dirty="0">
                <a:solidFill>
                  <a:schemeClr val="tx1"/>
                </a:solidFill>
                <a:effectLst/>
                <a:latin typeface="Comic Sans MS" pitchFamily="66" charset="0"/>
              </a:rPr>
              <a:t>, </a:t>
            </a:r>
            <a:r>
              <a:rPr lang="ru-RU" altLang="ru-RU" dirty="0" err="1">
                <a:solidFill>
                  <a:schemeClr val="tx1"/>
                </a:solidFill>
                <a:effectLst/>
                <a:latin typeface="Comic Sans MS" pitchFamily="66" charset="0"/>
              </a:rPr>
              <a:t>залеплон</a:t>
            </a:r>
            <a:r>
              <a:rPr lang="ru-RU" altLang="ru-RU" dirty="0">
                <a:solidFill>
                  <a:schemeClr val="tx1"/>
                </a:solidFill>
                <a:effectLst/>
                <a:latin typeface="Comic Sans MS" pitchFamily="66" charset="0"/>
              </a:rPr>
              <a:t>), </a:t>
            </a:r>
          </a:p>
          <a:p>
            <a:pPr marL="68580" indent="0">
              <a:buClr>
                <a:srgbClr val="FF0000"/>
              </a:buClr>
              <a:buNone/>
            </a:pPr>
            <a:r>
              <a:rPr lang="ru-RU" altLang="ru-RU" dirty="0">
                <a:solidFill>
                  <a:schemeClr val="tx1"/>
                </a:solidFill>
                <a:effectLst/>
                <a:latin typeface="Comic Sans MS" pitchFamily="66" charset="0"/>
              </a:rPr>
              <a:t>производное </a:t>
            </a:r>
            <a:r>
              <a:rPr lang="ru-RU" altLang="ru-RU" dirty="0" err="1">
                <a:solidFill>
                  <a:schemeClr val="tx1"/>
                </a:solidFill>
                <a:effectLst/>
                <a:latin typeface="Comic Sans MS" pitchFamily="66" charset="0"/>
              </a:rPr>
              <a:t>циклопирролона</a:t>
            </a:r>
            <a:r>
              <a:rPr lang="ru-RU" altLang="ru-RU" dirty="0">
                <a:solidFill>
                  <a:schemeClr val="tx1"/>
                </a:solidFill>
                <a:effectLst/>
                <a:latin typeface="Comic Sans MS" pitchFamily="66" charset="0"/>
              </a:rPr>
              <a:t> </a:t>
            </a:r>
            <a:r>
              <a:rPr lang="ru-RU" altLang="ru-RU" dirty="0">
                <a:effectLst/>
                <a:latin typeface="Comic Sans MS" pitchFamily="66" charset="0"/>
              </a:rPr>
              <a:t>– </a:t>
            </a:r>
            <a:r>
              <a:rPr lang="ru-RU" altLang="ru-RU" dirty="0" err="1">
                <a:effectLst/>
                <a:latin typeface="Comic Sans MS" pitchFamily="66" charset="0"/>
              </a:rPr>
              <a:t>зопиклон</a:t>
            </a:r>
            <a:r>
              <a:rPr lang="ru-RU" altLang="ru-RU" dirty="0">
                <a:effectLst/>
                <a:latin typeface="Comic Sans MS" pitchFamily="66" charset="0"/>
              </a:rPr>
              <a:t> </a:t>
            </a:r>
          </a:p>
          <a:p>
            <a:pPr marL="68580" indent="0">
              <a:buClr>
                <a:srgbClr val="FF0000"/>
              </a:buClr>
              <a:buNone/>
            </a:pPr>
            <a:endParaRPr lang="ru-RU" altLang="ru-RU" dirty="0">
              <a:latin typeface="Comic Sans MS" pitchFamily="66" charset="0"/>
            </a:endParaRPr>
          </a:p>
          <a:p>
            <a:pPr marL="68580" indent="0">
              <a:buClr>
                <a:srgbClr val="FF0000"/>
              </a:buClr>
              <a:buNone/>
            </a:pPr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262880642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Users\Nataly\Desktop\хороший-сон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586" y="620688"/>
            <a:ext cx="7620000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97080"/>
          </a:xfrm>
        </p:spPr>
        <p:txBody>
          <a:bodyPr>
            <a:normAutofit fontScale="90000"/>
          </a:bodyPr>
          <a:lstStyle/>
          <a:p>
            <a:r>
              <a:rPr lang="ru-RU" dirty="0"/>
              <a:t>гипнотики 3-го поколения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43500" y="1340784"/>
            <a:ext cx="6777317" cy="3312369"/>
          </a:xfrm>
        </p:spPr>
        <p:txBody>
          <a:bodyPr/>
          <a:lstStyle/>
          <a:p>
            <a:r>
              <a:rPr lang="ru-RU" b="1" dirty="0">
                <a:solidFill>
                  <a:schemeClr val="bg1"/>
                </a:solidFill>
              </a:rPr>
              <a:t>проявляют высокую снотворную активность,</a:t>
            </a:r>
          </a:p>
          <a:p>
            <a:r>
              <a:rPr lang="ru-RU" b="1" dirty="0">
                <a:solidFill>
                  <a:schemeClr val="bg1"/>
                </a:solidFill>
              </a:rPr>
              <a:t>более низкую токсичность,</a:t>
            </a:r>
          </a:p>
          <a:p>
            <a:r>
              <a:rPr lang="ru-RU" b="1" dirty="0">
                <a:solidFill>
                  <a:schemeClr val="bg1"/>
                </a:solidFill>
              </a:rPr>
              <a:t>менее вероятно развитие эффекта привыкания</a:t>
            </a:r>
          </a:p>
        </p:txBody>
      </p:sp>
    </p:spTree>
    <p:extLst>
      <p:ext uri="{BB962C8B-B14F-4D97-AF65-F5344CB8AC3E}">
        <p14:creationId xmlns:p14="http://schemas.microsoft.com/office/powerpoint/2010/main" val="276053004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92500"/>
          </a:bodyPr>
          <a:lstStyle/>
          <a:p>
            <a:pPr algn="ctr">
              <a:buFont typeface="Wingdings" pitchFamily="2" charset="2"/>
              <a:buNone/>
            </a:pPr>
            <a:r>
              <a:rPr lang="ru-RU" altLang="ru-RU" sz="4000" dirty="0" err="1">
                <a:solidFill>
                  <a:schemeClr val="accent3">
                    <a:lumMod val="50000"/>
                  </a:schemeClr>
                </a:solidFill>
                <a:latin typeface="Comic Sans MS" pitchFamily="66" charset="0"/>
              </a:rPr>
              <a:t>Зопиклон</a:t>
            </a:r>
            <a:r>
              <a:rPr lang="ru-RU" altLang="ru-RU" sz="4000" dirty="0">
                <a:solidFill>
                  <a:schemeClr val="accent3">
                    <a:lumMod val="50000"/>
                  </a:schemeClr>
                </a:solidFill>
                <a:latin typeface="Comic Sans MS" pitchFamily="66" charset="0"/>
              </a:rPr>
              <a:t> («</a:t>
            </a:r>
            <a:r>
              <a:rPr lang="ru-RU" altLang="ru-RU" sz="4000" dirty="0" err="1">
                <a:solidFill>
                  <a:schemeClr val="accent3">
                    <a:lumMod val="50000"/>
                  </a:schemeClr>
                </a:solidFill>
                <a:latin typeface="Comic Sans MS" pitchFamily="66" charset="0"/>
              </a:rPr>
              <a:t>Соннат</a:t>
            </a:r>
            <a:r>
              <a:rPr lang="ru-RU" altLang="ru-RU" sz="4000" dirty="0">
                <a:solidFill>
                  <a:schemeClr val="accent3">
                    <a:lumMod val="50000"/>
                  </a:schemeClr>
                </a:solidFill>
                <a:latin typeface="Comic Sans MS" pitchFamily="66" charset="0"/>
              </a:rPr>
              <a:t>») является мощным и селективным </a:t>
            </a:r>
            <a:r>
              <a:rPr lang="ru-RU" altLang="ru-RU" sz="4000" u="sng" dirty="0" err="1">
                <a:solidFill>
                  <a:schemeClr val="accent3">
                    <a:lumMod val="50000"/>
                  </a:schemeClr>
                </a:solidFill>
                <a:latin typeface="Comic Sans MS" pitchFamily="66" charset="0"/>
              </a:rPr>
              <a:t>небензодиазепиновым</a:t>
            </a:r>
            <a:r>
              <a:rPr lang="ru-RU" altLang="ru-RU" sz="4000" dirty="0">
                <a:solidFill>
                  <a:schemeClr val="accent3">
                    <a:lumMod val="50000"/>
                  </a:schemeClr>
                </a:solidFill>
                <a:latin typeface="Comic Sans MS" pitchFamily="66" charset="0"/>
              </a:rPr>
              <a:t> агонистом омега-1 подтипа ГАМК рецептора.</a:t>
            </a:r>
          </a:p>
        </p:txBody>
      </p:sp>
    </p:spTree>
    <p:extLst>
      <p:ext uri="{BB962C8B-B14F-4D97-AF65-F5344CB8AC3E}">
        <p14:creationId xmlns:p14="http://schemas.microsoft.com/office/powerpoint/2010/main" val="10143320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err="1"/>
              <a:t>Зопиклон</a:t>
            </a:r>
            <a:r>
              <a:rPr lang="ru-RU" dirty="0"/>
              <a:t>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пиковая концентрация в плазме крови достигается уже через 100 минут,</a:t>
            </a:r>
          </a:p>
          <a:p>
            <a:r>
              <a:rPr lang="ru-RU" dirty="0"/>
              <a:t>а порог снотворного действия — в пределах 30 минут после приема 7,5 мг препарата.</a:t>
            </a:r>
          </a:p>
          <a:p>
            <a:r>
              <a:rPr lang="ru-RU" dirty="0"/>
              <a:t>Период полувыведения у взрослых составляет 5-6 часов</a:t>
            </a:r>
          </a:p>
        </p:txBody>
      </p:sp>
    </p:spTree>
    <p:extLst>
      <p:ext uri="{BB962C8B-B14F-4D97-AF65-F5344CB8AC3E}">
        <p14:creationId xmlns:p14="http://schemas.microsoft.com/office/powerpoint/2010/main" val="425266819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43500" y="1124744"/>
            <a:ext cx="6777317" cy="4707885"/>
          </a:xfrm>
        </p:spPr>
        <p:txBody>
          <a:bodyPr>
            <a:normAutofit/>
          </a:bodyPr>
          <a:lstStyle/>
          <a:p>
            <a:endParaRPr lang="ru-RU" dirty="0"/>
          </a:p>
          <a:p>
            <a:endParaRPr lang="ru-RU" dirty="0"/>
          </a:p>
          <a:p>
            <a:r>
              <a:rPr lang="ru-RU" dirty="0"/>
              <a:t>1 табл. 7,5 мг </a:t>
            </a:r>
            <a:r>
              <a:rPr lang="ru-RU" dirty="0" err="1"/>
              <a:t>зопиклона</a:t>
            </a:r>
            <a:r>
              <a:rPr lang="ru-RU" dirty="0"/>
              <a:t> </a:t>
            </a:r>
          </a:p>
          <a:p>
            <a:endParaRPr lang="ru-RU" dirty="0"/>
          </a:p>
          <a:p>
            <a:r>
              <a:rPr lang="ru-RU" dirty="0"/>
              <a:t>Назначается по ½ табл. – 1 табл. на ночь (сон наступает через 30 минут, длится 6-8     часов)</a:t>
            </a:r>
          </a:p>
          <a:p>
            <a:endParaRPr lang="ru-RU" dirty="0"/>
          </a:p>
          <a:p>
            <a:r>
              <a:rPr lang="ru-RU" dirty="0"/>
              <a:t>    Длительность приема – 10-14 дней (до 1 мес.)    рекомендации ВОЗ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0839958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4" name="Rectangle 2"/>
          <p:cNvSpPr>
            <a:spLocks noGrp="1" noChangeArrowheads="1"/>
          </p:cNvSpPr>
          <p:nvPr>
            <p:ph type="title"/>
          </p:nvPr>
        </p:nvSpPr>
        <p:spPr>
          <a:xfrm>
            <a:off x="467544" y="1027664"/>
            <a:ext cx="7600690" cy="457120"/>
          </a:xfrm>
        </p:spPr>
        <p:txBody>
          <a:bodyPr>
            <a:normAutofit fontScale="90000"/>
          </a:bodyPr>
          <a:lstStyle/>
          <a:p>
            <a:pPr algn="ctr"/>
            <a:r>
              <a:rPr lang="ru-RU" altLang="ru-RU" sz="2800" dirty="0" err="1">
                <a:solidFill>
                  <a:srgbClr val="002060"/>
                </a:solidFill>
                <a:latin typeface="Comic Sans MS" pitchFamily="66" charset="0"/>
              </a:rPr>
              <a:t>Соннат</a:t>
            </a:r>
            <a:r>
              <a:rPr lang="ru-RU" altLang="ru-RU" sz="2800" dirty="0">
                <a:solidFill>
                  <a:srgbClr val="002060"/>
                </a:solidFill>
                <a:latin typeface="Comic Sans MS" pitchFamily="66" charset="0"/>
              </a:rPr>
              <a:t> сохраняет физиологическую структуру сна</a:t>
            </a:r>
            <a:endParaRPr lang="ru-RU" altLang="ru-RU" sz="2000" dirty="0">
              <a:solidFill>
                <a:srgbClr val="002060"/>
              </a:solidFill>
              <a:latin typeface="Comic Sans MS" pitchFamily="66" charset="0"/>
            </a:endParaRPr>
          </a:p>
        </p:txBody>
      </p:sp>
      <p:pic>
        <p:nvPicPr>
          <p:cNvPr id="177156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lum bright="6000"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17" t="16667" r="5084" b="33333"/>
          <a:stretch>
            <a:fillRect/>
          </a:stretch>
        </p:blipFill>
        <p:spPr>
          <a:xfrm>
            <a:off x="395544" y="1747802"/>
            <a:ext cx="8378179" cy="5079730"/>
          </a:xfrm>
          <a:noFill/>
          <a:ln/>
        </p:spPr>
      </p:pic>
    </p:spTree>
    <p:extLst>
      <p:ext uri="{BB962C8B-B14F-4D97-AF65-F5344CB8AC3E}">
        <p14:creationId xmlns:p14="http://schemas.microsoft.com/office/powerpoint/2010/main" val="1527165608"/>
      </p:ext>
    </p:extLst>
  </p:cSld>
  <p:clrMapOvr>
    <a:masterClrMapping/>
  </p:clrMapOvr>
  <p:transition>
    <p:cover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771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771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771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1771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50000">
                                          <p:val>
                                            <p:strVal val="#ppt_y+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77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7154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6" name="Rectangle 2"/>
          <p:cNvSpPr>
            <a:spLocks noGrp="1" noChangeArrowheads="1"/>
          </p:cNvSpPr>
          <p:nvPr>
            <p:ph type="title"/>
          </p:nvPr>
        </p:nvSpPr>
        <p:spPr>
          <a:xfrm>
            <a:off x="1043490" y="1027664"/>
            <a:ext cx="7024744" cy="1609248"/>
          </a:xfrm>
        </p:spPr>
        <p:txBody>
          <a:bodyPr>
            <a:normAutofit fontScale="90000"/>
          </a:bodyPr>
          <a:lstStyle/>
          <a:p>
            <a:pPr algn="ctr"/>
            <a:r>
              <a:rPr lang="ru-RU" altLang="ru-RU" sz="3200" dirty="0">
                <a:effectLst/>
              </a:rPr>
              <a:t>   </a:t>
            </a:r>
            <a:br>
              <a:rPr lang="ru-RU" altLang="ru-RU" sz="3200" dirty="0">
                <a:effectLst/>
              </a:rPr>
            </a:br>
            <a:r>
              <a:rPr lang="ru-RU" altLang="ru-RU" sz="3200" dirty="0">
                <a:effectLst/>
              </a:rPr>
              <a:t/>
            </a:r>
            <a:br>
              <a:rPr lang="ru-RU" altLang="ru-RU" sz="3200" dirty="0">
                <a:effectLst/>
              </a:rPr>
            </a:br>
            <a:r>
              <a:rPr lang="ru-RU" altLang="ru-RU" sz="3200" dirty="0">
                <a:effectLst/>
              </a:rPr>
              <a:t/>
            </a:r>
            <a:br>
              <a:rPr lang="ru-RU" altLang="ru-RU" sz="3200" dirty="0">
                <a:effectLst/>
              </a:rPr>
            </a:br>
            <a:r>
              <a:rPr lang="ru-RU" altLang="ru-RU" sz="2400" b="1" dirty="0">
                <a:solidFill>
                  <a:schemeClr val="accent4">
                    <a:lumMod val="50000"/>
                  </a:schemeClr>
                </a:solidFill>
                <a:effectLst/>
                <a:latin typeface="Comic Sans MS" pitchFamily="66" charset="0"/>
              </a:rPr>
              <a:t>критерии «идеального» снотворного средства</a:t>
            </a:r>
            <a:br>
              <a:rPr lang="ru-RU" altLang="ru-RU" sz="2400" b="1" dirty="0">
                <a:solidFill>
                  <a:schemeClr val="accent4">
                    <a:lumMod val="50000"/>
                  </a:schemeClr>
                </a:solidFill>
                <a:effectLst/>
                <a:latin typeface="Comic Sans MS" pitchFamily="66" charset="0"/>
              </a:rPr>
            </a:br>
            <a:r>
              <a:rPr lang="ru-RU" altLang="ru-RU" sz="2400" b="1" dirty="0">
                <a:solidFill>
                  <a:schemeClr val="accent4">
                    <a:lumMod val="50000"/>
                  </a:schemeClr>
                </a:solidFill>
                <a:effectLst/>
                <a:latin typeface="Comic Sans MS" pitchFamily="66" charset="0"/>
              </a:rPr>
              <a:t> (</a:t>
            </a:r>
            <a:r>
              <a:rPr lang="ru-RU" altLang="ru-RU" sz="2400" b="1" dirty="0" err="1">
                <a:solidFill>
                  <a:schemeClr val="accent4">
                    <a:lumMod val="50000"/>
                  </a:schemeClr>
                </a:solidFill>
                <a:effectLst/>
                <a:latin typeface="Comic Sans MS" pitchFamily="66" charset="0"/>
              </a:rPr>
              <a:t>World</a:t>
            </a:r>
            <a:r>
              <a:rPr lang="ru-RU" altLang="ru-RU" sz="2400" b="1" dirty="0">
                <a:solidFill>
                  <a:schemeClr val="accent4">
                    <a:lumMod val="50000"/>
                  </a:schemeClr>
                </a:solidFill>
                <a:effectLst/>
                <a:latin typeface="Comic Sans MS" pitchFamily="66" charset="0"/>
              </a:rPr>
              <a:t> </a:t>
            </a:r>
            <a:r>
              <a:rPr lang="ru-RU" altLang="ru-RU" sz="2400" b="1" dirty="0" err="1">
                <a:solidFill>
                  <a:schemeClr val="accent4">
                    <a:lumMod val="50000"/>
                  </a:schemeClr>
                </a:solidFill>
                <a:effectLst/>
                <a:latin typeface="Comic Sans MS" pitchFamily="66" charset="0"/>
              </a:rPr>
              <a:t>Psychiatric</a:t>
            </a:r>
            <a:r>
              <a:rPr lang="ru-RU" altLang="ru-RU" sz="2400" b="1" dirty="0">
                <a:solidFill>
                  <a:schemeClr val="accent4">
                    <a:lumMod val="50000"/>
                  </a:schemeClr>
                </a:solidFill>
                <a:effectLst/>
                <a:latin typeface="Comic Sans MS" pitchFamily="66" charset="0"/>
              </a:rPr>
              <a:t> </a:t>
            </a:r>
            <a:r>
              <a:rPr lang="ru-RU" altLang="ru-RU" sz="2400" b="1" dirty="0" err="1">
                <a:solidFill>
                  <a:schemeClr val="accent4">
                    <a:lumMod val="50000"/>
                  </a:schemeClr>
                </a:solidFill>
                <a:effectLst/>
                <a:latin typeface="Comic Sans MS" pitchFamily="66" charset="0"/>
              </a:rPr>
              <a:t>Association</a:t>
            </a:r>
            <a:r>
              <a:rPr lang="ru-RU" altLang="ru-RU" sz="2400" b="1" dirty="0">
                <a:solidFill>
                  <a:schemeClr val="accent4">
                    <a:lumMod val="50000"/>
                  </a:schemeClr>
                </a:solidFill>
                <a:effectLst/>
                <a:latin typeface="Comic Sans MS" pitchFamily="66" charset="0"/>
              </a:rPr>
              <a:t>, 1992):</a:t>
            </a:r>
            <a:r>
              <a:rPr lang="ru-RU" altLang="ru-RU" sz="3200" b="1" dirty="0">
                <a:solidFill>
                  <a:schemeClr val="accent4">
                    <a:lumMod val="50000"/>
                  </a:schemeClr>
                </a:solidFill>
                <a:effectLst/>
              </a:rPr>
              <a:t> </a:t>
            </a:r>
            <a:r>
              <a:rPr lang="ru-RU" altLang="ru-RU" sz="3200" dirty="0">
                <a:effectLst/>
              </a:rPr>
              <a:t/>
            </a:r>
            <a:br>
              <a:rPr lang="ru-RU" altLang="ru-RU" sz="3200" dirty="0">
                <a:effectLst/>
              </a:rPr>
            </a:br>
            <a:r>
              <a:rPr lang="ru-RU" altLang="ru-RU" sz="4000" dirty="0">
                <a:effectLst/>
              </a:rPr>
              <a:t> </a:t>
            </a:r>
            <a:br>
              <a:rPr lang="ru-RU" altLang="ru-RU" sz="4000" dirty="0">
                <a:effectLst/>
              </a:rPr>
            </a:br>
            <a:endParaRPr lang="ru-RU" altLang="ru-RU" sz="4000" dirty="0">
              <a:effectLst/>
            </a:endParaRPr>
          </a:p>
        </p:txBody>
      </p:sp>
      <p:sp>
        <p:nvSpPr>
          <p:cNvPr id="169987" name="Rectangle 3"/>
          <p:cNvSpPr>
            <a:spLocks noGrp="1" noChangeArrowheads="1"/>
          </p:cNvSpPr>
          <p:nvPr>
            <p:ph idx="1"/>
          </p:nvPr>
        </p:nvSpPr>
        <p:spPr>
          <a:xfrm>
            <a:off x="395536" y="1600200"/>
            <a:ext cx="8496944" cy="5257800"/>
          </a:xfrm>
        </p:spPr>
        <p:txBody>
          <a:bodyPr>
            <a:normAutofit/>
          </a:bodyPr>
          <a:lstStyle/>
          <a:p>
            <a:pPr marL="609600" indent="-609600">
              <a:lnSpc>
                <a:spcPct val="80000"/>
              </a:lnSpc>
              <a:buFont typeface="Wingdings" pitchFamily="2" charset="2"/>
              <a:buNone/>
            </a:pPr>
            <a:r>
              <a:rPr lang="ru-RU" altLang="ru-RU" sz="2000" dirty="0">
                <a:effectLst/>
                <a:latin typeface="Comic Sans MS" pitchFamily="66" charset="0"/>
              </a:rPr>
              <a:t> 1. Высокая эффективность при реализации процесса засыпания. </a:t>
            </a:r>
          </a:p>
          <a:p>
            <a:pPr marL="609600" indent="-609600">
              <a:lnSpc>
                <a:spcPct val="80000"/>
              </a:lnSpc>
              <a:buFont typeface="Wingdings" pitchFamily="2" charset="2"/>
              <a:buNone/>
            </a:pPr>
            <a:r>
              <a:rPr lang="ru-RU" altLang="ru-RU" sz="2000" dirty="0">
                <a:effectLst/>
                <a:latin typeface="Comic Sans MS" pitchFamily="66" charset="0"/>
              </a:rPr>
              <a:t> 2. Хорошие возможности препарата в процессе «удержания сна». </a:t>
            </a:r>
          </a:p>
          <a:p>
            <a:pPr marL="609600" indent="-609600">
              <a:lnSpc>
                <a:spcPct val="80000"/>
              </a:lnSpc>
              <a:buFont typeface="Wingdings" pitchFamily="2" charset="2"/>
              <a:buNone/>
            </a:pPr>
            <a:r>
              <a:rPr lang="ru-RU" altLang="ru-RU" sz="2000" dirty="0">
                <a:effectLst/>
                <a:latin typeface="Comic Sans MS" pitchFamily="66" charset="0"/>
              </a:rPr>
              <a:t> 3. Сохранение длительной эффективности без развития толерантности. </a:t>
            </a:r>
          </a:p>
          <a:p>
            <a:pPr marL="609600" indent="-609600">
              <a:lnSpc>
                <a:spcPct val="80000"/>
              </a:lnSpc>
              <a:buFont typeface="Wingdings" pitchFamily="2" charset="2"/>
              <a:buNone/>
            </a:pPr>
            <a:r>
              <a:rPr lang="ru-RU" altLang="ru-RU" sz="2000" dirty="0">
                <a:effectLst/>
                <a:latin typeface="Comic Sans MS" pitchFamily="66" charset="0"/>
              </a:rPr>
              <a:t> 4. Широкий терапевтический диапазон (</a:t>
            </a:r>
            <a:r>
              <a:rPr lang="ru-RU" altLang="ru-RU" sz="2000" dirty="0" err="1">
                <a:effectLst/>
                <a:latin typeface="Comic Sans MS" pitchFamily="66" charset="0"/>
              </a:rPr>
              <a:t>безинтоксикационный</a:t>
            </a:r>
            <a:r>
              <a:rPr lang="ru-RU" altLang="ru-RU" sz="2000" dirty="0">
                <a:effectLst/>
                <a:latin typeface="Comic Sans MS" pitchFamily="66" charset="0"/>
              </a:rPr>
              <a:t> при    передозировке). </a:t>
            </a:r>
          </a:p>
          <a:p>
            <a:pPr marL="609600" indent="-609600">
              <a:lnSpc>
                <a:spcPct val="80000"/>
              </a:lnSpc>
              <a:buFont typeface="Wingdings" pitchFamily="2" charset="2"/>
              <a:buNone/>
            </a:pPr>
            <a:r>
              <a:rPr lang="ru-RU" altLang="ru-RU" sz="2000" dirty="0">
                <a:effectLst/>
                <a:latin typeface="Comic Sans MS" pitchFamily="66" charset="0"/>
              </a:rPr>
              <a:t> 5. Безусловное улучшение качества сна. </a:t>
            </a:r>
          </a:p>
          <a:p>
            <a:pPr marL="609600" indent="-609600">
              <a:lnSpc>
                <a:spcPct val="80000"/>
              </a:lnSpc>
              <a:buFont typeface="Wingdings" pitchFamily="2" charset="2"/>
              <a:buNone/>
            </a:pPr>
            <a:r>
              <a:rPr lang="ru-RU" altLang="ru-RU" sz="2000" dirty="0">
                <a:effectLst/>
                <a:latin typeface="Comic Sans MS" pitchFamily="66" charset="0"/>
              </a:rPr>
              <a:t> 6. Сохранение и соблюдение физиологической структуры сна. </a:t>
            </a:r>
          </a:p>
          <a:p>
            <a:pPr marL="609600" indent="-609600">
              <a:lnSpc>
                <a:spcPct val="80000"/>
              </a:lnSpc>
              <a:buFont typeface="Wingdings" pitchFamily="2" charset="2"/>
              <a:buNone/>
            </a:pPr>
            <a:r>
              <a:rPr lang="ru-RU" altLang="ru-RU" sz="2000" dirty="0">
                <a:effectLst/>
                <a:latin typeface="Comic Sans MS" pitchFamily="66" charset="0"/>
              </a:rPr>
              <a:t> 7. Улучшение функционирования пациента на протяжении дня.</a:t>
            </a:r>
          </a:p>
          <a:p>
            <a:pPr marL="609600" indent="-609600">
              <a:lnSpc>
                <a:spcPct val="80000"/>
              </a:lnSpc>
              <a:buFont typeface="Wingdings" pitchFamily="2" charset="2"/>
              <a:buNone/>
            </a:pPr>
            <a:r>
              <a:rPr lang="ru-RU" altLang="ru-RU" sz="2000" dirty="0">
                <a:effectLst/>
                <a:latin typeface="Comic Sans MS" pitchFamily="66" charset="0"/>
              </a:rPr>
              <a:t> 8. Отсутствие эффекта «похмелья». </a:t>
            </a:r>
          </a:p>
          <a:p>
            <a:pPr marL="609600" indent="-609600">
              <a:lnSpc>
                <a:spcPct val="80000"/>
              </a:lnSpc>
              <a:buFont typeface="Wingdings" pitchFamily="2" charset="2"/>
              <a:buNone/>
            </a:pPr>
            <a:r>
              <a:rPr lang="ru-RU" altLang="ru-RU" sz="2000" dirty="0">
                <a:effectLst/>
                <a:latin typeface="Comic Sans MS" pitchFamily="66" charset="0"/>
              </a:rPr>
              <a:t> 9. Отсутствие выраженных побочных эффектов. </a:t>
            </a:r>
          </a:p>
          <a:p>
            <a:pPr marL="609600" indent="-609600">
              <a:lnSpc>
                <a:spcPct val="80000"/>
              </a:lnSpc>
              <a:buFont typeface="Wingdings" pitchFamily="2" charset="2"/>
              <a:buNone/>
            </a:pPr>
            <a:r>
              <a:rPr lang="ru-RU" altLang="ru-RU" sz="2000" dirty="0">
                <a:effectLst/>
                <a:latin typeface="Comic Sans MS" pitchFamily="66" charset="0"/>
              </a:rPr>
              <a:t>10. Отсутствие нежелательного лекарственного взаимодействия. </a:t>
            </a:r>
          </a:p>
          <a:p>
            <a:pPr marL="609600" indent="-609600">
              <a:lnSpc>
                <a:spcPct val="80000"/>
              </a:lnSpc>
              <a:buFont typeface="Wingdings" pitchFamily="2" charset="2"/>
              <a:buNone/>
            </a:pPr>
            <a:r>
              <a:rPr lang="ru-RU" altLang="ru-RU" sz="2000" dirty="0">
                <a:effectLst/>
                <a:latin typeface="Comic Sans MS" pitchFamily="66" charset="0"/>
              </a:rPr>
              <a:t>11. Отсутствие эффекта чрезмерно частого употребления и лекарственной зависимости. </a:t>
            </a:r>
          </a:p>
          <a:p>
            <a:pPr marL="609600" indent="-609600">
              <a:lnSpc>
                <a:spcPct val="80000"/>
              </a:lnSpc>
              <a:buFont typeface="Wingdings" pitchFamily="2" charset="2"/>
              <a:buNone/>
            </a:pPr>
            <a:r>
              <a:rPr lang="ru-RU" altLang="ru-RU" sz="2000" dirty="0">
                <a:effectLst/>
                <a:latin typeface="Comic Sans MS" pitchFamily="66" charset="0"/>
              </a:rPr>
              <a:t>12. Отсутствие эффектов отмены или отдачи (так называемой рикошетной бессонницы).</a:t>
            </a:r>
            <a:r>
              <a:rPr lang="ru-RU" altLang="ru-RU" sz="1400" dirty="0">
                <a:effectLst/>
              </a:rPr>
              <a:t> </a:t>
            </a:r>
          </a:p>
          <a:p>
            <a:pPr marL="609600" indent="-609600">
              <a:lnSpc>
                <a:spcPct val="80000"/>
              </a:lnSpc>
            </a:pPr>
            <a:endParaRPr lang="ru-RU" altLang="ru-RU" sz="1400" dirty="0">
              <a:effectLst/>
            </a:endParaRPr>
          </a:p>
          <a:p>
            <a:pPr marL="609600" indent="-609600">
              <a:lnSpc>
                <a:spcPct val="80000"/>
              </a:lnSpc>
              <a:buFont typeface="Wingdings" pitchFamily="2" charset="2"/>
              <a:buAutoNum type="arabicPeriod"/>
            </a:pPr>
            <a:endParaRPr lang="ru-RU" altLang="ru-RU" sz="1400" dirty="0">
              <a:effectLst/>
            </a:endParaRPr>
          </a:p>
          <a:p>
            <a:pPr marL="609600" indent="-609600">
              <a:lnSpc>
                <a:spcPct val="80000"/>
              </a:lnSpc>
            </a:pPr>
            <a:endParaRPr lang="ru-RU" altLang="ru-RU" sz="1400" dirty="0"/>
          </a:p>
        </p:txBody>
      </p:sp>
    </p:spTree>
    <p:extLst>
      <p:ext uri="{BB962C8B-B14F-4D97-AF65-F5344CB8AC3E}">
        <p14:creationId xmlns:p14="http://schemas.microsoft.com/office/powerpoint/2010/main" val="362848696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3200" dirty="0"/>
              <a:t>5 зарегистрированных в США новейших препаратов для лечения  </a:t>
            </a:r>
            <a:r>
              <a:rPr lang="ru-RU" sz="3200" dirty="0" err="1"/>
              <a:t>инсомнии</a:t>
            </a:r>
            <a:r>
              <a:rPr lang="ru-RU" sz="3200" dirty="0"/>
              <a:t>: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43494" y="2323652"/>
            <a:ext cx="7344932" cy="3508977"/>
          </a:xfrm>
        </p:spPr>
        <p:txBody>
          <a:bodyPr/>
          <a:lstStyle/>
          <a:p>
            <a:r>
              <a:rPr lang="ru-RU" dirty="0"/>
              <a:t>1) </a:t>
            </a:r>
            <a:r>
              <a:rPr lang="ru-RU" dirty="0" err="1"/>
              <a:t>залеплон</a:t>
            </a:r>
            <a:r>
              <a:rPr lang="ru-RU" dirty="0"/>
              <a:t> (</a:t>
            </a:r>
            <a:r>
              <a:rPr lang="en-US" dirty="0" err="1"/>
              <a:t>zaleplonum</a:t>
            </a:r>
            <a:r>
              <a:rPr lang="en-US" dirty="0"/>
              <a:t>, </a:t>
            </a:r>
            <a:r>
              <a:rPr lang="en-US" dirty="0" err="1"/>
              <a:t>zaleplon</a:t>
            </a:r>
            <a:r>
              <a:rPr lang="en-US" dirty="0"/>
              <a:t>);</a:t>
            </a:r>
          </a:p>
          <a:p>
            <a:r>
              <a:rPr lang="en-US" dirty="0"/>
              <a:t>2) </a:t>
            </a:r>
            <a:r>
              <a:rPr lang="ru-RU" dirty="0" err="1"/>
              <a:t>золпидем</a:t>
            </a:r>
            <a:r>
              <a:rPr lang="ru-RU" dirty="0"/>
              <a:t> (</a:t>
            </a:r>
            <a:r>
              <a:rPr lang="en-US" dirty="0" err="1"/>
              <a:t>zolpidemum</a:t>
            </a:r>
            <a:r>
              <a:rPr lang="en-US" dirty="0"/>
              <a:t>, </a:t>
            </a:r>
            <a:r>
              <a:rPr lang="en-US" dirty="0" err="1"/>
              <a:t>zolpidem</a:t>
            </a:r>
            <a:r>
              <a:rPr lang="en-US" dirty="0"/>
              <a:t>);</a:t>
            </a:r>
          </a:p>
          <a:p>
            <a:r>
              <a:rPr lang="en-US" dirty="0"/>
              <a:t>3) </a:t>
            </a:r>
            <a:r>
              <a:rPr lang="ru-RU" dirty="0" err="1"/>
              <a:t>зопиклон</a:t>
            </a:r>
            <a:r>
              <a:rPr lang="ru-RU" dirty="0"/>
              <a:t> (</a:t>
            </a:r>
            <a:r>
              <a:rPr lang="en-US" dirty="0" err="1"/>
              <a:t>zopiclonum</a:t>
            </a:r>
            <a:r>
              <a:rPr lang="en-US" dirty="0"/>
              <a:t>, </a:t>
            </a:r>
            <a:r>
              <a:rPr lang="en-US" dirty="0" err="1"/>
              <a:t>zopiclone</a:t>
            </a:r>
            <a:r>
              <a:rPr lang="en-US" dirty="0"/>
              <a:t>);</a:t>
            </a:r>
          </a:p>
          <a:p>
            <a:r>
              <a:rPr lang="en-US" dirty="0"/>
              <a:t>4) </a:t>
            </a:r>
            <a:r>
              <a:rPr lang="ru-RU" dirty="0" err="1"/>
              <a:t>эсзопикльон</a:t>
            </a:r>
            <a:r>
              <a:rPr lang="ru-RU" dirty="0"/>
              <a:t> (</a:t>
            </a:r>
            <a:r>
              <a:rPr lang="en-US" dirty="0" err="1"/>
              <a:t>eszopiclonum</a:t>
            </a:r>
            <a:r>
              <a:rPr lang="en-US" dirty="0"/>
              <a:t>, </a:t>
            </a:r>
            <a:r>
              <a:rPr lang="en-US" dirty="0" err="1"/>
              <a:t>eszo­piclone</a:t>
            </a:r>
            <a:r>
              <a:rPr lang="en-US" dirty="0"/>
              <a:t>);</a:t>
            </a:r>
          </a:p>
          <a:p>
            <a:r>
              <a:rPr lang="en-US" dirty="0"/>
              <a:t>5) </a:t>
            </a:r>
            <a:r>
              <a:rPr lang="ru-RU" dirty="0" err="1"/>
              <a:t>рамельтеон</a:t>
            </a:r>
            <a:r>
              <a:rPr lang="ru-RU" dirty="0"/>
              <a:t> (</a:t>
            </a:r>
            <a:r>
              <a:rPr lang="en-US" dirty="0" err="1"/>
              <a:t>ramelteonum</a:t>
            </a:r>
            <a:r>
              <a:rPr lang="en-US" dirty="0"/>
              <a:t>, </a:t>
            </a:r>
            <a:r>
              <a:rPr lang="en-US" dirty="0" err="1"/>
              <a:t>ramel­teon</a:t>
            </a:r>
            <a:r>
              <a:rPr lang="en-US" dirty="0"/>
              <a:t>)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5217544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Заголовок 1"/>
          <p:cNvSpPr>
            <a:spLocks noGrp="1"/>
          </p:cNvSpPr>
          <p:nvPr>
            <p:ph type="title"/>
          </p:nvPr>
        </p:nvSpPr>
        <p:spPr>
          <a:xfrm>
            <a:off x="755650" y="836613"/>
            <a:ext cx="7993063" cy="1333500"/>
          </a:xfrm>
        </p:spPr>
        <p:txBody>
          <a:bodyPr/>
          <a:lstStyle/>
          <a:p>
            <a:r>
              <a:rPr lang="ru-RU" altLang="ru-RU" sz="2400" b="1"/>
              <a:t>сравнительная эффективность и безопасность снотворных препаратов</a:t>
            </a:r>
            <a:r>
              <a:rPr lang="ru-RU" altLang="ru-RU" sz="2400"/>
              <a:t> </a:t>
            </a:r>
            <a:r>
              <a:rPr lang="fr-FR" altLang="ru-RU" sz="2000" b="1" i="1"/>
              <a:t>(Carson S. et al., 2008; Dean L., 2010</a:t>
            </a:r>
            <a:r>
              <a:rPr lang="ru-RU" altLang="ru-RU" sz="2000" b="1" i="1"/>
              <a:t>)</a:t>
            </a:r>
          </a:p>
        </p:txBody>
      </p:sp>
      <p:sp>
        <p:nvSpPr>
          <p:cNvPr id="83971" name="Объект 2"/>
          <p:cNvSpPr>
            <a:spLocks noGrp="1"/>
          </p:cNvSpPr>
          <p:nvPr>
            <p:ph idx="1"/>
          </p:nvPr>
        </p:nvSpPr>
        <p:spPr>
          <a:xfrm>
            <a:off x="827584" y="2286000"/>
            <a:ext cx="7344816" cy="3840163"/>
          </a:xfrm>
        </p:spPr>
        <p:txBody>
          <a:bodyPr/>
          <a:lstStyle/>
          <a:p>
            <a:r>
              <a:rPr lang="ru-RU" altLang="ru-RU" dirty="0"/>
              <a:t>Нет различий в отношении побочных эффектов</a:t>
            </a:r>
          </a:p>
          <a:p>
            <a:r>
              <a:rPr lang="ru-RU" altLang="ru-RU" dirty="0"/>
              <a:t>Одинаково эффективно улучшают процесс засыпания, в том числе у лиц старше 65 лет</a:t>
            </a:r>
          </a:p>
          <a:p>
            <a:r>
              <a:rPr lang="ru-RU" altLang="ru-RU" dirty="0"/>
              <a:t>Эффективны в лечении при нарушениях сна у различных групп пациентов</a:t>
            </a:r>
          </a:p>
        </p:txBody>
      </p:sp>
    </p:spTree>
    <p:extLst>
      <p:ext uri="{BB962C8B-B14F-4D97-AF65-F5344CB8AC3E}">
        <p14:creationId xmlns:p14="http://schemas.microsoft.com/office/powerpoint/2010/main" val="28104054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836712"/>
            <a:ext cx="7992889" cy="1333952"/>
          </a:xfrm>
        </p:spPr>
        <p:txBody>
          <a:bodyPr>
            <a:normAutofit/>
          </a:bodyPr>
          <a:lstStyle/>
          <a:p>
            <a:r>
              <a:rPr lang="ru-RU" sz="2400" b="1" dirty="0"/>
              <a:t>сравнительная эффективность и безопасность снотворных препаратов</a:t>
            </a:r>
            <a:r>
              <a:rPr lang="ru-RU" sz="2400" dirty="0"/>
              <a:t> </a:t>
            </a:r>
            <a:r>
              <a:rPr lang="fr-FR" sz="2000" b="1" i="1" dirty="0"/>
              <a:t>(Carson S. et al., 2008; Dean L., 2010</a:t>
            </a:r>
            <a:r>
              <a:rPr lang="ru-RU" sz="2000" b="1" i="1" dirty="0"/>
              <a:t>)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Нет различий в отношении побочных эффектов</a:t>
            </a:r>
          </a:p>
          <a:p>
            <a:r>
              <a:rPr lang="ru-RU" dirty="0"/>
              <a:t>Одинаково эффективно улучшают процесс засыпания, в том числе у лиц старше 65 лет</a:t>
            </a:r>
          </a:p>
          <a:p>
            <a:r>
              <a:rPr lang="ru-RU" dirty="0"/>
              <a:t>Эффективны в лечении при нарушениях сна</a:t>
            </a:r>
          </a:p>
        </p:txBody>
      </p:sp>
    </p:spTree>
    <p:extLst>
      <p:ext uri="{BB962C8B-B14F-4D97-AF65-F5344CB8AC3E}">
        <p14:creationId xmlns:p14="http://schemas.microsoft.com/office/powerpoint/2010/main" val="204827952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dirty="0">
                <a:solidFill>
                  <a:schemeClr val="accent1">
                    <a:lumMod val="60000"/>
                    <a:lumOff val="40000"/>
                  </a:schemeClr>
                </a:solidFill>
                <a:latin typeface="Comic Sans MS" pitchFamily="66" charset="0"/>
              </a:rPr>
              <a:t>Противопоказания:</a:t>
            </a:r>
          </a:p>
        </p:txBody>
      </p:sp>
      <p:sp>
        <p:nvSpPr>
          <p:cNvPr id="1996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altLang="ru-RU" sz="2800" dirty="0">
                <a:latin typeface="Comic Sans MS" pitchFamily="66" charset="0"/>
              </a:rPr>
              <a:t>Миастения</a:t>
            </a:r>
          </a:p>
          <a:p>
            <a:r>
              <a:rPr lang="ru-RU" altLang="ru-RU" sz="2800" dirty="0">
                <a:latin typeface="Comic Sans MS" pitchFamily="66" charset="0"/>
              </a:rPr>
              <a:t>Тяжелая печеночная недостаточность</a:t>
            </a:r>
          </a:p>
          <a:p>
            <a:r>
              <a:rPr lang="ru-RU" altLang="ru-RU" sz="2800" dirty="0">
                <a:latin typeface="Comic Sans MS" pitchFamily="66" charset="0"/>
              </a:rPr>
              <a:t>Дыхательная недостаточность</a:t>
            </a:r>
          </a:p>
          <a:p>
            <a:r>
              <a:rPr lang="ru-RU" altLang="ru-RU" sz="2800" dirty="0">
                <a:latin typeface="Comic Sans MS" pitchFamily="66" charset="0"/>
              </a:rPr>
              <a:t>Выраженное апноэ во время сна</a:t>
            </a:r>
          </a:p>
          <a:p>
            <a:r>
              <a:rPr lang="ru-RU" altLang="ru-RU" sz="2800" dirty="0">
                <a:latin typeface="Comic Sans MS" pitchFamily="66" charset="0"/>
              </a:rPr>
              <a:t>На назначают детям</a:t>
            </a:r>
          </a:p>
          <a:p>
            <a:endParaRPr lang="ru-RU" altLang="ru-RU" sz="2800" dirty="0">
              <a:latin typeface="Comic Sans MS" pitchFamily="66" charset="0"/>
            </a:endParaRPr>
          </a:p>
          <a:p>
            <a:pPr>
              <a:buFont typeface="Wingdings" pitchFamily="2" charset="2"/>
              <a:buNone/>
            </a:pPr>
            <a:r>
              <a:rPr lang="ru-RU" altLang="ru-RU" sz="2800" dirty="0">
                <a:latin typeface="Comic Sans MS" pitchFamily="66" charset="0"/>
              </a:rPr>
              <a:t>   Усиливает седативный эффект алкоголя, </a:t>
            </a:r>
            <a:r>
              <a:rPr lang="ru-RU" altLang="ru-RU" sz="2800" dirty="0" err="1">
                <a:latin typeface="Comic Sans MS" pitchFamily="66" charset="0"/>
              </a:rPr>
              <a:t>бензодиазепинов</a:t>
            </a:r>
            <a:r>
              <a:rPr lang="ru-RU" altLang="ru-RU" sz="2800" dirty="0">
                <a:latin typeface="Comic Sans MS" pitchFamily="66" charset="0"/>
              </a:rPr>
              <a:t>, наркотических анальгетиков.</a:t>
            </a:r>
          </a:p>
        </p:txBody>
      </p:sp>
    </p:spTree>
    <p:extLst>
      <p:ext uri="{BB962C8B-B14F-4D97-AF65-F5344CB8AC3E}">
        <p14:creationId xmlns:p14="http://schemas.microsoft.com/office/powerpoint/2010/main" val="2278369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3540" name="Picture 4" descr="42-1024"/>
          <p:cNvPicPr>
            <a:picLocks noChangeAspect="1" noChangeArrowheads="1"/>
          </p:cNvPicPr>
          <p:nvPr/>
        </p:nvPicPr>
        <p:blipFill>
          <a:blip r:embed="rId2">
            <a:lum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35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dirty="0">
                <a:solidFill>
                  <a:srgbClr val="92D050"/>
                </a:solidFill>
                <a:latin typeface="Comic Sans MS" pitchFamily="66" charset="0"/>
              </a:rPr>
              <a:t>Побочные эффекты</a:t>
            </a:r>
          </a:p>
        </p:txBody>
      </p:sp>
      <p:sp>
        <p:nvSpPr>
          <p:cNvPr id="19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62500" lnSpcReduction="20000"/>
          </a:bodyPr>
          <a:lstStyle/>
          <a:p>
            <a:pPr algn="ctr">
              <a:lnSpc>
                <a:spcPct val="80000"/>
              </a:lnSpc>
              <a:buFont typeface="Wingdings" pitchFamily="2" charset="2"/>
              <a:buBlip>
                <a:blip r:embed="rId3"/>
              </a:buBlip>
            </a:pPr>
            <a:r>
              <a:rPr lang="ru-RU" altLang="ru-RU" sz="4300" b="1" dirty="0">
                <a:solidFill>
                  <a:schemeClr val="bg1"/>
                </a:solidFill>
                <a:latin typeface="Comic Sans MS" pitchFamily="66" charset="0"/>
              </a:rPr>
              <a:t>горечь во рту</a:t>
            </a:r>
          </a:p>
          <a:p>
            <a:pPr algn="ctr">
              <a:lnSpc>
                <a:spcPct val="80000"/>
              </a:lnSpc>
              <a:buFont typeface="Wingdings" pitchFamily="2" charset="2"/>
              <a:buBlip>
                <a:blip r:embed="rId3"/>
              </a:buBlip>
            </a:pPr>
            <a:r>
              <a:rPr lang="ru-RU" altLang="ru-RU" sz="4300" b="1" dirty="0">
                <a:solidFill>
                  <a:schemeClr val="bg1"/>
                </a:solidFill>
                <a:latin typeface="Comic Sans MS" pitchFamily="66" charset="0"/>
              </a:rPr>
              <a:t>металлический привкус</a:t>
            </a:r>
          </a:p>
          <a:p>
            <a:pPr algn="ctr">
              <a:lnSpc>
                <a:spcPct val="80000"/>
              </a:lnSpc>
              <a:buFont typeface="Wingdings" pitchFamily="2" charset="2"/>
              <a:buNone/>
            </a:pPr>
            <a:endParaRPr lang="ru-RU" altLang="ru-RU" sz="4300" b="1" dirty="0">
              <a:solidFill>
                <a:schemeClr val="bg1"/>
              </a:solidFill>
              <a:latin typeface="Comic Sans MS" pitchFamily="66" charset="0"/>
            </a:endParaRPr>
          </a:p>
          <a:p>
            <a:pPr algn="ctr">
              <a:lnSpc>
                <a:spcPct val="80000"/>
              </a:lnSpc>
              <a:buFont typeface="Wingdings" pitchFamily="2" charset="2"/>
              <a:buBlip>
                <a:blip r:embed="rId3"/>
              </a:buBlip>
            </a:pPr>
            <a:r>
              <a:rPr lang="ru-RU" altLang="ru-RU" sz="4300" b="1" dirty="0">
                <a:solidFill>
                  <a:schemeClr val="bg1"/>
                </a:solidFill>
              </a:rPr>
              <a:t>тошнота, рвота</a:t>
            </a:r>
          </a:p>
          <a:p>
            <a:pPr algn="ctr">
              <a:lnSpc>
                <a:spcPct val="80000"/>
              </a:lnSpc>
              <a:buFont typeface="Wingdings" pitchFamily="2" charset="2"/>
              <a:buBlip>
                <a:blip r:embed="rId3"/>
              </a:buBlip>
            </a:pPr>
            <a:r>
              <a:rPr lang="ru-RU" altLang="ru-RU" sz="4300" b="1" dirty="0">
                <a:solidFill>
                  <a:schemeClr val="bg1"/>
                </a:solidFill>
              </a:rPr>
              <a:t>головная боль</a:t>
            </a:r>
          </a:p>
          <a:p>
            <a:pPr algn="ctr">
              <a:lnSpc>
                <a:spcPct val="80000"/>
              </a:lnSpc>
              <a:buFont typeface="Wingdings" pitchFamily="2" charset="2"/>
              <a:buBlip>
                <a:blip r:embed="rId3"/>
              </a:buBlip>
            </a:pPr>
            <a:r>
              <a:rPr lang="ru-RU" altLang="ru-RU" sz="4300" b="1" dirty="0">
                <a:solidFill>
                  <a:schemeClr val="bg1"/>
                </a:solidFill>
              </a:rPr>
              <a:t>сухость во рту</a:t>
            </a:r>
          </a:p>
          <a:p>
            <a:pPr algn="ctr">
              <a:lnSpc>
                <a:spcPct val="80000"/>
              </a:lnSpc>
              <a:buFont typeface="Wingdings" pitchFamily="2" charset="2"/>
              <a:buBlip>
                <a:blip r:embed="rId3"/>
              </a:buBlip>
            </a:pPr>
            <a:r>
              <a:rPr lang="ru-RU" altLang="ru-RU" sz="4300" b="1" dirty="0">
                <a:solidFill>
                  <a:schemeClr val="bg1"/>
                </a:solidFill>
              </a:rPr>
              <a:t>сонливость </a:t>
            </a:r>
          </a:p>
          <a:p>
            <a:pPr>
              <a:lnSpc>
                <a:spcPct val="80000"/>
              </a:lnSpc>
              <a:buFont typeface="Wingdings" pitchFamily="2" charset="2"/>
              <a:buBlip>
                <a:blip r:embed="rId3"/>
              </a:buBlip>
            </a:pPr>
            <a:endParaRPr lang="ru-RU" altLang="ru-RU" sz="2400" dirty="0">
              <a:solidFill>
                <a:schemeClr val="bg1"/>
              </a:solidFill>
            </a:endParaRP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ru-RU" altLang="ru-RU" sz="2400" dirty="0">
              <a:solidFill>
                <a:schemeClr val="accent2"/>
              </a:solidFill>
            </a:endParaRPr>
          </a:p>
          <a:p>
            <a:pPr>
              <a:lnSpc>
                <a:spcPct val="80000"/>
              </a:lnSpc>
              <a:buFont typeface="Wingdings" pitchFamily="2" charset="2"/>
              <a:buBlip>
                <a:blip r:embed="rId3"/>
              </a:buBlip>
            </a:pPr>
            <a:endParaRPr lang="ru-RU" altLang="ru-RU" sz="2400" dirty="0">
              <a:solidFill>
                <a:schemeClr val="accent2"/>
              </a:solidFill>
            </a:endParaRPr>
          </a:p>
          <a:p>
            <a:pPr algn="ctr">
              <a:lnSpc>
                <a:spcPct val="80000"/>
              </a:lnSpc>
              <a:buFont typeface="Wingdings" pitchFamily="2" charset="2"/>
              <a:buBlip>
                <a:blip r:embed="rId3"/>
              </a:buBlip>
            </a:pPr>
            <a:endParaRPr lang="ru-RU" altLang="ru-RU" sz="3800" dirty="0">
              <a:solidFill>
                <a:schemeClr val="accent2"/>
              </a:solidFill>
            </a:endParaRPr>
          </a:p>
          <a:p>
            <a:pPr algn="ctr">
              <a:lnSpc>
                <a:spcPct val="80000"/>
              </a:lnSpc>
              <a:buFont typeface="Wingdings" pitchFamily="2" charset="2"/>
              <a:buNone/>
            </a:pPr>
            <a:r>
              <a:rPr lang="ru-RU" altLang="ru-RU" sz="3800" dirty="0">
                <a:solidFill>
                  <a:schemeClr val="bg1"/>
                </a:solidFill>
                <a:latin typeface="Comic Sans MS" pitchFamily="66" charset="0"/>
              </a:rPr>
              <a:t>у 3% пациентов</a:t>
            </a:r>
          </a:p>
        </p:txBody>
      </p:sp>
    </p:spTree>
    <p:extLst>
      <p:ext uri="{BB962C8B-B14F-4D97-AF65-F5344CB8AC3E}">
        <p14:creationId xmlns:p14="http://schemas.microsoft.com/office/powerpoint/2010/main" val="1919145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4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dirty="0">
                <a:solidFill>
                  <a:schemeClr val="accent3">
                    <a:lumMod val="50000"/>
                  </a:schemeClr>
                </a:solidFill>
                <a:latin typeface="Comic Sans MS" pitchFamily="66" charset="0"/>
              </a:rPr>
              <a:t>Длительность лечения</a:t>
            </a:r>
          </a:p>
        </p:txBody>
      </p:sp>
      <p:sp>
        <p:nvSpPr>
          <p:cNvPr id="1904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Wingdings" pitchFamily="2" charset="2"/>
              <a:buChar char="ь"/>
            </a:pPr>
            <a:r>
              <a:rPr lang="ru-RU" altLang="ru-RU">
                <a:effectLst/>
                <a:latin typeface="Comic Sans MS" pitchFamily="66" charset="0"/>
              </a:rPr>
              <a:t>Препарат назначается курсами 7, 10, 20 дней за 30 минут перед сном в дозе 7,5 мг.</a:t>
            </a:r>
          </a:p>
          <a:p>
            <a:pPr>
              <a:buFont typeface="Wingdings" pitchFamily="2" charset="2"/>
              <a:buChar char="ь"/>
            </a:pPr>
            <a:r>
              <a:rPr lang="ru-RU" altLang="ru-RU">
                <a:effectLst/>
                <a:latin typeface="Comic Sans MS" pitchFamily="66" charset="0"/>
              </a:rPr>
              <a:t>По показаниям, а именно при состояниях хронической инсомнии, проводятся курсы в три этапа продолжительностью в 21 день с месячным перерывом.</a:t>
            </a:r>
          </a:p>
        </p:txBody>
      </p:sp>
    </p:spTree>
    <p:extLst>
      <p:ext uri="{BB962C8B-B14F-4D97-AF65-F5344CB8AC3E}">
        <p14:creationId xmlns:p14="http://schemas.microsoft.com/office/powerpoint/2010/main" val="331051027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4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4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0467" grpId="0" build="p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Rectangle 2"/>
          <p:cNvSpPr>
            <a:spLocks noGrp="1" noChangeArrowheads="1"/>
          </p:cNvSpPr>
          <p:nvPr>
            <p:ph type="title"/>
          </p:nvPr>
        </p:nvSpPr>
        <p:spPr>
          <a:xfrm>
            <a:off x="539553" y="274638"/>
            <a:ext cx="8147248" cy="1426170"/>
          </a:xfrm>
        </p:spPr>
        <p:txBody>
          <a:bodyPr>
            <a:normAutofit/>
          </a:bodyPr>
          <a:lstStyle/>
          <a:p>
            <a:r>
              <a:rPr lang="ru-RU" altLang="ru-RU" sz="4000" b="1" dirty="0">
                <a:solidFill>
                  <a:srgbClr val="002060"/>
                </a:solidFill>
                <a:effectLst/>
                <a:latin typeface="Comic Sans MS" pitchFamily="66" charset="0"/>
              </a:rPr>
              <a:t>Стратегия лечения </a:t>
            </a:r>
            <a:r>
              <a:rPr lang="ru-RU" altLang="ru-RU" sz="4000" b="1" dirty="0" err="1">
                <a:solidFill>
                  <a:srgbClr val="002060"/>
                </a:solidFill>
                <a:effectLst/>
                <a:latin typeface="Comic Sans MS" pitchFamily="66" charset="0"/>
              </a:rPr>
              <a:t>инсомнии</a:t>
            </a:r>
            <a:r>
              <a:rPr lang="ru-RU" altLang="ru-RU" sz="4000" b="1" dirty="0">
                <a:solidFill>
                  <a:srgbClr val="002060"/>
                </a:solidFill>
                <a:effectLst/>
                <a:latin typeface="Comic Sans MS" pitchFamily="66" charset="0"/>
              </a:rPr>
              <a:t> </a:t>
            </a:r>
            <a:r>
              <a:rPr lang="ru-RU" altLang="ru-RU" sz="2800" b="1" dirty="0">
                <a:solidFill>
                  <a:srgbClr val="002060"/>
                </a:solidFill>
                <a:effectLst/>
                <a:latin typeface="Comic Sans MS" pitchFamily="66" charset="0"/>
              </a:rPr>
              <a:t>(</a:t>
            </a:r>
            <a:r>
              <a:rPr lang="ru-RU" altLang="ru-RU" sz="2800" b="1" dirty="0" err="1">
                <a:solidFill>
                  <a:srgbClr val="002060"/>
                </a:solidFill>
                <a:effectLst/>
                <a:latin typeface="Comic Sans MS" pitchFamily="66" charset="0"/>
              </a:rPr>
              <a:t>World</a:t>
            </a:r>
            <a:r>
              <a:rPr lang="ru-RU" altLang="ru-RU" sz="2800" b="1" dirty="0">
                <a:solidFill>
                  <a:srgbClr val="002060"/>
                </a:solidFill>
                <a:effectLst/>
                <a:latin typeface="Comic Sans MS" pitchFamily="66" charset="0"/>
              </a:rPr>
              <a:t> </a:t>
            </a:r>
            <a:r>
              <a:rPr lang="ru-RU" altLang="ru-RU" sz="2800" b="1" dirty="0" err="1">
                <a:solidFill>
                  <a:srgbClr val="002060"/>
                </a:solidFill>
                <a:effectLst/>
                <a:latin typeface="Comic Sans MS" pitchFamily="66" charset="0"/>
              </a:rPr>
              <a:t>Psychiatric</a:t>
            </a:r>
            <a:r>
              <a:rPr lang="ru-RU" altLang="ru-RU" sz="2800" b="1" dirty="0">
                <a:solidFill>
                  <a:srgbClr val="002060"/>
                </a:solidFill>
                <a:effectLst/>
                <a:latin typeface="Comic Sans MS" pitchFamily="66" charset="0"/>
              </a:rPr>
              <a:t> </a:t>
            </a:r>
            <a:r>
              <a:rPr lang="ru-RU" altLang="ru-RU" sz="2800" b="1" dirty="0" err="1">
                <a:solidFill>
                  <a:srgbClr val="002060"/>
                </a:solidFill>
                <a:effectLst/>
                <a:latin typeface="Comic Sans MS" pitchFamily="66" charset="0"/>
              </a:rPr>
              <a:t>Association</a:t>
            </a:r>
            <a:r>
              <a:rPr lang="ru-RU" altLang="ru-RU" sz="2800" b="1" dirty="0">
                <a:solidFill>
                  <a:srgbClr val="002060"/>
                </a:solidFill>
                <a:effectLst/>
                <a:latin typeface="Comic Sans MS" pitchFamily="66" charset="0"/>
              </a:rPr>
              <a:t>, 1992).</a:t>
            </a:r>
          </a:p>
        </p:txBody>
      </p:sp>
      <p:sp>
        <p:nvSpPr>
          <p:cNvPr id="167942" name="Rectangle 6"/>
          <p:cNvSpPr>
            <a:spLocks noGrp="1" noChangeArrowheads="1"/>
          </p:cNvSpPr>
          <p:nvPr>
            <p:ph sz="half" idx="1"/>
          </p:nvPr>
        </p:nvSpPr>
        <p:spPr>
          <a:xfrm>
            <a:off x="457202" y="1600200"/>
            <a:ext cx="4037013" cy="4533900"/>
          </a:xfrm>
        </p:spPr>
        <p:txBody>
          <a:bodyPr/>
          <a:lstStyle/>
          <a:p>
            <a:endParaRPr lang="ru-RU" altLang="ru-RU" sz="2800" dirty="0"/>
          </a:p>
        </p:txBody>
      </p:sp>
      <p:sp>
        <p:nvSpPr>
          <p:cNvPr id="167939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3419872" y="2132856"/>
            <a:ext cx="5266928" cy="4001244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ru-RU" altLang="ru-RU" sz="2800" dirty="0">
                <a:effectLst/>
                <a:latin typeface="Comic Sans MS" pitchFamily="66" charset="0"/>
              </a:rPr>
              <a:t>Кратковременное лечение гипнотиком 3-го поколения  </a:t>
            </a:r>
          </a:p>
          <a:p>
            <a:pPr>
              <a:lnSpc>
                <a:spcPct val="90000"/>
              </a:lnSpc>
            </a:pPr>
            <a:r>
              <a:rPr lang="ru-RU" altLang="ru-RU" sz="2800" dirty="0">
                <a:effectLst/>
                <a:latin typeface="Comic Sans MS" pitchFamily="66" charset="0"/>
              </a:rPr>
              <a:t>Последующая оценка состояния, верификация диагноза и соответствующее изменение диагноза 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ru-RU" altLang="ru-RU" sz="2800" dirty="0">
                <a:effectLst/>
              </a:rPr>
              <a:t>	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ru-RU" altLang="ru-RU" sz="2800" dirty="0">
              <a:effectLst/>
            </a:endParaRP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ru-RU" altLang="ru-RU" sz="2800" dirty="0"/>
          </a:p>
        </p:txBody>
      </p:sp>
      <p:pic>
        <p:nvPicPr>
          <p:cNvPr id="167940" name="Picture 4" descr="1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700808"/>
            <a:ext cx="1619250" cy="2571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83791798"/>
      </p:ext>
    </p:extLst>
  </p:cSld>
  <p:clrMapOvr>
    <a:masterClrMapping/>
  </p:clrMapOvr>
  <p:transition spd="med">
    <p:wedge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AutoShape 2"/>
          <p:cNvSpPr>
            <a:spLocks noChangeArrowheads="1"/>
          </p:cNvSpPr>
          <p:nvPr/>
        </p:nvSpPr>
        <p:spPr bwMode="auto">
          <a:xfrm>
            <a:off x="381000" y="152400"/>
            <a:ext cx="2895600" cy="2362200"/>
          </a:xfrm>
          <a:prstGeom prst="wedgeEllipseCallout">
            <a:avLst>
              <a:gd name="adj1" fmla="val 55977"/>
              <a:gd name="adj2" fmla="val 22648"/>
            </a:avLst>
          </a:prstGeom>
          <a:solidFill>
            <a:schemeClr val="accent4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ctr"/>
            <a:endParaRPr lang="ru-RU" altLang="ru-RU" dirty="0">
              <a:latin typeface="Tahoma" pitchFamily="34" charset="0"/>
            </a:endParaRPr>
          </a:p>
          <a:p>
            <a:pPr algn="ctr"/>
            <a:r>
              <a:rPr lang="ru-RU" altLang="ru-RU" sz="2400" b="1" dirty="0">
                <a:solidFill>
                  <a:srgbClr val="000000"/>
                </a:solidFill>
                <a:latin typeface="Comic Sans MS" pitchFamily="66" charset="0"/>
              </a:rPr>
              <a:t>простота выписки</a:t>
            </a:r>
          </a:p>
          <a:p>
            <a:pPr algn="ctr"/>
            <a:r>
              <a:rPr lang="ru-RU" altLang="ru-RU" sz="2400" b="1" dirty="0">
                <a:solidFill>
                  <a:srgbClr val="000000"/>
                </a:solidFill>
                <a:latin typeface="Comic Sans MS" pitchFamily="66" charset="0"/>
              </a:rPr>
              <a:t>СОННАТА !</a:t>
            </a:r>
          </a:p>
          <a:p>
            <a:pPr algn="ctr"/>
            <a:endParaRPr lang="ru-RU" altLang="ru-RU" sz="2400" dirty="0">
              <a:latin typeface="Comic Sans MS" pitchFamily="66" charset="0"/>
            </a:endParaRPr>
          </a:p>
        </p:txBody>
      </p:sp>
      <p:sp>
        <p:nvSpPr>
          <p:cNvPr id="131075" name="Text Box 3"/>
          <p:cNvSpPr txBox="1">
            <a:spLocks noChangeArrowheads="1"/>
          </p:cNvSpPr>
          <p:nvPr/>
        </p:nvSpPr>
        <p:spPr bwMode="auto">
          <a:xfrm>
            <a:off x="3505202" y="304800"/>
            <a:ext cx="4235151" cy="1384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endParaRPr lang="ru-RU" altLang="ru-RU" sz="3200" b="1" dirty="0">
              <a:solidFill>
                <a:srgbClr val="002060"/>
              </a:solidFill>
              <a:latin typeface="Comic Sans MS" pitchFamily="66" charset="0"/>
            </a:endParaRPr>
          </a:p>
          <a:p>
            <a:pPr algn="ctr"/>
            <a:r>
              <a:rPr lang="ru-RU" altLang="ru-RU" sz="3200" b="1" dirty="0">
                <a:solidFill>
                  <a:srgbClr val="002060"/>
                </a:solidFill>
                <a:latin typeface="Comic Sans MS" pitchFamily="66" charset="0"/>
              </a:rPr>
              <a:t>СОННАТ</a:t>
            </a:r>
          </a:p>
          <a:p>
            <a:pPr algn="ctr"/>
            <a:r>
              <a:rPr lang="ru-RU" altLang="ru-RU" sz="2000" dirty="0" err="1">
                <a:latin typeface="Comic Sans MS" pitchFamily="66" charset="0"/>
              </a:rPr>
              <a:t>зопиклон</a:t>
            </a:r>
            <a:endParaRPr lang="ru-RU" altLang="ru-RU" sz="2000" dirty="0">
              <a:latin typeface="Comic Sans MS" pitchFamily="66" charset="0"/>
            </a:endParaRPr>
          </a:p>
        </p:txBody>
      </p:sp>
      <p:sp>
        <p:nvSpPr>
          <p:cNvPr id="131076" name="Text Box 4"/>
          <p:cNvSpPr txBox="1">
            <a:spLocks noChangeArrowheads="1"/>
          </p:cNvSpPr>
          <p:nvPr/>
        </p:nvSpPr>
        <p:spPr bwMode="auto">
          <a:xfrm>
            <a:off x="2627784" y="1371608"/>
            <a:ext cx="5889154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endParaRPr lang="ru-RU" altLang="ru-RU" sz="2400" dirty="0">
              <a:latin typeface="Comic Sans MS" pitchFamily="66" charset="0"/>
            </a:endParaRPr>
          </a:p>
          <a:p>
            <a:r>
              <a:rPr lang="ru-RU" altLang="ru-RU" sz="2400" dirty="0">
                <a:latin typeface="Comic Sans MS" pitchFamily="66" charset="0"/>
              </a:rPr>
              <a:t>          Не входит в список</a:t>
            </a:r>
          </a:p>
          <a:p>
            <a:r>
              <a:rPr lang="ru-RU" altLang="ru-RU" sz="2400" dirty="0">
                <a:latin typeface="Comic Sans MS" pitchFamily="66" charset="0"/>
              </a:rPr>
              <a:t>опасных психотропных веществ</a:t>
            </a:r>
          </a:p>
        </p:txBody>
      </p:sp>
      <p:sp>
        <p:nvSpPr>
          <p:cNvPr id="131077" name="Text Box 5"/>
          <p:cNvSpPr txBox="1">
            <a:spLocks noChangeArrowheads="1"/>
          </p:cNvSpPr>
          <p:nvPr/>
        </p:nvSpPr>
        <p:spPr bwMode="auto">
          <a:xfrm>
            <a:off x="2895600" y="2362216"/>
            <a:ext cx="57912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ru-RU" altLang="ru-RU" sz="2000" i="1">
              <a:latin typeface="Comic Sans MS" pitchFamily="66" charset="0"/>
            </a:endParaRPr>
          </a:p>
        </p:txBody>
      </p:sp>
      <p:sp>
        <p:nvSpPr>
          <p:cNvPr id="131078" name="Text Box 6"/>
          <p:cNvSpPr txBox="1">
            <a:spLocks noChangeArrowheads="1"/>
          </p:cNvSpPr>
          <p:nvPr/>
        </p:nvSpPr>
        <p:spPr bwMode="auto">
          <a:xfrm>
            <a:off x="539554" y="2560637"/>
            <a:ext cx="7808168" cy="3970318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ru-RU" altLang="ru-RU" sz="2800" b="1" dirty="0" err="1">
                <a:solidFill>
                  <a:srgbClr val="FF0000"/>
                </a:solidFill>
                <a:latin typeface="Comic Sans MS" pitchFamily="66" charset="0"/>
              </a:rPr>
              <a:t>Альпразолам</a:t>
            </a:r>
            <a:r>
              <a:rPr lang="ru-RU" altLang="ru-RU" sz="2800" b="1" dirty="0">
                <a:solidFill>
                  <a:srgbClr val="FF0000"/>
                </a:solidFill>
                <a:latin typeface="Comic Sans MS" pitchFamily="66" charset="0"/>
              </a:rPr>
              <a:t>                                </a:t>
            </a:r>
          </a:p>
          <a:p>
            <a:pPr algn="ctr"/>
            <a:r>
              <a:rPr lang="ru-RU" altLang="ru-RU" sz="2800" b="1" dirty="0" err="1">
                <a:solidFill>
                  <a:srgbClr val="FF0000"/>
                </a:solidFill>
                <a:latin typeface="Comic Sans MS" pitchFamily="66" charset="0"/>
              </a:rPr>
              <a:t>Диазепам</a:t>
            </a:r>
            <a:r>
              <a:rPr lang="ru-RU" altLang="ru-RU" sz="2800" b="1" dirty="0">
                <a:solidFill>
                  <a:srgbClr val="FF0000"/>
                </a:solidFill>
                <a:latin typeface="Comic Sans MS" pitchFamily="66" charset="0"/>
              </a:rPr>
              <a:t>                                  </a:t>
            </a:r>
          </a:p>
          <a:p>
            <a:pPr algn="ctr"/>
            <a:r>
              <a:rPr lang="ru-RU" altLang="ru-RU" sz="2800" b="1" dirty="0" err="1">
                <a:solidFill>
                  <a:srgbClr val="FF0000"/>
                </a:solidFill>
                <a:latin typeface="Comic Sans MS" pitchFamily="66" charset="0"/>
              </a:rPr>
              <a:t>Хальцион</a:t>
            </a:r>
            <a:r>
              <a:rPr lang="ru-RU" altLang="ru-RU" sz="2800" b="1" dirty="0">
                <a:solidFill>
                  <a:srgbClr val="FF0000"/>
                </a:solidFill>
                <a:latin typeface="Comic Sans MS" pitchFamily="66" charset="0"/>
              </a:rPr>
              <a:t>                               </a:t>
            </a:r>
          </a:p>
          <a:p>
            <a:pPr algn="ctr"/>
            <a:r>
              <a:rPr lang="ru-RU" altLang="ru-RU" sz="2800" b="1" dirty="0">
                <a:solidFill>
                  <a:srgbClr val="FF0000"/>
                </a:solidFill>
                <a:latin typeface="Comic Sans MS" pitchFamily="66" charset="0"/>
              </a:rPr>
              <a:t>Клоназепам</a:t>
            </a:r>
          </a:p>
          <a:p>
            <a:pPr algn="ctr"/>
            <a:r>
              <a:rPr lang="ru-RU" altLang="ru-RU" sz="2800" b="1" dirty="0" err="1">
                <a:solidFill>
                  <a:srgbClr val="FF0000"/>
                </a:solidFill>
                <a:latin typeface="Comic Sans MS" pitchFamily="66" charset="0"/>
              </a:rPr>
              <a:t>Лоразепам</a:t>
            </a:r>
            <a:endParaRPr lang="ru-RU" altLang="ru-RU" sz="2800" b="1" dirty="0">
              <a:solidFill>
                <a:srgbClr val="FF0000"/>
              </a:solidFill>
              <a:latin typeface="Comic Sans MS" pitchFamily="66" charset="0"/>
            </a:endParaRPr>
          </a:p>
          <a:p>
            <a:pPr algn="ctr"/>
            <a:r>
              <a:rPr lang="ru-RU" altLang="ru-RU" sz="2800" b="1" dirty="0" err="1">
                <a:solidFill>
                  <a:srgbClr val="FF0000"/>
                </a:solidFill>
                <a:latin typeface="Comic Sans MS" pitchFamily="66" charset="0"/>
              </a:rPr>
              <a:t>Нитразепам</a:t>
            </a:r>
            <a:endParaRPr lang="ru-RU" altLang="ru-RU" sz="2800" b="1" dirty="0">
              <a:solidFill>
                <a:srgbClr val="FF0000"/>
              </a:solidFill>
              <a:latin typeface="Comic Sans MS" pitchFamily="66" charset="0"/>
            </a:endParaRPr>
          </a:p>
          <a:p>
            <a:pPr algn="ctr"/>
            <a:r>
              <a:rPr lang="ru-RU" altLang="ru-RU" sz="2800" b="1" dirty="0" err="1">
                <a:solidFill>
                  <a:srgbClr val="FF0000"/>
                </a:solidFill>
                <a:latin typeface="Comic Sans MS" pitchFamily="66" charset="0"/>
              </a:rPr>
              <a:t>Оксазепам</a:t>
            </a:r>
            <a:endParaRPr lang="ru-RU" altLang="ru-RU" sz="2800" b="1" dirty="0">
              <a:solidFill>
                <a:srgbClr val="FF0000"/>
              </a:solidFill>
              <a:latin typeface="Comic Sans MS" pitchFamily="66" charset="0"/>
            </a:endParaRPr>
          </a:p>
          <a:p>
            <a:pPr algn="ctr"/>
            <a:r>
              <a:rPr lang="ru-RU" altLang="ru-RU" sz="2800" b="1" dirty="0" err="1">
                <a:solidFill>
                  <a:srgbClr val="FF0000"/>
                </a:solidFill>
                <a:latin typeface="Comic Sans MS" pitchFamily="66" charset="0"/>
              </a:rPr>
              <a:t>Феназепам</a:t>
            </a:r>
            <a:endParaRPr lang="ru-RU" altLang="ru-RU" sz="2800" b="1" dirty="0">
              <a:solidFill>
                <a:srgbClr val="FF0000"/>
              </a:solidFill>
              <a:latin typeface="Comic Sans MS" pitchFamily="66" charset="0"/>
            </a:endParaRPr>
          </a:p>
          <a:p>
            <a:pPr algn="ctr"/>
            <a:r>
              <a:rPr lang="ru-RU" altLang="ru-RU" sz="2800" b="1" dirty="0" err="1">
                <a:solidFill>
                  <a:srgbClr val="FF0000"/>
                </a:solidFill>
                <a:latin typeface="Comic Sans MS" pitchFamily="66" charset="0"/>
              </a:rPr>
              <a:t>Фенобарбитал</a:t>
            </a:r>
            <a:endParaRPr lang="ru-RU" altLang="ru-RU" sz="2800" b="1" dirty="0">
              <a:solidFill>
                <a:srgbClr val="FF0000"/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23002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539553" y="351822"/>
            <a:ext cx="813690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 sz="2000" b="1" dirty="0">
              <a:solidFill>
                <a:srgbClr val="6699FF"/>
              </a:solidFill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000" b="1" dirty="0">
                <a:solidFill>
                  <a:srgbClr val="6699FF"/>
                </a:solidFill>
              </a:rPr>
              <a:t>СОННАТ –ответственное лечение бессонницы</a:t>
            </a:r>
            <a:endParaRPr lang="en-US" sz="2000" b="1" dirty="0">
              <a:solidFill>
                <a:srgbClr val="6699FF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39553" y="2355141"/>
            <a:ext cx="8136904" cy="341632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uk-UA" dirty="0">
                <a:solidFill>
                  <a:srgbClr val="2D2DB9">
                    <a:lumMod val="75000"/>
                  </a:srgbClr>
                </a:solidFill>
              </a:rPr>
              <a:t>НАДЕЖНЫЙ РЕЦЕПТУРНЫЙ ПРЕПАРАТ </a:t>
            </a:r>
          </a:p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uk-UA" dirty="0">
                <a:solidFill>
                  <a:srgbClr val="2D2DB9">
                    <a:lumMod val="75000"/>
                  </a:srgbClr>
                </a:solidFill>
              </a:rPr>
              <a:t>ДЛЯ ОТВЕТСТВЕННОГО ЛЕЧЕНИЯ БЕССОННИЦЫ.</a:t>
            </a:r>
          </a:p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uk-UA" dirty="0">
                <a:solidFill>
                  <a:srgbClr val="2D2DB9">
                    <a:lumMod val="75000"/>
                  </a:srgbClr>
                </a:solidFill>
              </a:rPr>
              <a:t> Благодаря 1) </a:t>
            </a:r>
            <a:r>
              <a:rPr lang="uk-UA" u="sng" dirty="0" err="1">
                <a:solidFill>
                  <a:srgbClr val="2D2DB9">
                    <a:lumMod val="75000"/>
                  </a:srgbClr>
                </a:solidFill>
              </a:rPr>
              <a:t>высококачественной</a:t>
            </a:r>
            <a:r>
              <a:rPr lang="uk-UA" u="sng" dirty="0">
                <a:solidFill>
                  <a:srgbClr val="2D2DB9">
                    <a:lumMod val="75000"/>
                  </a:srgbClr>
                </a:solidFill>
              </a:rPr>
              <a:t> </a:t>
            </a:r>
            <a:r>
              <a:rPr lang="uk-UA" u="sng" dirty="0" err="1">
                <a:solidFill>
                  <a:srgbClr val="2D2DB9">
                    <a:lumMod val="75000"/>
                  </a:srgbClr>
                </a:solidFill>
              </a:rPr>
              <a:t>субстанции</a:t>
            </a:r>
            <a:r>
              <a:rPr lang="uk-UA" u="sng" dirty="0">
                <a:solidFill>
                  <a:srgbClr val="2D2DB9">
                    <a:lumMod val="75000"/>
                  </a:srgbClr>
                </a:solidFill>
              </a:rPr>
              <a:t>, </a:t>
            </a:r>
          </a:p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uk-UA" dirty="0">
                <a:solidFill>
                  <a:srgbClr val="2D2DB9">
                    <a:lumMod val="75000"/>
                  </a:srgbClr>
                </a:solidFill>
              </a:rPr>
              <a:t>2) правильно </a:t>
            </a:r>
            <a:r>
              <a:rPr lang="uk-UA" dirty="0" err="1">
                <a:solidFill>
                  <a:srgbClr val="2D2DB9">
                    <a:lumMod val="75000"/>
                  </a:srgbClr>
                </a:solidFill>
              </a:rPr>
              <a:t>подобранному</a:t>
            </a:r>
            <a:r>
              <a:rPr lang="uk-UA" dirty="0">
                <a:solidFill>
                  <a:srgbClr val="2D2DB9">
                    <a:lumMod val="75000"/>
                  </a:srgbClr>
                </a:solidFill>
              </a:rPr>
              <a:t> </a:t>
            </a:r>
            <a:r>
              <a:rPr lang="uk-UA" dirty="0" err="1">
                <a:solidFill>
                  <a:srgbClr val="2D2DB9">
                    <a:lumMod val="75000"/>
                  </a:srgbClr>
                </a:solidFill>
              </a:rPr>
              <a:t>качественному</a:t>
            </a:r>
            <a:r>
              <a:rPr lang="uk-UA" dirty="0">
                <a:solidFill>
                  <a:srgbClr val="2D2DB9">
                    <a:lumMod val="75000"/>
                  </a:srgbClr>
                </a:solidFill>
              </a:rPr>
              <a:t> и </a:t>
            </a:r>
            <a:r>
              <a:rPr lang="uk-UA" dirty="0" err="1">
                <a:solidFill>
                  <a:srgbClr val="2D2DB9">
                    <a:lumMod val="75000"/>
                  </a:srgbClr>
                </a:solidFill>
              </a:rPr>
              <a:t>количественному</a:t>
            </a:r>
            <a:r>
              <a:rPr lang="uk-UA" dirty="0">
                <a:solidFill>
                  <a:srgbClr val="2D2DB9">
                    <a:lumMod val="75000"/>
                  </a:srgbClr>
                </a:solidFill>
              </a:rPr>
              <a:t> составу </a:t>
            </a:r>
            <a:r>
              <a:rPr lang="uk-UA" dirty="0" err="1">
                <a:solidFill>
                  <a:srgbClr val="2D2DB9">
                    <a:lumMod val="75000"/>
                  </a:srgbClr>
                </a:solidFill>
              </a:rPr>
              <a:t>вспомогательных</a:t>
            </a:r>
            <a:r>
              <a:rPr lang="uk-UA" dirty="0">
                <a:solidFill>
                  <a:srgbClr val="2D2DB9">
                    <a:lumMod val="75000"/>
                  </a:srgbClr>
                </a:solidFill>
              </a:rPr>
              <a:t> </a:t>
            </a:r>
            <a:r>
              <a:rPr lang="uk-UA" dirty="0" err="1">
                <a:solidFill>
                  <a:srgbClr val="2D2DB9">
                    <a:lumMod val="75000"/>
                  </a:srgbClr>
                </a:solidFill>
              </a:rPr>
              <a:t>веществ</a:t>
            </a:r>
            <a:r>
              <a:rPr lang="uk-UA" dirty="0">
                <a:solidFill>
                  <a:srgbClr val="2D2DB9">
                    <a:lumMod val="75000"/>
                  </a:srgbClr>
                </a:solidFill>
              </a:rPr>
              <a:t>, 3) </a:t>
            </a:r>
            <a:r>
              <a:rPr lang="uk-UA" dirty="0" err="1">
                <a:solidFill>
                  <a:srgbClr val="2D2DB9">
                    <a:lumMod val="75000"/>
                  </a:srgbClr>
                </a:solidFill>
              </a:rPr>
              <a:t>технологии</a:t>
            </a:r>
            <a:r>
              <a:rPr lang="uk-UA" dirty="0">
                <a:solidFill>
                  <a:srgbClr val="2D2DB9">
                    <a:lumMod val="75000"/>
                  </a:srgbClr>
                </a:solidFill>
              </a:rPr>
              <a:t> </a:t>
            </a:r>
            <a:r>
              <a:rPr lang="uk-UA" dirty="0" err="1">
                <a:solidFill>
                  <a:srgbClr val="2D2DB9">
                    <a:lumMod val="75000"/>
                  </a:srgbClr>
                </a:solidFill>
              </a:rPr>
              <a:t>производства</a:t>
            </a:r>
            <a:r>
              <a:rPr lang="uk-UA" dirty="0">
                <a:solidFill>
                  <a:srgbClr val="2D2DB9">
                    <a:lumMod val="75000"/>
                  </a:srgbClr>
                </a:solidFill>
              </a:rPr>
              <a:t> таблеток</a:t>
            </a:r>
          </a:p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uk-UA" dirty="0">
                <a:solidFill>
                  <a:srgbClr val="2D2DB9">
                    <a:lumMod val="75000"/>
                  </a:srgbClr>
                </a:solidFill>
              </a:rPr>
              <a:t>СОННАТ </a:t>
            </a:r>
            <a:r>
              <a:rPr lang="uk-UA" b="1" dirty="0">
                <a:solidFill>
                  <a:srgbClr val="2D2DB9">
                    <a:lumMod val="75000"/>
                  </a:srgbClr>
                </a:solidFill>
              </a:rPr>
              <a:t>РАБОТАЕТ</a:t>
            </a:r>
            <a:r>
              <a:rPr lang="uk-UA" dirty="0">
                <a:solidFill>
                  <a:srgbClr val="2D2DB9">
                    <a:lumMod val="75000"/>
                  </a:srgbClr>
                </a:solidFill>
              </a:rPr>
              <a:t> в </a:t>
            </a:r>
            <a:r>
              <a:rPr lang="uk-UA" b="1" u="sng" dirty="0" err="1">
                <a:solidFill>
                  <a:srgbClr val="2D2DB9">
                    <a:lumMod val="75000"/>
                  </a:srgbClr>
                </a:solidFill>
              </a:rPr>
              <a:t>минимальной</a:t>
            </a:r>
            <a:r>
              <a:rPr lang="uk-UA" b="1" u="sng" dirty="0">
                <a:solidFill>
                  <a:srgbClr val="2D2DB9">
                    <a:lumMod val="75000"/>
                  </a:srgbClr>
                </a:solidFill>
              </a:rPr>
              <a:t> </a:t>
            </a:r>
            <a:r>
              <a:rPr lang="uk-UA" b="1" u="sng" dirty="0" err="1">
                <a:solidFill>
                  <a:srgbClr val="2D2DB9">
                    <a:lumMod val="75000"/>
                  </a:srgbClr>
                </a:solidFill>
              </a:rPr>
              <a:t>разовой</a:t>
            </a:r>
            <a:r>
              <a:rPr lang="uk-UA" b="1" u="sng" dirty="0">
                <a:solidFill>
                  <a:srgbClr val="2D2DB9">
                    <a:lumMod val="75000"/>
                  </a:srgbClr>
                </a:solidFill>
              </a:rPr>
              <a:t> и </a:t>
            </a:r>
            <a:r>
              <a:rPr lang="uk-UA" b="1" u="sng" dirty="0" err="1">
                <a:solidFill>
                  <a:srgbClr val="2D2DB9">
                    <a:lumMod val="75000"/>
                  </a:srgbClr>
                </a:solidFill>
              </a:rPr>
              <a:t>курсовой</a:t>
            </a:r>
            <a:r>
              <a:rPr lang="uk-UA" b="1" u="sng" dirty="0">
                <a:solidFill>
                  <a:srgbClr val="2D2DB9">
                    <a:lumMod val="75000"/>
                  </a:srgbClr>
                </a:solidFill>
              </a:rPr>
              <a:t> </a:t>
            </a:r>
            <a:r>
              <a:rPr lang="uk-UA" b="1" u="sng" dirty="0" err="1">
                <a:solidFill>
                  <a:srgbClr val="2D2DB9">
                    <a:lumMod val="75000"/>
                  </a:srgbClr>
                </a:solidFill>
              </a:rPr>
              <a:t>дозе</a:t>
            </a:r>
            <a:r>
              <a:rPr lang="uk-UA" dirty="0">
                <a:solidFill>
                  <a:srgbClr val="2D2DB9">
                    <a:lumMod val="75000"/>
                  </a:srgbClr>
                </a:solidFill>
              </a:rPr>
              <a:t> и ОБЕСПЕЧИВАЕТ</a:t>
            </a:r>
            <a:r>
              <a:rPr lang="uk-UA" b="1" dirty="0">
                <a:solidFill>
                  <a:srgbClr val="2D2DB9">
                    <a:lumMod val="75000"/>
                  </a:srgbClr>
                </a:solidFill>
              </a:rPr>
              <a:t> ОТВЕТСТВЕННОЕ </a:t>
            </a:r>
            <a:r>
              <a:rPr lang="uk-UA" b="1" dirty="0" err="1">
                <a:solidFill>
                  <a:srgbClr val="2D2DB9">
                    <a:lumMod val="75000"/>
                  </a:srgbClr>
                </a:solidFill>
              </a:rPr>
              <a:t>лечение</a:t>
            </a:r>
            <a:r>
              <a:rPr lang="uk-UA" b="1" dirty="0">
                <a:solidFill>
                  <a:srgbClr val="2D2DB9">
                    <a:lumMod val="75000"/>
                  </a:srgbClr>
                </a:solidFill>
              </a:rPr>
              <a:t> </a:t>
            </a:r>
            <a:r>
              <a:rPr lang="uk-UA" b="1" dirty="0" err="1">
                <a:solidFill>
                  <a:srgbClr val="2D2DB9">
                    <a:lumMod val="75000"/>
                  </a:srgbClr>
                </a:solidFill>
              </a:rPr>
              <a:t>бессонницы</a:t>
            </a:r>
            <a:r>
              <a:rPr lang="uk-UA" b="1" dirty="0">
                <a:solidFill>
                  <a:srgbClr val="2D2DB9">
                    <a:lumMod val="75000"/>
                  </a:srgbClr>
                </a:solidFill>
              </a:rPr>
              <a:t>.</a:t>
            </a:r>
            <a:endParaRPr lang="ru-RU" b="1" dirty="0">
              <a:solidFill>
                <a:srgbClr val="2D2DB9">
                  <a:lumMod val="75000"/>
                </a:srgbClr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 bwMode="auto">
          <a:xfrm rot="20046083">
            <a:off x="6115215" y="5224770"/>
            <a:ext cx="2965198" cy="1148826"/>
          </a:xfrm>
          <a:prstGeom prst="rect">
            <a:avLst/>
          </a:prstGeom>
          <a:solidFill>
            <a:srgbClr val="FFFFFF">
              <a:alpha val="47059"/>
            </a:srgbClr>
          </a:solidFill>
          <a:ln w="9525" cap="flat" cmpd="sng" algn="ctr">
            <a:solidFill>
              <a:srgbClr val="FF0000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spcAft>
                <a:spcPct val="0"/>
              </a:spcAft>
            </a:pPr>
            <a:r>
              <a:rPr lang="ru-RU" sz="2000" b="1" dirty="0">
                <a:solidFill>
                  <a:srgbClr val="FF0000"/>
                </a:solidFill>
              </a:rPr>
              <a:t>помогает </a:t>
            </a:r>
          </a:p>
          <a:p>
            <a:pPr algn="ctr" fontAlgn="base">
              <a:spcAft>
                <a:spcPct val="0"/>
              </a:spcAft>
            </a:pPr>
            <a:r>
              <a:rPr lang="ru-RU" sz="2000" b="1" dirty="0">
                <a:solidFill>
                  <a:srgbClr val="FF0000"/>
                </a:solidFill>
              </a:rPr>
              <a:t>в более короткие сроки и в меньших дозах</a:t>
            </a:r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6712" y="111431"/>
            <a:ext cx="1296144" cy="3286509"/>
          </a:xfrm>
          <a:prstGeom prst="rect">
            <a:avLst/>
          </a:prstGeom>
          <a:solidFill>
            <a:srgbClr val="FFFFFF">
              <a:shade val="85000"/>
            </a:srgbClr>
          </a:solidFill>
          <a:ln w="101600" cap="sq">
            <a:solidFill>
              <a:srgbClr val="FDFDFD"/>
            </a:solidFill>
            <a:miter lim="800000"/>
          </a:ln>
          <a:effectLst>
            <a:outerShdw blurRad="57150" dist="3750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1896000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90" t="17160" b="5710"/>
          <a:stretch/>
        </p:blipFill>
        <p:spPr>
          <a:xfrm>
            <a:off x="5644462" y="834165"/>
            <a:ext cx="3031994" cy="2003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7029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0AFD259-903F-46CD-9135-B90456C2FB6E}" type="slidenum">
              <a:rPr lang="ru-RU" smtClean="0"/>
              <a:pPr>
                <a:defRPr/>
              </a:pPr>
              <a:t>55</a:t>
            </a:fld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/>
          <a:srcRect r="1352"/>
          <a:stretch/>
        </p:blipFill>
        <p:spPr>
          <a:xfrm>
            <a:off x="899593" y="-7987"/>
            <a:ext cx="7416824" cy="6865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708807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951820" y="0"/>
            <a:ext cx="4695174" cy="990600"/>
          </a:xfrm>
        </p:spPr>
        <p:txBody>
          <a:bodyPr/>
          <a:lstStyle/>
          <a:p>
            <a:pPr algn="ctr"/>
            <a:r>
              <a:rPr lang="ru-RU" sz="3200" b="0" dirty="0"/>
              <a:t>Ответственное лечение</a:t>
            </a: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l="1134" r="4249"/>
          <a:stretch/>
        </p:blipFill>
        <p:spPr>
          <a:xfrm>
            <a:off x="179512" y="1196752"/>
            <a:ext cx="8856984" cy="4392488"/>
          </a:xfrm>
          <a:prstGeom prst="rect">
            <a:avLst/>
          </a:prstGeom>
        </p:spPr>
      </p:pic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6" name="Овал 5"/>
          <p:cNvSpPr/>
          <p:nvPr/>
        </p:nvSpPr>
        <p:spPr bwMode="auto">
          <a:xfrm>
            <a:off x="2735796" y="1772816"/>
            <a:ext cx="5265204" cy="3312368"/>
          </a:xfrm>
          <a:prstGeom prst="ellipse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endParaRPr lang="ru-RU" sz="1200" b="1">
              <a:solidFill>
                <a:srgbClr val="FF0000"/>
              </a:solidFill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0527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251520" y="1196752"/>
            <a:ext cx="8892480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ru-RU" b="1" dirty="0">
                <a:solidFill>
                  <a:srgbClr val="2D2DB9">
                    <a:lumMod val="50000"/>
                  </a:srgbClr>
                </a:solidFill>
                <a:latin typeface="Arial" pitchFamily="34" charset="0"/>
              </a:rPr>
              <a:t>Многократные измельчение и очистка субстанции во время синтеза </a:t>
            </a:r>
          </a:p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ru-RU" b="1" dirty="0">
                <a:solidFill>
                  <a:srgbClr val="2D2DB9">
                    <a:lumMod val="50000"/>
                  </a:srgbClr>
                </a:solidFill>
                <a:latin typeface="Arial" pitchFamily="34" charset="0"/>
              </a:rPr>
              <a:t>повышают </a:t>
            </a:r>
            <a:r>
              <a:rPr lang="ru-RU" b="1" dirty="0" err="1">
                <a:solidFill>
                  <a:srgbClr val="2D2DB9">
                    <a:lumMod val="50000"/>
                  </a:srgbClr>
                </a:solidFill>
                <a:latin typeface="Arial" pitchFamily="34" charset="0"/>
              </a:rPr>
              <a:t>биодоступность</a:t>
            </a:r>
            <a:endParaRPr lang="ru-RU" b="1" dirty="0">
              <a:solidFill>
                <a:srgbClr val="2D2DB9">
                  <a:lumMod val="50000"/>
                </a:srgbClr>
              </a:solidFill>
              <a:latin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411761" y="332656"/>
            <a:ext cx="6732239" cy="70788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2000" b="1" dirty="0">
                <a:solidFill>
                  <a:srgbClr val="6699FF"/>
                </a:solidFill>
              </a:rPr>
              <a:t>СОННАТ-ВЫСОКООЧИЩЕННАЯ СУБСТАНЦИЯ</a:t>
            </a:r>
          </a:p>
        </p:txBody>
      </p:sp>
      <p:pic>
        <p:nvPicPr>
          <p:cNvPr id="7" name="Рисунок 6" descr="http://www.ru.all.biz/img/ru/service_catalog/281730.jpe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3751" y="2151662"/>
            <a:ext cx="4172638" cy="3986987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90" t="17160" b="5710"/>
          <a:stretch/>
        </p:blipFill>
        <p:spPr>
          <a:xfrm>
            <a:off x="6192186" y="1970700"/>
            <a:ext cx="1771187" cy="1170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0739464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251520" y="1196757"/>
            <a:ext cx="864096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ru-RU" b="1" dirty="0">
                <a:solidFill>
                  <a:srgbClr val="2D2DB9">
                    <a:lumMod val="50000"/>
                  </a:srgbClr>
                </a:solidFill>
                <a:latin typeface="Arial" pitchFamily="34" charset="0"/>
              </a:rPr>
              <a:t>Состав вспомогательных веществ влияет на </a:t>
            </a:r>
            <a:r>
              <a:rPr lang="ru-RU" b="1" dirty="0" err="1">
                <a:solidFill>
                  <a:srgbClr val="2D2DB9">
                    <a:lumMod val="50000"/>
                  </a:srgbClr>
                </a:solidFill>
                <a:latin typeface="Arial" pitchFamily="34" charset="0"/>
              </a:rPr>
              <a:t>фармакокинетику</a:t>
            </a:r>
            <a:r>
              <a:rPr lang="ru-RU" b="1" dirty="0">
                <a:solidFill>
                  <a:srgbClr val="2D2DB9">
                    <a:lumMod val="50000"/>
                  </a:srgbClr>
                </a:solidFill>
                <a:latin typeface="Arial" pitchFamily="34" charset="0"/>
              </a:rPr>
              <a:t>, </a:t>
            </a:r>
          </a:p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ru-RU" b="1" dirty="0">
                <a:solidFill>
                  <a:srgbClr val="2D2DB9">
                    <a:lumMod val="50000"/>
                  </a:srgbClr>
                </a:solidFill>
                <a:latin typeface="Arial" pitchFamily="34" charset="0"/>
              </a:rPr>
              <a:t>своевременное высвобождение действующего вещества, </a:t>
            </a:r>
          </a:p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ru-RU" b="1" dirty="0">
                <a:solidFill>
                  <a:srgbClr val="2D2DB9">
                    <a:lumMod val="50000"/>
                  </a:srgbClr>
                </a:solidFill>
                <a:latin typeface="Arial" pitchFamily="34" charset="0"/>
              </a:rPr>
              <a:t>скорость наступления эффекта</a:t>
            </a:r>
          </a:p>
        </p:txBody>
      </p:sp>
      <p:pic>
        <p:nvPicPr>
          <p:cNvPr id="4" name="Рисунок 3" descr="http://industrial.com.ua/pic/prodbig/553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3228" y="2733361"/>
            <a:ext cx="3217545" cy="1391285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 descr="http://vmede.org/sait/content/Farm_texnologiya_bzg_ls_gavrilov_2010/img/22493.jpg"/>
          <p:cNvPicPr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0" r="1525" b="12877"/>
          <a:stretch/>
        </p:blipFill>
        <p:spPr bwMode="auto">
          <a:xfrm>
            <a:off x="971604" y="4156054"/>
            <a:ext cx="7387811" cy="2088827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TextBox 5"/>
          <p:cNvSpPr txBox="1"/>
          <p:nvPr/>
        </p:nvSpPr>
        <p:spPr>
          <a:xfrm>
            <a:off x="2483769" y="332656"/>
            <a:ext cx="5436604" cy="70788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000" b="1" dirty="0">
                <a:solidFill>
                  <a:srgbClr val="6699FF"/>
                </a:solidFill>
              </a:rPr>
              <a:t>ПРАВИЛЬНЫЙ СОСТАВ ВСПОМОГАТЕЛЬНЫХ ВЕЩЕСТВ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90" t="17160" b="5710"/>
          <a:stretch/>
        </p:blipFill>
        <p:spPr>
          <a:xfrm>
            <a:off x="6588228" y="2258733"/>
            <a:ext cx="1771187" cy="1170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6992396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0AFD259-903F-46CD-9135-B90456C2FB6E}" type="slidenum">
              <a:rPr lang="ru-RU" smtClean="0"/>
              <a:pPr>
                <a:defRPr/>
              </a:pPr>
              <a:t>59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323528" y="1124747"/>
            <a:ext cx="842493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ru-RU" b="1" dirty="0">
                <a:solidFill>
                  <a:srgbClr val="2D2DB9">
                    <a:lumMod val="50000"/>
                  </a:srgbClr>
                </a:solidFill>
                <a:latin typeface="Arial" pitchFamily="34" charset="0"/>
              </a:rPr>
              <a:t>Технология производства таблеток обеспечивает равномерное </a:t>
            </a:r>
          </a:p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ru-RU" b="1" dirty="0">
                <a:solidFill>
                  <a:srgbClr val="2D2DB9">
                    <a:lumMod val="50000"/>
                  </a:srgbClr>
                </a:solidFill>
                <a:latin typeface="Arial" pitchFamily="34" charset="0"/>
              </a:rPr>
              <a:t>смешивание и распределение действующего вещества и </a:t>
            </a:r>
          </a:p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ru-RU" b="1" dirty="0">
                <a:solidFill>
                  <a:srgbClr val="2D2DB9">
                    <a:lumMod val="50000"/>
                  </a:srgbClr>
                </a:solidFill>
                <a:latin typeface="Arial" pitchFamily="34" charset="0"/>
              </a:rPr>
              <a:t>однородное дозирование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483769" y="332656"/>
            <a:ext cx="683019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2000" b="1" dirty="0">
                <a:solidFill>
                  <a:srgbClr val="6699FF"/>
                </a:solidFill>
              </a:rPr>
              <a:t>ТЕХНОЛОГИЯ ПРОИЗВОДСТВА ТАБЛЕТОК</a:t>
            </a:r>
          </a:p>
        </p:txBody>
      </p:sp>
      <p:pic>
        <p:nvPicPr>
          <p:cNvPr id="5" name="Рисунок 4" descr="http://www.tatpharm.ru/Graphics/237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7769" y="2330213"/>
            <a:ext cx="4058433" cy="3887837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90" t="17160" b="5710"/>
          <a:stretch/>
        </p:blipFill>
        <p:spPr>
          <a:xfrm>
            <a:off x="6660233" y="2296061"/>
            <a:ext cx="1771187" cy="1170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8947767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964645" y="115888"/>
            <a:ext cx="4875644" cy="812782"/>
          </a:xfrm>
        </p:spPr>
        <p:txBody>
          <a:bodyPr/>
          <a:lstStyle/>
          <a:p>
            <a:pPr algn="ctr"/>
            <a:r>
              <a:rPr lang="ru-RU" sz="2800" b="0" dirty="0"/>
              <a:t>Почему СОННАТ? 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238622" y="928671"/>
            <a:ext cx="6616661" cy="1678626"/>
          </a:xfrm>
        </p:spPr>
        <p:txBody>
          <a:bodyPr/>
          <a:lstStyle/>
          <a:p>
            <a:r>
              <a:rPr lang="ru-RU" sz="1200" dirty="0"/>
              <a:t>Относится к </a:t>
            </a:r>
            <a:r>
              <a:rPr lang="en-US" sz="1200" dirty="0"/>
              <a:t>Z</a:t>
            </a:r>
            <a:r>
              <a:rPr lang="ru-RU" sz="1200" dirty="0"/>
              <a:t>-гипнотикам</a:t>
            </a:r>
          </a:p>
          <a:p>
            <a:r>
              <a:rPr lang="ru-RU" sz="1200" dirty="0">
                <a:solidFill>
                  <a:schemeClr val="bg2">
                    <a:lumMod val="75000"/>
                  </a:schemeClr>
                </a:solidFill>
              </a:rPr>
              <a:t>Т</a:t>
            </a:r>
            <a:r>
              <a:rPr lang="ru-RU" sz="1200" baseline="-25000" dirty="0">
                <a:solidFill>
                  <a:schemeClr val="bg2">
                    <a:lumMod val="75000"/>
                  </a:schemeClr>
                </a:solidFill>
              </a:rPr>
              <a:t>1/2  </a:t>
            </a:r>
            <a:r>
              <a:rPr lang="ru-RU" sz="1200" dirty="0">
                <a:solidFill>
                  <a:schemeClr val="bg2">
                    <a:lumMod val="75000"/>
                  </a:schemeClr>
                </a:solidFill>
              </a:rPr>
              <a:t>~ 5 часов</a:t>
            </a:r>
          </a:p>
          <a:p>
            <a:r>
              <a:rPr lang="ru-RU" sz="1200" dirty="0">
                <a:solidFill>
                  <a:schemeClr val="bg2">
                    <a:lumMod val="75000"/>
                  </a:schemeClr>
                </a:solidFill>
              </a:rPr>
              <a:t>Длительность действия 6-8 часов</a:t>
            </a:r>
          </a:p>
          <a:p>
            <a:pPr lvl="0"/>
            <a:r>
              <a:rPr lang="ru-RU" sz="1200" dirty="0"/>
              <a:t>Минимальный риск побочных эффектов</a:t>
            </a:r>
          </a:p>
          <a:p>
            <a:pPr lvl="0"/>
            <a:r>
              <a:rPr lang="ru-RU" sz="1200" dirty="0"/>
              <a:t>Минимальное влияние на параметры дыхания во сне</a:t>
            </a:r>
          </a:p>
          <a:p>
            <a:pPr lvl="0"/>
            <a:r>
              <a:rPr lang="ru-RU" sz="1200" dirty="0"/>
              <a:t>Минимальный риск развития зависимости и синдрома отмены</a:t>
            </a:r>
          </a:p>
          <a:p>
            <a:pPr lvl="0"/>
            <a:r>
              <a:rPr lang="ru-RU" sz="1200" dirty="0"/>
              <a:t>Отсутствие выраженного последействия в утренние и дневные часы</a:t>
            </a:r>
          </a:p>
          <a:p>
            <a:endParaRPr lang="ru-RU" sz="1200" dirty="0">
              <a:solidFill>
                <a:schemeClr val="bg2">
                  <a:lumMod val="75000"/>
                </a:schemeClr>
              </a:solidFill>
            </a:endParaRPr>
          </a:p>
          <a:p>
            <a:endParaRPr lang="ru-RU" sz="1200" dirty="0"/>
          </a:p>
          <a:p>
            <a:endParaRPr lang="ru-RU" sz="1200" dirty="0"/>
          </a:p>
          <a:p>
            <a:endParaRPr lang="ru-RU" sz="12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9EC21F1-0603-4170-907E-686D527BD46D}" type="slidenum">
              <a:rPr lang="ru-RU" smtClean="0"/>
              <a:pPr>
                <a:defRPr/>
              </a:pPr>
              <a:t>60</a:t>
            </a:fld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251520" y="2522686"/>
            <a:ext cx="8640960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ü"/>
            </a:pPr>
            <a:r>
              <a:rPr lang="ru-RU" sz="2400" dirty="0">
                <a:solidFill>
                  <a:srgbClr val="808080">
                    <a:lumMod val="50000"/>
                  </a:srgbClr>
                </a:solidFill>
              </a:rPr>
              <a:t>теперь</a:t>
            </a:r>
            <a:r>
              <a:rPr lang="ru-RU" sz="2400" b="1" dirty="0">
                <a:solidFill>
                  <a:srgbClr val="808080">
                    <a:lumMod val="50000"/>
                  </a:srgbClr>
                </a:solidFill>
              </a:rPr>
              <a:t> БЕЛОРУССКИЙ</a:t>
            </a:r>
          </a:p>
          <a:p>
            <a:pPr marL="457200" indent="-4572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ü"/>
            </a:pPr>
            <a:endParaRPr lang="ru-RU" sz="1200" dirty="0">
              <a:solidFill>
                <a:srgbClr val="808080">
                  <a:lumMod val="50000"/>
                </a:srgbClr>
              </a:solidFill>
              <a:latin typeface="Arial" pitchFamily="34" charset="0"/>
            </a:endParaRPr>
          </a:p>
          <a:p>
            <a:pPr marL="457200" indent="-4572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ü"/>
            </a:pPr>
            <a:r>
              <a:rPr lang="ru-RU" sz="2400" b="1" dirty="0">
                <a:solidFill>
                  <a:srgbClr val="808080">
                    <a:lumMod val="50000"/>
                  </a:srgbClr>
                </a:solidFill>
              </a:rPr>
              <a:t>высококачественная субстанция</a:t>
            </a:r>
          </a:p>
          <a:p>
            <a:pPr marL="457200" indent="-4572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ü"/>
            </a:pPr>
            <a:endParaRPr lang="ru-RU" sz="1200" b="1" dirty="0">
              <a:solidFill>
                <a:srgbClr val="808080">
                  <a:lumMod val="50000"/>
                </a:srgbClr>
              </a:solidFill>
            </a:endParaRPr>
          </a:p>
          <a:p>
            <a:pPr marL="457200" indent="-4572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ü"/>
            </a:pPr>
            <a:r>
              <a:rPr lang="ru-RU" sz="2400" dirty="0">
                <a:solidFill>
                  <a:srgbClr val="808080">
                    <a:lumMod val="50000"/>
                  </a:srgbClr>
                </a:solidFill>
              </a:rPr>
              <a:t>по сравнению с другими </a:t>
            </a:r>
            <a:r>
              <a:rPr lang="ru-RU" sz="2400" dirty="0" err="1">
                <a:solidFill>
                  <a:srgbClr val="808080">
                    <a:lumMod val="50000"/>
                  </a:srgbClr>
                </a:solidFill>
              </a:rPr>
              <a:t>зопиклонами</a:t>
            </a:r>
            <a:r>
              <a:rPr lang="ru-RU" sz="2400" b="1" dirty="0">
                <a:solidFill>
                  <a:srgbClr val="808080">
                    <a:lumMod val="50000"/>
                  </a:srgbClr>
                </a:solidFill>
              </a:rPr>
              <a:t> работает в минимальной разовой и курсовой дозе </a:t>
            </a:r>
            <a:r>
              <a:rPr lang="ru-RU" sz="2400" dirty="0">
                <a:solidFill>
                  <a:srgbClr val="808080">
                    <a:lumMod val="50000"/>
                  </a:srgbClr>
                </a:solidFill>
              </a:rPr>
              <a:t>и обеспечивает безопасное лечение бессонницы</a:t>
            </a:r>
          </a:p>
          <a:p>
            <a:pPr marL="457200" indent="-4572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ü"/>
            </a:pPr>
            <a:endParaRPr lang="ru-RU" sz="1200" b="1" dirty="0">
              <a:solidFill>
                <a:srgbClr val="808080">
                  <a:lumMod val="50000"/>
                </a:srgbClr>
              </a:solidFill>
            </a:endParaRPr>
          </a:p>
          <a:p>
            <a:pPr marL="457200" indent="-4572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ü"/>
            </a:pPr>
            <a:r>
              <a:rPr lang="ru-RU" sz="2400" b="1" dirty="0">
                <a:solidFill>
                  <a:srgbClr val="808080">
                    <a:lumMod val="50000"/>
                  </a:srgbClr>
                </a:solidFill>
              </a:rPr>
              <a:t>экономит деньги пациентам </a:t>
            </a:r>
            <a:r>
              <a:rPr lang="ru-RU" sz="2400" dirty="0">
                <a:solidFill>
                  <a:srgbClr val="808080">
                    <a:lumMod val="50000"/>
                  </a:srgbClr>
                </a:solidFill>
              </a:rPr>
              <a:t>(работает быстрее)</a:t>
            </a:r>
          </a:p>
          <a:p>
            <a:pPr marL="457200" indent="-4572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ü"/>
            </a:pPr>
            <a:endParaRPr lang="ru-RU" sz="2400" b="1" dirty="0">
              <a:solidFill>
                <a:srgbClr val="808080">
                  <a:lumMod val="50000"/>
                </a:srgbClr>
              </a:solidFill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90" t="17160" b="5710"/>
          <a:stretch/>
        </p:blipFill>
        <p:spPr>
          <a:xfrm>
            <a:off x="6723617" y="1052736"/>
            <a:ext cx="1853452" cy="12246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1216932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442" name="Rectangle 2"/>
          <p:cNvSpPr>
            <a:spLocks noGrp="1" noChangeArrowheads="1"/>
          </p:cNvSpPr>
          <p:nvPr>
            <p:ph type="title"/>
          </p:nvPr>
        </p:nvSpPr>
        <p:spPr>
          <a:xfrm>
            <a:off x="1043490" y="1027664"/>
            <a:ext cx="7024744" cy="1393224"/>
          </a:xfrm>
        </p:spPr>
        <p:txBody>
          <a:bodyPr>
            <a:normAutofit fontScale="90000"/>
          </a:bodyPr>
          <a:lstStyle/>
          <a:p>
            <a:r>
              <a:rPr lang="ru-RU" altLang="ru-RU" sz="3600" dirty="0" err="1">
                <a:solidFill>
                  <a:schemeClr val="tx1"/>
                </a:solidFill>
                <a:effectLst/>
                <a:latin typeface="Comic Sans MS" pitchFamily="66" charset="0"/>
              </a:rPr>
              <a:t>Соннат</a:t>
            </a:r>
            <a:r>
              <a:rPr lang="ru-RU" altLang="ru-RU" sz="3600" dirty="0">
                <a:solidFill>
                  <a:schemeClr val="tx1"/>
                </a:solidFill>
                <a:effectLst/>
                <a:latin typeface="Comic Sans MS" pitchFamily="66" charset="0"/>
              </a:rPr>
              <a:t> применяется  при нарушениях сна на фоне любых</a:t>
            </a:r>
            <a:r>
              <a:rPr lang="ru-RU" altLang="ru-RU" sz="4000" dirty="0">
                <a:solidFill>
                  <a:schemeClr val="tx1"/>
                </a:solidFill>
                <a:effectLst/>
              </a:rPr>
              <a:t> </a:t>
            </a:r>
            <a:r>
              <a:rPr lang="ru-RU" altLang="ru-RU" sz="4000" dirty="0">
                <a:effectLst/>
              </a:rPr>
              <a:t/>
            </a:r>
            <a:br>
              <a:rPr lang="ru-RU" altLang="ru-RU" sz="4000" dirty="0">
                <a:effectLst/>
              </a:rPr>
            </a:br>
            <a:endParaRPr lang="ru-RU" altLang="ru-RU" sz="4000" dirty="0">
              <a:effectLst/>
            </a:endParaRPr>
          </a:p>
        </p:txBody>
      </p:sp>
      <p:sp>
        <p:nvSpPr>
          <p:cNvPr id="1894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ct val="0"/>
              </a:spcBef>
              <a:spcAft>
                <a:spcPts val="600"/>
              </a:spcAft>
            </a:pPr>
            <a:r>
              <a:rPr lang="ru-RU" altLang="ru-RU" dirty="0">
                <a:effectLst/>
                <a:latin typeface="Comic Sans MS" pitchFamily="66" charset="0"/>
              </a:rPr>
              <a:t>соматических заболеваний</a:t>
            </a:r>
          </a:p>
          <a:p>
            <a:pPr>
              <a:spcBef>
                <a:spcPct val="0"/>
              </a:spcBef>
              <a:spcAft>
                <a:spcPts val="600"/>
              </a:spcAft>
            </a:pPr>
            <a:r>
              <a:rPr lang="ru-RU" altLang="ru-RU" dirty="0">
                <a:effectLst/>
                <a:latin typeface="Comic Sans MS" pitchFamily="66" charset="0"/>
              </a:rPr>
              <a:t>психических  расстройств (аффективные, невротические и др.) </a:t>
            </a:r>
          </a:p>
          <a:p>
            <a:pPr>
              <a:spcBef>
                <a:spcPct val="0"/>
              </a:spcBef>
              <a:spcAft>
                <a:spcPts val="600"/>
              </a:spcAft>
            </a:pPr>
            <a:r>
              <a:rPr lang="ru-RU" altLang="ru-RU" dirty="0">
                <a:effectLst/>
                <a:latin typeface="Comic Sans MS" pitchFamily="66" charset="0"/>
              </a:rPr>
              <a:t>в том числе при состояниях посттравматического стресса и при психосоматических расстройствах.</a:t>
            </a:r>
            <a:r>
              <a:rPr lang="ru-RU" altLang="ru-RU" dirty="0">
                <a:effectLst/>
              </a:rPr>
              <a:t> </a:t>
            </a:r>
          </a:p>
          <a:p>
            <a:pPr>
              <a:spcBef>
                <a:spcPct val="0"/>
              </a:spcBef>
              <a:spcAft>
                <a:spcPts val="600"/>
              </a:spcAft>
            </a:pPr>
            <a:endParaRPr lang="ru-RU" altLang="ru-RU" dirty="0">
              <a:effectLst/>
            </a:endParaRPr>
          </a:p>
          <a:p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2163984991"/>
      </p:ext>
    </p:extLst>
  </p:cSld>
  <p:clrMapOvr>
    <a:masterClrMapping/>
  </p:clrMapOvr>
  <p:transition/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490" y="1196752"/>
            <a:ext cx="7024744" cy="1368152"/>
          </a:xfrm>
        </p:spPr>
        <p:txBody>
          <a:bodyPr>
            <a:normAutofit fontScale="90000"/>
          </a:bodyPr>
          <a:lstStyle/>
          <a:p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 err="1"/>
              <a:t>Когнитивно</a:t>
            </a:r>
            <a:r>
              <a:rPr lang="ru-RU" dirty="0"/>
              <a:t>-поведенческая терапия (КБТ)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68580" indent="0">
              <a:buNone/>
            </a:pPr>
            <a:r>
              <a:rPr lang="ru-RU" dirty="0"/>
              <a:t>Основные техники следующие: гигиена сна, стимул-контролирующая терапия, терапия ограничения времена нахождения в постели и времени сна, техники релаксации, когнитивная реструктуризация, парадоксальные стремления, и когнитивная терапия при нарушениях восприятии сна.</a:t>
            </a:r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87502240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43500" y="908720"/>
            <a:ext cx="6777317" cy="4923909"/>
          </a:xfrm>
        </p:spPr>
        <p:txBody>
          <a:bodyPr>
            <a:normAutofit/>
          </a:bodyPr>
          <a:lstStyle/>
          <a:p>
            <a:r>
              <a:rPr lang="ru-RU" dirty="0"/>
              <a:t>Во время терапии проводятся три типа воздействия: обучающие, поведенческие и когнитивные, в соответствии с теоретической моделью бессонницы предложенной </a:t>
            </a:r>
            <a:r>
              <a:rPr lang="ru-RU" dirty="0" err="1"/>
              <a:t>Спиелманом</a:t>
            </a:r>
            <a:r>
              <a:rPr lang="ru-RU" dirty="0"/>
              <a:t>. Исходя из данной модели, к инсомнии приводят три основные группы факторов: предрасполагающие, провоцирующие и закрепляющие. </a:t>
            </a:r>
            <a:r>
              <a:rPr lang="ru-RU" i="1" u="sng" dirty="0"/>
              <a:t>Основные цели для КБТ это провоцирующие и закрепляющие факторы. </a:t>
            </a:r>
          </a:p>
        </p:txBody>
      </p:sp>
    </p:spTree>
    <p:extLst>
      <p:ext uri="{BB962C8B-B14F-4D97-AF65-F5344CB8AC3E}">
        <p14:creationId xmlns:p14="http://schemas.microsoft.com/office/powerpoint/2010/main" val="185593087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43500" y="980728"/>
            <a:ext cx="7344924" cy="5256584"/>
          </a:xfrm>
        </p:spPr>
        <p:txBody>
          <a:bodyPr>
            <a:normAutofit fontScale="92500" lnSpcReduction="10000"/>
          </a:bodyPr>
          <a:lstStyle/>
          <a:p>
            <a:r>
              <a:rPr lang="ru-RU" dirty="0"/>
              <a:t>Немедикаментозное лечение менее </a:t>
            </a:r>
            <a:r>
              <a:rPr lang="ru-RU" dirty="0" err="1"/>
              <a:t>затратно</a:t>
            </a:r>
            <a:r>
              <a:rPr lang="ru-RU" dirty="0"/>
              <a:t> и более безопасно, чем фармакотерапия, но положительный эффект от модификации образа жизни развивается длительно. </a:t>
            </a:r>
          </a:p>
          <a:p>
            <a:r>
              <a:rPr lang="ru-RU" dirty="0"/>
              <a:t>На начальном этапе применяется рациональная психотерапия, направленная на разъяснение механизмов нарушений сна и выработку совместно с пациентом тактики преодоления психотравмирующей ситуации.</a:t>
            </a:r>
          </a:p>
          <a:p>
            <a:r>
              <a:rPr lang="ru-RU" dirty="0"/>
              <a:t>Начинать сразу с медикаментозного лечения следует у пациентов, для которых важна быстрота наступления эффекта.</a:t>
            </a:r>
          </a:p>
          <a:p>
            <a:r>
              <a:rPr lang="ru-RU" dirty="0"/>
              <a:t>Немедикаментозное лечение считается эффективным, если удается сократить время засыпания или продлить общее время сна хотя бы на 30 минут.</a:t>
            </a:r>
          </a:p>
        </p:txBody>
      </p:sp>
    </p:spTree>
    <p:extLst>
      <p:ext uri="{BB962C8B-B14F-4D97-AF65-F5344CB8AC3E}">
        <p14:creationId xmlns:p14="http://schemas.microsoft.com/office/powerpoint/2010/main" val="3500383803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b="1" dirty="0">
                <a:latin typeface="Batang" panose="02030600000101010101" pitchFamily="18" charset="-127"/>
                <a:ea typeface="Batang" panose="02030600000101010101" pitchFamily="18" charset="-127"/>
              </a:rPr>
              <a:t>Благодарю за внимание</a:t>
            </a:r>
          </a:p>
        </p:txBody>
      </p:sp>
      <p:sp>
        <p:nvSpPr>
          <p:cNvPr id="6" name="Подзаголовок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0" name="Picture 2" descr="C:\Users\Nataly\Desktop\загруженное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7" y="548680"/>
            <a:ext cx="4086225" cy="2514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7392179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_rels/them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1_Остин">
  <a:themeElements>
    <a:clrScheme name="NewsPrint">
      <a:dk1>
        <a:sysClr val="windowText" lastClr="000000"/>
      </a:dk1>
      <a:lt1>
        <a:sysClr val="window" lastClr="FFFFFF"/>
      </a:lt1>
      <a:dk2>
        <a:srgbClr val="303030"/>
      </a:dk2>
      <a:lt2>
        <a:srgbClr val="DEDEE0"/>
      </a:lt2>
      <a:accent1>
        <a:srgbClr val="AD0101"/>
      </a:accent1>
      <a:accent2>
        <a:srgbClr val="726056"/>
      </a:accent2>
      <a:accent3>
        <a:srgbClr val="AC956E"/>
      </a:accent3>
      <a:accent4>
        <a:srgbClr val="808DA9"/>
      </a:accent4>
      <a:accent5>
        <a:srgbClr val="424E5B"/>
      </a:accent5>
      <a:accent6>
        <a:srgbClr val="730E00"/>
      </a:accent6>
      <a:hlink>
        <a:srgbClr val="D26900"/>
      </a:hlink>
      <a:folHlink>
        <a:srgbClr val="D89243"/>
      </a:folHlink>
    </a:clrScheme>
    <a:fontScheme name="Остин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Остин">
  <a:themeElements>
    <a:clrScheme name="NewsPrint">
      <a:dk1>
        <a:sysClr val="windowText" lastClr="000000"/>
      </a:dk1>
      <a:lt1>
        <a:sysClr val="window" lastClr="FFFFFF"/>
      </a:lt1>
      <a:dk2>
        <a:srgbClr val="303030"/>
      </a:dk2>
      <a:lt2>
        <a:srgbClr val="DEDEE0"/>
      </a:lt2>
      <a:accent1>
        <a:srgbClr val="AD0101"/>
      </a:accent1>
      <a:accent2>
        <a:srgbClr val="726056"/>
      </a:accent2>
      <a:accent3>
        <a:srgbClr val="AC956E"/>
      </a:accent3>
      <a:accent4>
        <a:srgbClr val="808DA9"/>
      </a:accent4>
      <a:accent5>
        <a:srgbClr val="424E5B"/>
      </a:accent5>
      <a:accent6>
        <a:srgbClr val="730E00"/>
      </a:accent6>
      <a:hlink>
        <a:srgbClr val="D26900"/>
      </a:hlink>
      <a:folHlink>
        <a:srgbClr val="D89243"/>
      </a:folHlink>
    </a:clrScheme>
    <a:fontScheme name="Остин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Остин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зелень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Verve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Grace">
      <a:fillStyleLst>
        <a:solidFill>
          <a:schemeClr val="phClr">
            <a:tint val="100000"/>
          </a:schemeClr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2700000" scaled="1"/>
        </a:gradFill>
        <a:blipFill>
          <a:blip xmlns:r="http://schemas.openxmlformats.org/officeDocument/2006/relationships" r:embed="rId1">
            <a:duotone>
              <a:srgbClr val="FFFFFF"/>
              <a:schemeClr val="phClr">
                <a:tint val="100000"/>
              </a:schemeClr>
            </a:duotone>
          </a:blip>
          <a:tile tx="0" ty="0" sx="80000" sy="85000" flip="none" algn="tl"/>
        </a:blipFill>
      </a:fillStyleLst>
      <a:lnStyleLst>
        <a:ln w="13175" cap="flat" cmpd="sng" algn="ctr">
          <a:solidFill>
            <a:schemeClr val="phClr">
              <a:alpha val="100000"/>
            </a:schemeClr>
          </a:solidFill>
          <a:prstDash val="solid"/>
        </a:ln>
        <a:ln w="19525" cap="flat" cmpd="sng" algn="ctr">
          <a:solidFill>
            <a:schemeClr val="phClr">
              <a:alpha val="100000"/>
            </a:schemeClr>
          </a:solidFill>
          <a:prstDash val="solid"/>
        </a:ln>
        <a:ln w="26350" cap="flat" cmpd="sng" algn="ctr">
          <a:solidFill>
            <a:schemeClr val="phClr">
              <a:alpha val="100000"/>
            </a:schemeClr>
          </a:solidFill>
          <a:prstDash val="solid"/>
        </a:ln>
      </a:lnStyleLst>
      <a:effectStyleLst>
        <a:effectStyle>
          <a:effectLst>
            <a:outerShdw blurRad="95000">
              <a:srgbClr val="000000">
                <a:alpha val="55000"/>
              </a:srgbClr>
            </a:outerShdw>
          </a:effectLst>
          <a:scene3d>
            <a:camera prst="perspectiveFront" fov="7200000"/>
            <a:lightRig rig="brightRoom" dir="t">
              <a:rot lat="0" lon="0" rev="4800000"/>
            </a:lightRig>
          </a:scene3d>
          <a:sp3d contourW="12700" prstMaterial="powder">
            <a:bevelT h="25400"/>
            <a:bevelB h="25400"/>
            <a:contourClr>
              <a:schemeClr val="phClr">
                <a:shade val="60000"/>
                <a:satMod val="110000"/>
              </a:schemeClr>
            </a:contourClr>
          </a:sp3d>
        </a:effectStyle>
        <a:effectStyle>
          <a:effectLst>
            <a:outerShdw blurRad="254000" dist="50800" dir="2700000" algn="tl">
              <a:srgbClr val="000000">
                <a:alpha val="55000"/>
              </a:srgbClr>
            </a:outerShdw>
          </a:effectLst>
          <a:scene3d>
            <a:camera prst="perspectiveFront" fov="7200000"/>
            <a:lightRig rig="brightRoom" dir="t">
              <a:rot lat="0" lon="0" rev="4800000"/>
            </a:lightRig>
          </a:scene3d>
          <a:sp3d contourW="12700" prstMaterial="powder">
            <a:bevelT h="25400"/>
            <a:bevelB h="25400"/>
            <a:contourClr>
              <a:schemeClr val="phClr">
                <a:shade val="60000"/>
                <a:satMod val="110000"/>
              </a:schemeClr>
            </a:contourClr>
          </a:sp3d>
        </a:effectStyle>
        <a:effectStyle>
          <a:effectLst>
            <a:outerShdw blurRad="254000" dist="50800" dir="2700000" algn="tl">
              <a:srgbClr val="000000">
                <a:alpha val="55000"/>
              </a:srgbClr>
            </a:outerShdw>
          </a:effectLst>
          <a:scene3d>
            <a:camera prst="perspectiveFront" fov="7200000"/>
            <a:lightRig rig="brightRoom" dir="t">
              <a:rot lat="0" lon="0" rev="2700000"/>
            </a:lightRig>
          </a:scene3d>
          <a:sp3d>
            <a:bevelT w="342900" h="38100" prst="softRound"/>
            <a:bevelB w="342900" h="38100" prst="softRound"/>
            <a:contourClr>
              <a:srgbClr val="000000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1_зелень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Verve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Grace">
      <a:fillStyleLst>
        <a:solidFill>
          <a:schemeClr val="phClr">
            <a:tint val="100000"/>
          </a:schemeClr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2700000" scaled="1"/>
        </a:gradFill>
        <a:blipFill>
          <a:blip xmlns:r="http://schemas.openxmlformats.org/officeDocument/2006/relationships" r:embed="rId1">
            <a:duotone>
              <a:srgbClr val="FFFFFF"/>
              <a:schemeClr val="phClr">
                <a:tint val="100000"/>
              </a:schemeClr>
            </a:duotone>
          </a:blip>
          <a:tile tx="0" ty="0" sx="80000" sy="85000" flip="none" algn="tl"/>
        </a:blipFill>
      </a:fillStyleLst>
      <a:lnStyleLst>
        <a:ln w="13175" cap="flat" cmpd="sng" algn="ctr">
          <a:solidFill>
            <a:schemeClr val="phClr">
              <a:alpha val="100000"/>
            </a:schemeClr>
          </a:solidFill>
          <a:prstDash val="solid"/>
        </a:ln>
        <a:ln w="19525" cap="flat" cmpd="sng" algn="ctr">
          <a:solidFill>
            <a:schemeClr val="phClr">
              <a:alpha val="100000"/>
            </a:schemeClr>
          </a:solidFill>
          <a:prstDash val="solid"/>
        </a:ln>
        <a:ln w="26350" cap="flat" cmpd="sng" algn="ctr">
          <a:solidFill>
            <a:schemeClr val="phClr">
              <a:alpha val="100000"/>
            </a:schemeClr>
          </a:solidFill>
          <a:prstDash val="solid"/>
        </a:ln>
      </a:lnStyleLst>
      <a:effectStyleLst>
        <a:effectStyle>
          <a:effectLst>
            <a:outerShdw blurRad="95000">
              <a:srgbClr val="000000">
                <a:alpha val="55000"/>
              </a:srgbClr>
            </a:outerShdw>
          </a:effectLst>
          <a:scene3d>
            <a:camera prst="perspectiveFront" fov="7200000"/>
            <a:lightRig rig="brightRoom" dir="t">
              <a:rot lat="0" lon="0" rev="4800000"/>
            </a:lightRig>
          </a:scene3d>
          <a:sp3d contourW="12700" prstMaterial="powder">
            <a:bevelT h="25400"/>
            <a:bevelB h="25400"/>
            <a:contourClr>
              <a:schemeClr val="phClr">
                <a:shade val="60000"/>
                <a:satMod val="110000"/>
              </a:schemeClr>
            </a:contourClr>
          </a:sp3d>
        </a:effectStyle>
        <a:effectStyle>
          <a:effectLst>
            <a:outerShdw blurRad="254000" dist="50800" dir="2700000" algn="tl">
              <a:srgbClr val="000000">
                <a:alpha val="55000"/>
              </a:srgbClr>
            </a:outerShdw>
          </a:effectLst>
          <a:scene3d>
            <a:camera prst="perspectiveFront" fov="7200000"/>
            <a:lightRig rig="brightRoom" dir="t">
              <a:rot lat="0" lon="0" rev="4800000"/>
            </a:lightRig>
          </a:scene3d>
          <a:sp3d contourW="12700" prstMaterial="powder">
            <a:bevelT h="25400"/>
            <a:bevelB h="25400"/>
            <a:contourClr>
              <a:schemeClr val="phClr">
                <a:shade val="60000"/>
                <a:satMod val="110000"/>
              </a:schemeClr>
            </a:contourClr>
          </a:sp3d>
        </a:effectStyle>
        <a:effectStyle>
          <a:effectLst>
            <a:outerShdw blurRad="254000" dist="50800" dir="2700000" algn="tl">
              <a:srgbClr val="000000">
                <a:alpha val="55000"/>
              </a:srgbClr>
            </a:outerShdw>
          </a:effectLst>
          <a:scene3d>
            <a:camera prst="perspectiveFront" fov="7200000"/>
            <a:lightRig rig="brightRoom" dir="t">
              <a:rot lat="0" lon="0" rev="2700000"/>
            </a:lightRig>
          </a:scene3d>
          <a:sp3d>
            <a:bevelT w="342900" h="38100" prst="softRound"/>
            <a:bevelB w="342900" h="38100" prst="softRound"/>
            <a:contourClr>
              <a:srgbClr val="000000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Marketing Strategy_3Y LRP_back-up">
  <a:themeElements>
    <a:clrScheme name="Marketing Strategy_3Y LRP_back-up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Marketing Strategy_3Y LRP_back-up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ru-RU" sz="1200" b="1" i="0" u="none" strike="noStrike" cap="none" normalizeH="0" baseline="0" smtClean="0">
            <a:ln>
              <a:noFill/>
            </a:ln>
            <a:solidFill>
              <a:srgbClr val="FF0000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ru-RU" sz="1200" b="1" i="0" u="none" strike="noStrike" cap="none" normalizeH="0" baseline="0" smtClean="0">
            <a:ln>
              <a:noFill/>
            </a:ln>
            <a:solidFill>
              <a:srgbClr val="FF0000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Marketing Strategy_3Y LRP_back-up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rketing Strategy_3Y LRP_back-up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rketing Strategy_3Y LRP_back-up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rketing Strategy_3Y LRP_back-up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rketing Strategy_3Y LRP_back-up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rketing Strategy_3Y LRP_back-up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rketing Strategy_3Y LRP_back-up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1_Marketing Strategy_3Y LRP_back-up">
  <a:themeElements>
    <a:clrScheme name="Marketing Strategy_3Y LRP_back-up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Marketing Strategy_3Y LRP_back-up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ru-RU" sz="1200" b="1" i="0" u="none" strike="noStrike" cap="none" normalizeH="0" baseline="0" smtClean="0">
            <a:ln>
              <a:noFill/>
            </a:ln>
            <a:solidFill>
              <a:srgbClr val="FF0000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ru-RU" sz="1200" b="1" i="0" u="none" strike="noStrike" cap="none" normalizeH="0" baseline="0" smtClean="0">
            <a:ln>
              <a:noFill/>
            </a:ln>
            <a:solidFill>
              <a:srgbClr val="FF0000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Marketing Strategy_3Y LRP_back-up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rketing Strategy_3Y LRP_back-up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rketing Strategy_3Y LRP_back-up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rketing Strategy_3Y LRP_back-up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rketing Strategy_3Y LRP_back-up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rketing Strategy_3Y LRP_back-up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rketing Strategy_3Y LRP_back-up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2_Marketing Strategy_3Y LRP_back-up">
  <a:themeElements>
    <a:clrScheme name="Marketing Strategy_3Y LRP_back-up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Marketing Strategy_3Y LRP_back-up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ru-RU" sz="1200" b="1" i="0" u="none" strike="noStrike" cap="none" normalizeH="0" baseline="0" smtClean="0">
            <a:ln>
              <a:noFill/>
            </a:ln>
            <a:solidFill>
              <a:srgbClr val="FF0000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ru-RU" sz="1200" b="1" i="0" u="none" strike="noStrike" cap="none" normalizeH="0" baseline="0" smtClean="0">
            <a:ln>
              <a:noFill/>
            </a:ln>
            <a:solidFill>
              <a:srgbClr val="FF0000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Marketing Strategy_3Y LRP_back-up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rketing Strategy_3Y LRP_back-up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rketing Strategy_3Y LRP_back-up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rketing Strategy_3Y LRP_back-up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rketing Strategy_3Y LRP_back-up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rketing Strategy_3Y LRP_back-up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rketing Strategy_3Y LRP_back-up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Капля">
  <a:themeElements>
    <a:clrScheme name="Аптека">
      <a:dk1>
        <a:sysClr val="windowText" lastClr="000000"/>
      </a:dk1>
      <a:lt1>
        <a:sysClr val="window" lastClr="FFFFFF"/>
      </a:lt1>
      <a:dk2>
        <a:srgbClr val="564B3C"/>
      </a:dk2>
      <a:lt2>
        <a:srgbClr val="ECEDD1"/>
      </a:lt2>
      <a:accent1>
        <a:srgbClr val="93A299"/>
      </a:accent1>
      <a:accent2>
        <a:srgbClr val="CF543F"/>
      </a:accent2>
      <a:accent3>
        <a:srgbClr val="B5AE53"/>
      </a:accent3>
      <a:accent4>
        <a:srgbClr val="848058"/>
      </a:accent4>
      <a:accent5>
        <a:srgbClr val="E8B54D"/>
      </a:accent5>
      <a:accent6>
        <a:srgbClr val="786C71"/>
      </a:accent6>
      <a:hlink>
        <a:srgbClr val="CCCC00"/>
      </a:hlink>
      <a:folHlink>
        <a:srgbClr val="B2B2B2"/>
      </a:folHlink>
    </a:clrScheme>
    <a:fontScheme name="Капля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Капля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A633B6A3-9E7F-4C10-9C98-2517A3134361}"/>
    </a:ext>
  </a:extLst>
</a:theme>
</file>

<file path=ppt/theme/theme9.xml><?xml version="1.0" encoding="utf-8"?>
<a:theme xmlns:a="http://schemas.openxmlformats.org/drawingml/2006/main" name="1_Оформление по умолчанию">
  <a:themeElements>
    <a:clrScheme name="1_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0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Clarity</Template>
  <TotalTime>3382</TotalTime>
  <Words>2664</Words>
  <Application>Microsoft Office PowerPoint</Application>
  <PresentationFormat>Экран (4:3)</PresentationFormat>
  <Paragraphs>346</Paragraphs>
  <Slides>65</Slides>
  <Notes>21</Notes>
  <HiddenSlides>13</HiddenSlides>
  <MMClips>0</MMClips>
  <ScaleCrop>false</ScaleCrop>
  <HeadingPairs>
    <vt:vector size="8" baseType="variant">
      <vt:variant>
        <vt:lpstr>Использованные шрифты</vt:lpstr>
      </vt:variant>
      <vt:variant>
        <vt:i4>18</vt:i4>
      </vt:variant>
      <vt:variant>
        <vt:lpstr>Тема</vt:lpstr>
      </vt:variant>
      <vt:variant>
        <vt:i4>9</vt:i4>
      </vt:variant>
      <vt:variant>
        <vt:lpstr>Внедренные серверы OLE</vt:lpstr>
      </vt:variant>
      <vt:variant>
        <vt:i4>2</vt:i4>
      </vt:variant>
      <vt:variant>
        <vt:lpstr>Заголовки слайдов</vt:lpstr>
      </vt:variant>
      <vt:variant>
        <vt:i4>65</vt:i4>
      </vt:variant>
    </vt:vector>
  </HeadingPairs>
  <TitlesOfParts>
    <vt:vector size="94" baseType="lpstr">
      <vt:lpstr>Batang</vt:lpstr>
      <vt:lpstr>arial</vt:lpstr>
      <vt:lpstr>arial</vt:lpstr>
      <vt:lpstr>ArialMT</vt:lpstr>
      <vt:lpstr>Bookman Old Style</vt:lpstr>
      <vt:lpstr>Calibri</vt:lpstr>
      <vt:lpstr>Century Gothic</vt:lpstr>
      <vt:lpstr>Comic Sans MS</vt:lpstr>
      <vt:lpstr>Constantia</vt:lpstr>
      <vt:lpstr>Georgia</vt:lpstr>
      <vt:lpstr>Helios</vt:lpstr>
      <vt:lpstr>Segoe UI</vt:lpstr>
      <vt:lpstr>Tahoma</vt:lpstr>
      <vt:lpstr>Times New Roman</vt:lpstr>
      <vt:lpstr>Tw Cen MT</vt:lpstr>
      <vt:lpstr>Verdana</vt:lpstr>
      <vt:lpstr>Wingdings</vt:lpstr>
      <vt:lpstr>Wingdings 2</vt:lpstr>
      <vt:lpstr>1_Остин</vt:lpstr>
      <vt:lpstr>Остин</vt:lpstr>
      <vt:lpstr>зелень</vt:lpstr>
      <vt:lpstr>1_зелень</vt:lpstr>
      <vt:lpstr>Marketing Strategy_3Y LRP_back-up</vt:lpstr>
      <vt:lpstr>1_Marketing Strategy_3Y LRP_back-up</vt:lpstr>
      <vt:lpstr>2_Marketing Strategy_3Y LRP_back-up</vt:lpstr>
      <vt:lpstr>Капля</vt:lpstr>
      <vt:lpstr>1_Оформление по умолчанию</vt:lpstr>
      <vt:lpstr>Диаграмма</vt:lpstr>
      <vt:lpstr>Диаграмма Microsoft Excel</vt:lpstr>
      <vt:lpstr>     Проблема бессонницы в структуре соматических заболеваний</vt:lpstr>
      <vt:lpstr>Вяземский П.А.</vt:lpstr>
      <vt:lpstr>Презентация PowerPoint</vt:lpstr>
      <vt:lpstr>В современной Международной классификации  расстройств сна 2005 г. (МКРС-2) упоминается  более 85 видов.</vt:lpstr>
      <vt:lpstr>Клиническое значение инсомний  </vt:lpstr>
      <vt:lpstr>НАРУШЕНИЯ СНА: эпидемиология (инсомния, гиперсомния, нарушение ритма сна)</vt:lpstr>
      <vt:lpstr>     Инсомния - клинический  синдром </vt:lpstr>
      <vt:lpstr>НАРУШЕНИЯ В ПЕРИОД БОДРСТВОВАНИЯ International classification of sleep disorders, 2nd ed</vt:lpstr>
      <vt:lpstr>                        Бессонница F 51 (МКБ-10)</vt:lpstr>
      <vt:lpstr>Презентация PowerPoint</vt:lpstr>
      <vt:lpstr>Эпизодическая диссомния  (длительность до 1 недели)</vt:lpstr>
      <vt:lpstr>Кратковременная диссомния  (длительность от 1 до 3 недель)</vt:lpstr>
      <vt:lpstr>Хроническая диссомния  (длительность более 3 недель)</vt:lpstr>
      <vt:lpstr>Хроническая бессонница может быть:</vt:lpstr>
      <vt:lpstr>Трехлетнее исследование</vt:lpstr>
      <vt:lpstr>Размер и бремя психических расстройств и других заболеваний мозга в Европе 2010</vt:lpstr>
      <vt:lpstr>Вторичная инсомния</vt:lpstr>
      <vt:lpstr>Презентация PowerPoint</vt:lpstr>
      <vt:lpstr>Lichstein K.L., Daniel T.J., McCrae C.S., Ruiter M.E. Insomnia: Epidemiology and Risk Factors</vt:lpstr>
      <vt:lpstr> 3-летняя частота 10 симптомов у амбулаторных пациентов и доля «органических» причин (Kroenke K., Swindle R., 1989)</vt:lpstr>
      <vt:lpstr>      Диагностика  наличия постоянно (более 1 месяца) или периодически (более 3 месяцев) трех или более из представленных признаков: </vt:lpstr>
      <vt:lpstr>      Консультирование пациентов с нарушениями сна </vt:lpstr>
      <vt:lpstr>терапия</vt:lpstr>
      <vt:lpstr>Практика назначения психотропных препаратов при ПМП по всему миру</vt:lpstr>
      <vt:lpstr>Проблемы в получении адекватной терапии</vt:lpstr>
      <vt:lpstr>Первое – комплекс терапевтических воздействий на основной болезнетворный фактор, который вызвал бессонницу. Второе – регуляция и нормализация проявлений собственно инсомнии.</vt:lpstr>
      <vt:lpstr>безрецептурные снотворные средства</vt:lpstr>
      <vt:lpstr> СЕДАВИТ                          </vt:lpstr>
      <vt:lpstr>Современная фармакотерапия представлена в основном снотворными препаратами, влияющими на постсинаптический ГАМК-эргический комплекс.</vt:lpstr>
      <vt:lpstr>2-е поколение 1960г.– бензодиазепины  (нитразепам, диазепам, феназепам, альпрозолам, хальцион) </vt:lpstr>
      <vt:lpstr>Недостатки бензодиазепинов:</vt:lpstr>
      <vt:lpstr>                               Доксиламина сукцинат - антагонист Н1-гистаминовых рецепторов группы этаноламинов с М-холиноблокирующим действием. </vt:lpstr>
      <vt:lpstr>Побочные действия</vt:lpstr>
      <vt:lpstr>Мелатонин – нейрогормон</vt:lpstr>
      <vt:lpstr>Презентация PowerPoint</vt:lpstr>
      <vt:lpstr>Мелатонин доступен в дозировках от 0,3 до 5 мг. </vt:lpstr>
      <vt:lpstr>Как работает</vt:lpstr>
      <vt:lpstr>В клинических исследованиях мелатонин не подтвердил способность улучшать качество сна и продлевать его время. </vt:lpstr>
      <vt:lpstr>селективные агонисты бензодиазепиновых рецепторов первого подтипа Z-препараты</vt:lpstr>
      <vt:lpstr>гипнотики 3-го поколения</vt:lpstr>
      <vt:lpstr>Презентация PowerPoint</vt:lpstr>
      <vt:lpstr>Зопиклон </vt:lpstr>
      <vt:lpstr>Презентация PowerPoint</vt:lpstr>
      <vt:lpstr>Соннат сохраняет физиологическую структуру сна</vt:lpstr>
      <vt:lpstr>      критерии «идеального» снотворного средства  (World Psychiatric Association, 1992):    </vt:lpstr>
      <vt:lpstr>5 зарегистрированных в США новейших препаратов для лечения  инсомнии:</vt:lpstr>
      <vt:lpstr>сравнительная эффективность и безопасность снотворных препаратов (Carson S. et al., 2008; Dean L., 2010)</vt:lpstr>
      <vt:lpstr>сравнительная эффективность и безопасность снотворных препаратов (Carson S. et al., 2008; Dean L., 2010)</vt:lpstr>
      <vt:lpstr>Противопоказания:</vt:lpstr>
      <vt:lpstr>Побочные эффекты</vt:lpstr>
      <vt:lpstr>Длительность лечения</vt:lpstr>
      <vt:lpstr>Стратегия лечения инсомнии (World Psychiatric Association, 1992).</vt:lpstr>
      <vt:lpstr>Презентация PowerPoint</vt:lpstr>
      <vt:lpstr>Презентация PowerPoint</vt:lpstr>
      <vt:lpstr>Презентация PowerPoint</vt:lpstr>
      <vt:lpstr>Ответственное лечение</vt:lpstr>
      <vt:lpstr>Презентация PowerPoint</vt:lpstr>
      <vt:lpstr>Презентация PowerPoint</vt:lpstr>
      <vt:lpstr>Презентация PowerPoint</vt:lpstr>
      <vt:lpstr>Почему СОННАТ? </vt:lpstr>
      <vt:lpstr>Соннат применяется  при нарушениях сна на фоне любых  </vt:lpstr>
      <vt:lpstr>     Когнитивно-поведенческая терапия (КБТ) </vt:lpstr>
      <vt:lpstr>Презентация PowerPoint</vt:lpstr>
      <vt:lpstr>Презентация PowerPoint</vt:lpstr>
      <vt:lpstr>Благодарю за внимание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Nataly</dc:creator>
  <cp:lastModifiedBy>МАМОН</cp:lastModifiedBy>
  <cp:revision>49</cp:revision>
  <dcterms:created xsi:type="dcterms:W3CDTF">2014-04-08T16:53:48Z</dcterms:created>
  <dcterms:modified xsi:type="dcterms:W3CDTF">2020-04-03T16:12:47Z</dcterms:modified>
</cp:coreProperties>
</file>