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91" r:id="rId2"/>
    <p:sldId id="496" r:id="rId3"/>
    <p:sldId id="499" r:id="rId4"/>
    <p:sldId id="500" r:id="rId5"/>
    <p:sldId id="501" r:id="rId6"/>
    <p:sldId id="502" r:id="rId7"/>
    <p:sldId id="497" r:id="rId8"/>
    <p:sldId id="498" r:id="rId9"/>
    <p:sldId id="490" r:id="rId10"/>
    <p:sldId id="506" r:id="rId11"/>
    <p:sldId id="503" r:id="rId12"/>
    <p:sldId id="505" r:id="rId13"/>
    <p:sldId id="492" r:id="rId14"/>
    <p:sldId id="440" r:id="rId15"/>
    <p:sldId id="441" r:id="rId16"/>
    <p:sldId id="482" r:id="rId17"/>
    <p:sldId id="481" r:id="rId18"/>
    <p:sldId id="493" r:id="rId19"/>
    <p:sldId id="480" r:id="rId20"/>
    <p:sldId id="494" r:id="rId21"/>
    <p:sldId id="478" r:id="rId22"/>
    <p:sldId id="479" r:id="rId23"/>
    <p:sldId id="487" r:id="rId24"/>
    <p:sldId id="495" r:id="rId25"/>
    <p:sldId id="442" r:id="rId26"/>
    <p:sldId id="484" r:id="rId27"/>
    <p:sldId id="488" r:id="rId28"/>
    <p:sldId id="489" r:id="rId29"/>
    <p:sldId id="444" r:id="rId30"/>
    <p:sldId id="44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FFFF00"/>
    <a:srgbClr val="111147"/>
    <a:srgbClr val="663300"/>
    <a:srgbClr val="CC6600"/>
    <a:srgbClr val="993300"/>
    <a:srgbClr val="FFFFFF"/>
    <a:srgbClr val="800000"/>
    <a:srgbClr val="990000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6433" autoAdjust="0"/>
  </p:normalViewPr>
  <p:slideViewPr>
    <p:cSldViewPr>
      <p:cViewPr varScale="1">
        <p:scale>
          <a:sx n="70" d="100"/>
          <a:sy n="70" d="100"/>
        </p:scale>
        <p:origin x="-136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ru-RU" altLang="ru-RU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ru-RU" alt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F4699301-C713-42D2-A313-4105752706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67404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2D177-0203-427F-A21C-8F9DA8C07686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43F1C-3974-4FA3-ACBD-4467140A59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8517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43F1C-3974-4FA3-ACBD-4467140A593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751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959FA-FB26-46F2-9C09-46505E829C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99681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76E7E-E550-4AB9-9F85-4825916370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3208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27930-7C6C-48BD-AA09-6A8E2DEA86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10303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95FCE-96CF-4111-93B0-173D06A8DA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25028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9DED7A-3017-4AA2-8F10-9419BC0CB4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3708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513543-0CD1-4404-A994-E45FD26D06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139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8DCCC-79F0-413E-A6A7-D9B5427242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57656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4F272-C21B-4D7A-8D1E-2685D208504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6428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8B6F8-194F-4C79-ACE7-28B6228509B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14392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20D5B-DDAB-4F07-A4BA-B301461E3B2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87104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2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7C1B2-BB03-4507-B89C-88528955B1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24573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4EDA58-8963-41F6-8BBD-397494EA19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52869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A096C11-2406-4511-8D71-D074F785B7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583229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D64EB96-48FD-4B77-802D-59782ADA04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874396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0" y="88900"/>
            <a:ext cx="8839200" cy="765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" y="1524000"/>
            <a:ext cx="43434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648200" y="1524000"/>
            <a:ext cx="4343400" cy="51054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3567072578"/>
      </p:ext>
    </p:extLst>
  </p:cSld>
  <p:clrMapOvr>
    <a:masterClrMapping/>
  </p:clrMapOvr>
  <p:transition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99">
                <a:gamma/>
                <a:shade val="6275"/>
                <a:invGamma/>
              </a:srgbClr>
            </a:gs>
            <a:gs pos="100000">
              <a:srgbClr val="0000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2AC5DBEE-A862-47A9-AD45-18C0A2770C1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cs typeface="Times New Roman" pitchFamily="18" charset="0"/>
              </a:rPr>
              <a:t/>
            </a:r>
            <a:br>
              <a:rPr lang="ru-RU" altLang="ru-RU" dirty="0">
                <a:cs typeface="Times New Roman" pitchFamily="18" charset="0"/>
              </a:rPr>
            </a:br>
            <a:endParaRPr lang="ru-RU" altLang="ru-RU" dirty="0">
              <a:cs typeface="Times New Roman" pitchFamily="18" charset="0"/>
            </a:endParaRPr>
          </a:p>
        </p:txBody>
      </p:sp>
      <p:sp>
        <p:nvSpPr>
          <p:cNvPr id="5" name="Заголовок 4"/>
          <p:cNvSpPr txBox="1">
            <a:spLocks/>
          </p:cNvSpPr>
          <p:nvPr/>
        </p:nvSpPr>
        <p:spPr bwMode="auto">
          <a:xfrm>
            <a:off x="1208237" y="598432"/>
            <a:ext cx="7222480" cy="273630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ru-RU" sz="4800" kern="0" dirty="0" smtClean="0">
                <a:solidFill>
                  <a:srgbClr val="FFFF00"/>
                </a:solidFill>
                <a:cs typeface="Times New Roman" pitchFamily="18" charset="0"/>
              </a:rPr>
              <a:t>ТЕСТЫ ДЛЯ ОЦЕНКИ КОГНИТИВНОГО СТАТУСА</a:t>
            </a:r>
          </a:p>
        </p:txBody>
      </p:sp>
    </p:spTree>
    <p:extLst>
      <p:ext uri="{BB962C8B-B14F-4D97-AF65-F5344CB8AC3E}">
        <p14:creationId xmlns:p14="http://schemas.microsoft.com/office/powerpoint/2010/main" xmlns="" val="42453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4600"/>
              </a:lnSpc>
            </a:pPr>
            <a:r>
              <a:rPr lang="ru-RU" sz="6000" dirty="0">
                <a:solidFill>
                  <a:srgbClr val="FF6600"/>
                </a:solidFill>
                <a:latin typeface="+mj-lt"/>
                <a:ea typeface="+mj-ea"/>
                <a:cs typeface="+mj-cs"/>
              </a:rPr>
              <a:t>К когнитивным функциям относятся </a:t>
            </a:r>
            <a:r>
              <a:rPr lang="ru-RU" sz="6000" dirty="0">
                <a:solidFill>
                  <a:srgbClr val="FF6600"/>
                </a:solidFill>
              </a:rPr>
              <a:t/>
            </a:r>
            <a:br>
              <a:rPr lang="ru-RU" sz="6000" dirty="0">
                <a:solidFill>
                  <a:srgbClr val="FF6600"/>
                </a:solidFill>
              </a:rPr>
            </a:b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52600"/>
            <a:ext cx="8496944" cy="4114800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Внимание</a:t>
            </a:r>
          </a:p>
          <a:p>
            <a:r>
              <a:rPr lang="ru-RU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Память</a:t>
            </a:r>
            <a:endParaRPr lang="ru-RU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Речь</a:t>
            </a:r>
            <a:endParaRPr lang="ru-RU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Восприятие (</a:t>
            </a:r>
            <a:r>
              <a:rPr lang="ru-RU" dirty="0" err="1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гнозис</a:t>
            </a:r>
            <a:r>
              <a:rPr lang="ru-RU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) – </a:t>
            </a:r>
            <a:r>
              <a:rPr lang="ru-RU" sz="2000" dirty="0">
                <a:solidFill>
                  <a:schemeClr val="bg1"/>
                </a:solidFill>
              </a:rPr>
              <a:t>способность к </a:t>
            </a:r>
            <a:r>
              <a:rPr lang="ru-RU" sz="2000" dirty="0" smtClean="0">
                <a:solidFill>
                  <a:schemeClr val="bg1"/>
                </a:solidFill>
              </a:rPr>
              <a:t>распознаванию информации</a:t>
            </a:r>
            <a:r>
              <a:rPr lang="ru-RU" sz="2000" dirty="0">
                <a:solidFill>
                  <a:schemeClr val="bg1"/>
                </a:solidFill>
              </a:rPr>
              <a:t>, поступающей от органов </a:t>
            </a:r>
            <a:r>
              <a:rPr lang="ru-RU" sz="2000" dirty="0" smtClean="0">
                <a:solidFill>
                  <a:schemeClr val="bg1"/>
                </a:solidFill>
              </a:rPr>
              <a:t>чувств</a:t>
            </a:r>
          </a:p>
          <a:p>
            <a:r>
              <a:rPr lang="ru-RU" dirty="0" err="1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Праксис</a:t>
            </a:r>
            <a:r>
              <a:rPr lang="ru-RU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ru-RU" sz="2000" dirty="0">
                <a:solidFill>
                  <a:schemeClr val="bg1"/>
                </a:solidFill>
              </a:rPr>
              <a:t>способность приобретать, сохранять и </a:t>
            </a:r>
            <a:r>
              <a:rPr lang="ru-RU" sz="2000" dirty="0" smtClean="0">
                <a:solidFill>
                  <a:schemeClr val="bg1"/>
                </a:solidFill>
              </a:rPr>
              <a:t>использовать </a:t>
            </a:r>
            <a:r>
              <a:rPr lang="ru-RU" sz="2000" dirty="0">
                <a:solidFill>
                  <a:schemeClr val="bg1"/>
                </a:solidFill>
              </a:rPr>
              <a:t>различные двигательные </a:t>
            </a:r>
            <a:r>
              <a:rPr lang="ru-RU" sz="2000" dirty="0" smtClean="0">
                <a:solidFill>
                  <a:schemeClr val="bg1"/>
                </a:solidFill>
              </a:rPr>
              <a:t>навыки , целенаправленные движения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Управляющие </a:t>
            </a:r>
            <a:r>
              <a:rPr lang="ru-RU" i="1" dirty="0">
                <a:solidFill>
                  <a:srgbClr val="FFFF00"/>
                </a:solidFill>
              </a:rPr>
              <a:t>функции </a:t>
            </a:r>
            <a:r>
              <a:rPr lang="ru-RU" dirty="0">
                <a:solidFill>
                  <a:srgbClr val="FFFF00"/>
                </a:solidFill>
              </a:rPr>
              <a:t>– </a:t>
            </a:r>
            <a:r>
              <a:rPr lang="ru-RU" sz="2000" dirty="0">
                <a:solidFill>
                  <a:schemeClr val="bg1"/>
                </a:solidFill>
              </a:rPr>
              <a:t>способность управлять </a:t>
            </a:r>
            <a:r>
              <a:rPr lang="ru-RU" sz="2000" dirty="0" smtClean="0">
                <a:solidFill>
                  <a:schemeClr val="bg1"/>
                </a:solidFill>
              </a:rPr>
              <a:t>своей познавательной </a:t>
            </a:r>
            <a:r>
              <a:rPr lang="ru-RU" sz="2000" dirty="0">
                <a:solidFill>
                  <a:schemeClr val="bg1"/>
                </a:solidFill>
              </a:rPr>
              <a:t>деятельностью </a:t>
            </a:r>
            <a:r>
              <a:rPr lang="ru-RU" sz="2000" dirty="0" smtClean="0">
                <a:solidFill>
                  <a:schemeClr val="bg1"/>
                </a:solidFill>
              </a:rPr>
              <a:t>и поведением</a:t>
            </a:r>
            <a:r>
              <a:rPr lang="ru-RU" sz="2000" dirty="0">
                <a:solidFill>
                  <a:schemeClr val="bg1"/>
                </a:solidFill>
              </a:rPr>
              <a:t>, в </a:t>
            </a:r>
            <a:r>
              <a:rPr lang="ru-RU" sz="2000" dirty="0" smtClean="0">
                <a:solidFill>
                  <a:schemeClr val="bg1"/>
                </a:solidFill>
              </a:rPr>
              <a:t>том числе </a:t>
            </a:r>
            <a:r>
              <a:rPr lang="ru-RU" sz="2000" dirty="0">
                <a:solidFill>
                  <a:schemeClr val="bg1"/>
                </a:solidFill>
              </a:rPr>
              <a:t>ставить перед собой ту или иную задачу и </a:t>
            </a:r>
            <a:r>
              <a:rPr lang="ru-RU" sz="2000" dirty="0" smtClean="0">
                <a:solidFill>
                  <a:schemeClr val="bg1"/>
                </a:solidFill>
              </a:rPr>
              <a:t>контролировать </a:t>
            </a:r>
            <a:r>
              <a:rPr lang="ru-RU" sz="2000" dirty="0">
                <a:solidFill>
                  <a:schemeClr val="bg1"/>
                </a:solidFill>
              </a:rPr>
              <a:t>ее выполнение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58960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568952" cy="864096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ru-RU" sz="2400" b="1" dirty="0">
                <a:solidFill>
                  <a:srgbClr val="FF6600"/>
                </a:solidFill>
              </a:rPr>
              <a:t>Три функциональных блока головного </a:t>
            </a:r>
            <a:r>
              <a:rPr lang="ru-RU" sz="2400" b="1" dirty="0" smtClean="0">
                <a:solidFill>
                  <a:srgbClr val="FF6600"/>
                </a:solidFill>
              </a:rPr>
              <a:t>мозга по </a:t>
            </a:r>
            <a:r>
              <a:rPr lang="ru-RU" sz="2400" b="1" dirty="0" err="1">
                <a:solidFill>
                  <a:srgbClr val="FF6600"/>
                </a:solidFill>
              </a:rPr>
              <a:t>А.Р.Лурия</a:t>
            </a:r>
            <a:endParaRPr lang="ru-RU" sz="2400" dirty="0">
              <a:solidFill>
                <a:srgbClr val="FF66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74661701"/>
              </p:ext>
            </p:extLst>
          </p:nvPr>
        </p:nvGraphicFramePr>
        <p:xfrm>
          <a:off x="89248" y="908720"/>
          <a:ext cx="9000999" cy="5870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333"/>
                <a:gridCol w="3000333"/>
                <a:gridCol w="3000333"/>
              </a:tblGrid>
              <a:tr h="658711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Названия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Структуры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Симптомы патологии</a:t>
                      </a:r>
                      <a:endParaRPr lang="ru-RU" dirty="0"/>
                    </a:p>
                  </a:txBody>
                  <a:tcPr>
                    <a:noFill/>
                  </a:tcPr>
                </a:tc>
              </a:tr>
              <a:tr h="1731732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Первый функциональный, нейродинамический,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энергетический,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блок активации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Ретикулярная формация ствола мозга, подкорковые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базальные ганглии, диэнцефальные отделы,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гиппокамп</a:t>
                      </a:r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лимбическая</a:t>
                      </a:r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 система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Увеличение времени реакции, снижение или колебания концентрации внимания, утомляемость, отвлекаемость, нарушение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памяти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72256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Второй функциональный, инструментальный,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0" i="0" u="none" strike="noStrike" kern="1200" baseline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операциональный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блок приема, обработки и хранения информации</a:t>
                      </a:r>
                      <a:endParaRPr lang="ru-RU" sz="1800" b="0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Височные, теменные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 затылочные доли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головного мозга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Модально-специфические нарушения 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гнозиса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и/или памяти, утрата общих знаний и представлений,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конструктивная или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кинестетическая апраксия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712038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Третий функциональный,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блок регуляции произвольной деятельности, блок программирования и контроля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Лобные доли головного мозга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Снижение мотивации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и инициативы, инертность, персеверации, импульсивность, снижение критики и контроля, моторная апраксия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75493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332656"/>
            <a:ext cx="9649072" cy="1143000"/>
          </a:xfrm>
        </p:spPr>
        <p:txBody>
          <a:bodyPr/>
          <a:lstStyle/>
          <a:p>
            <a:r>
              <a:rPr lang="ru-RU" sz="36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Когнитивные нарушения </a:t>
            </a:r>
            <a:r>
              <a:rPr lang="ru-RU" sz="3600" b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нейродинамического характера</a:t>
            </a:r>
            <a:endParaRPr lang="ru-RU" sz="3600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24622683"/>
              </p:ext>
            </p:extLst>
          </p:nvPr>
        </p:nvGraphicFramePr>
        <p:xfrm>
          <a:off x="467544" y="1556792"/>
          <a:ext cx="8352928" cy="5053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260"/>
                <a:gridCol w="6420668"/>
              </a:tblGrid>
              <a:tr h="1235069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Восприятие</a:t>
                      </a:r>
                      <a:endParaRPr lang="ru-RU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Удлинение латентного периода при распознавании информации, иногда –</a:t>
                      </a:r>
                    </a:p>
                    <a:p>
                      <a:r>
                        <a:rPr lang="ru-RU" sz="20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Ошибочное узнавание (вторичная динамическая </a:t>
                      </a:r>
                      <a:r>
                        <a:rPr lang="ru-RU" sz="2000" b="0" i="0" u="none" strike="noStrike" kern="1200" baseline="0" dirty="0" err="1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дисгнозия</a:t>
                      </a:r>
                      <a:r>
                        <a:rPr lang="ru-RU" sz="20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950053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FF00"/>
                          </a:solidFill>
                        </a:rPr>
                        <a:t>Память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baseline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Требуется больше Времени и попыток для того, чтобы запомнить информацию (</a:t>
                      </a:r>
                      <a:r>
                        <a:rPr lang="ru-RU" sz="2000" b="0" i="0" u="none" strike="noStrike" baseline="0" dirty="0" err="1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брадимнезия</a:t>
                      </a:r>
                      <a:r>
                        <a:rPr lang="ru-RU" sz="2000" b="0" i="0" u="none" strike="noStrike" baseline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 При</a:t>
                      </a:r>
                    </a:p>
                    <a:p>
                      <a:pPr algn="l"/>
                      <a:r>
                        <a:rPr lang="ru-RU" sz="2000" b="0" i="0" u="none" strike="noStrike" baseline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воспроизведении информации могут быть неточности</a:t>
                      </a:r>
                      <a:endParaRPr lang="ru-RU" sz="20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38529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Речь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Уменьшена беглость речи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029979">
                <a:tc>
                  <a:txBody>
                    <a:bodyPr/>
                    <a:lstStyle/>
                    <a:p>
                      <a:r>
                        <a:rPr lang="ru-RU" sz="2000" b="1" dirty="0" err="1" smtClean="0">
                          <a:solidFill>
                            <a:srgbClr val="FFFF00"/>
                          </a:solidFill>
                        </a:rPr>
                        <a:t>Праксис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baseline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Трудности усвоения новых двигательных программ, сбои, остановки начатого двигательного акта. Речевые команды (</a:t>
                      </a:r>
                      <a:r>
                        <a:rPr lang="ru-RU" sz="2000" b="0" i="0" u="none" strike="noStrike" baseline="0" dirty="0" err="1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опосредование</a:t>
                      </a:r>
                      <a:r>
                        <a:rPr lang="ru-RU" sz="2000" b="0" i="0" u="none" strike="noStrike" baseline="0" dirty="0" smtClean="0">
                          <a:solidFill>
                            <a:srgbClr val="FFFF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улучшают выполнение</a:t>
                      </a:r>
                      <a:endParaRPr lang="ru-RU" sz="20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123506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Управляющие функции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Замедленность планирования и организации деятельности (</a:t>
                      </a:r>
                      <a:r>
                        <a:rPr lang="ru-RU" sz="2000" b="0" i="0" u="none" strike="noStrike" baseline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брадифрения</a:t>
                      </a:r>
                      <a:r>
                        <a:rPr lang="ru-RU" sz="2000" b="0" i="0" u="none" strike="noStrike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трудности контроля, которые носят непостоянный характер, с возможностью самостоятельной коррекции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85669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6600"/>
                </a:solidFill>
              </a:rPr>
              <a:t>Когнитивные нарушения регуляторного характера</a:t>
            </a:r>
            <a:endParaRPr lang="ru-RU" dirty="0">
              <a:solidFill>
                <a:srgbClr val="FF66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65059713"/>
              </p:ext>
            </p:extLst>
          </p:nvPr>
        </p:nvGraphicFramePr>
        <p:xfrm>
          <a:off x="467544" y="2276872"/>
          <a:ext cx="8352928" cy="355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260"/>
                <a:gridCol w="6420668"/>
              </a:tblGrid>
              <a:tr h="604136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Восприятие</a:t>
                      </a:r>
                      <a:endParaRPr lang="ru-RU" sz="2000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Нарушение избирательности, фрагментарность восприятия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FF00"/>
                          </a:solidFill>
                        </a:rPr>
                        <a:t>Память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Недостаточность воспроизведения, нарушение избирательности памяти, конфабуляции</a:t>
                      </a:r>
                      <a:endParaRPr lang="ru-RU" sz="20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38529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Речь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Уменьшение беглости речи, уменьшение числа глаголов, нарушение грамматического строя (</a:t>
                      </a:r>
                      <a:r>
                        <a:rPr lang="ru-RU" sz="1800" b="0" i="0" u="none" strike="noStrike" kern="1200" baseline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аграмматизм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728072">
                <a:tc>
                  <a:txBody>
                    <a:bodyPr/>
                    <a:lstStyle/>
                    <a:p>
                      <a:r>
                        <a:rPr lang="ru-RU" sz="2000" b="1" dirty="0" err="1" smtClean="0">
                          <a:solidFill>
                            <a:srgbClr val="FFFF00"/>
                          </a:solidFill>
                        </a:rPr>
                        <a:t>Праксис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Моторные персеверации, нарушение последовательности действий (</a:t>
                      </a:r>
                      <a:r>
                        <a:rPr lang="ru-RU" sz="1800" b="0" i="1" u="none" strike="noStrike" kern="1200" baseline="0" dirty="0" err="1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идеаторная</a:t>
                      </a:r>
                      <a:r>
                        <a:rPr lang="ru-RU" sz="1800" b="0" i="1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 апраксия</a:t>
                      </a:r>
                      <a:r>
                        <a:rPr lang="ru-RU" sz="1800" b="0" i="0" u="none" strike="noStrike" kern="1200" baseline="0" dirty="0" smtClean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Управляющие функции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Снижение мотивации и инициативы, импульсивность, персеверации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8051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9012" y="527304"/>
            <a:ext cx="9273012" cy="1143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400" b="1" cap="all" dirty="0">
                <a:solidFill>
                  <a:srgbClr val="FF6600"/>
                </a:solidFill>
              </a:rPr>
              <a:t>Взаимосвязь между префронтальной корой и подкорковыми базальными </a:t>
            </a:r>
            <a:r>
              <a:rPr lang="ru-RU" sz="2400" b="1" cap="all" dirty="0" smtClean="0">
                <a:solidFill>
                  <a:srgbClr val="FF6600"/>
                </a:solidFill>
              </a:rPr>
              <a:t>ганглиями</a:t>
            </a:r>
            <a:r>
              <a:rPr lang="ru-RU" b="1" dirty="0">
                <a:solidFill>
                  <a:srgbClr val="FF6600"/>
                </a:solidFill>
              </a:rPr>
              <a:t/>
            </a:r>
            <a:br>
              <a:rPr lang="ru-RU" b="1" dirty="0">
                <a:solidFill>
                  <a:srgbClr val="FF6600"/>
                </a:solidFill>
              </a:rPr>
            </a:br>
            <a:endParaRPr lang="ru-RU" b="1" dirty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26064" y="1516057"/>
            <a:ext cx="3312368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Префронтальная </a:t>
            </a:r>
            <a:r>
              <a:rPr lang="ru-RU" dirty="0" smtClean="0">
                <a:solidFill>
                  <a:schemeClr val="bg1"/>
                </a:solidFill>
              </a:rPr>
              <a:t>кора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5338" y="4936520"/>
            <a:ext cx="3168352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Внутренняя часть бледного шара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9389" y="2915412"/>
            <a:ext cx="3094229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Вентромедиальные ядра </a:t>
            </a:r>
            <a:r>
              <a:rPr lang="ru-RU" dirty="0" smtClean="0">
                <a:solidFill>
                  <a:schemeClr val="bg1"/>
                </a:solidFill>
              </a:rPr>
              <a:t>таламуса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7845" y="5229200"/>
            <a:ext cx="2952328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Черная </a:t>
            </a:r>
            <a:r>
              <a:rPr lang="ru-RU" dirty="0" smtClean="0">
                <a:solidFill>
                  <a:schemeClr val="bg1"/>
                </a:solidFill>
              </a:rPr>
              <a:t>субстанция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0502" y="3008824"/>
            <a:ext cx="3816424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Головка хвостатого </a:t>
            </a:r>
            <a:r>
              <a:rPr lang="ru-RU" dirty="0" smtClean="0">
                <a:solidFill>
                  <a:schemeClr val="bg1"/>
                </a:solidFill>
              </a:rPr>
              <a:t>ядра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 bwMode="auto">
          <a:xfrm>
            <a:off x="2411760" y="3655154"/>
            <a:ext cx="216024" cy="1141998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 bwMode="auto">
          <a:xfrm rot="10800000">
            <a:off x="7015997" y="3817245"/>
            <a:ext cx="216024" cy="1141998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 bwMode="auto">
          <a:xfrm rot="16200000">
            <a:off x="4779805" y="4889033"/>
            <a:ext cx="216024" cy="1141998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 bwMode="auto">
          <a:xfrm>
            <a:off x="2390348" y="1773414"/>
            <a:ext cx="216024" cy="1141998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 bwMode="auto">
          <a:xfrm rot="5400000">
            <a:off x="6682344" y="1355779"/>
            <a:ext cx="216024" cy="692295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 bwMode="auto">
          <a:xfrm>
            <a:off x="7092280" y="1723620"/>
            <a:ext cx="0" cy="1035316"/>
          </a:xfrm>
          <a:prstGeom prst="line">
            <a:avLst/>
          </a:prstGeom>
          <a:solidFill>
            <a:schemeClr val="accent1"/>
          </a:solidFill>
          <a:ln w="857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Прямая соединительная линия 22"/>
          <p:cNvCxnSpPr/>
          <p:nvPr/>
        </p:nvCxnSpPr>
        <p:spPr bwMode="auto">
          <a:xfrm rot="120000" flipV="1">
            <a:off x="2459817" y="1746890"/>
            <a:ext cx="527704" cy="26524"/>
          </a:xfrm>
          <a:prstGeom prst="line">
            <a:avLst/>
          </a:prstGeom>
          <a:solidFill>
            <a:schemeClr val="accent1"/>
          </a:solidFill>
          <a:ln w="889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75158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777240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FF00"/>
                </a:solidFill>
              </a:rPr>
              <a:t>Агнозия (</a:t>
            </a:r>
            <a:r>
              <a:rPr lang="ru-RU" sz="2800" b="1" dirty="0" err="1" smtClean="0">
                <a:solidFill>
                  <a:srgbClr val="FFFF00"/>
                </a:solidFill>
              </a:rPr>
              <a:t>дисгнозия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Утрата (нарушение) способности распознавания </a:t>
            </a:r>
            <a:r>
              <a:rPr lang="ru-RU" sz="2800" dirty="0" smtClean="0">
                <a:solidFill>
                  <a:schemeClr val="bg1"/>
                </a:solidFill>
              </a:rPr>
              <a:t>информации</a:t>
            </a:r>
            <a:r>
              <a:rPr lang="ru-RU" sz="2800" dirty="0">
                <a:solidFill>
                  <a:schemeClr val="bg1"/>
                </a:solidFill>
              </a:rPr>
              <a:t>, поступающей от органов чувств, </a:t>
            </a:r>
            <a:r>
              <a:rPr lang="ru-RU" sz="2800" dirty="0" smtClean="0">
                <a:solidFill>
                  <a:schemeClr val="bg1"/>
                </a:solidFill>
              </a:rPr>
              <a:t>несмотря </a:t>
            </a:r>
            <a:r>
              <a:rPr lang="ru-RU" sz="2800" dirty="0">
                <a:solidFill>
                  <a:schemeClr val="bg1"/>
                </a:solidFill>
              </a:rPr>
              <a:t>на сохранность </a:t>
            </a:r>
            <a:r>
              <a:rPr lang="ru-RU" sz="2800" dirty="0" smtClean="0">
                <a:solidFill>
                  <a:schemeClr val="bg1"/>
                </a:solidFill>
              </a:rPr>
              <a:t>первичной чувствительности</a:t>
            </a:r>
          </a:p>
          <a:p>
            <a:pPr marL="0" indent="0">
              <a:buNone/>
            </a:pPr>
            <a:endParaRPr lang="ru-RU" sz="2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FFFF00"/>
                </a:solidFill>
              </a:rPr>
              <a:t>Амнезия (</a:t>
            </a:r>
            <a:r>
              <a:rPr lang="ru-RU" sz="2800" b="1" dirty="0" err="1" smtClean="0">
                <a:solidFill>
                  <a:srgbClr val="FFFF00"/>
                </a:solidFill>
              </a:rPr>
              <a:t>дисмнезия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Утрата (нарушение) способности к запоминанию,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хранению и/или воспроизведению полученной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в результате индивидуального </a:t>
            </a:r>
            <a:r>
              <a:rPr lang="ru-RU" sz="2800" dirty="0" smtClean="0">
                <a:solidFill>
                  <a:schemeClr val="bg1"/>
                </a:solidFill>
              </a:rPr>
              <a:t>опыта информации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8607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820891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FFFF00"/>
                </a:solidFill>
              </a:rPr>
              <a:t>Афазия (</a:t>
            </a:r>
            <a:r>
              <a:rPr lang="ru-RU" sz="2800" b="1" dirty="0" err="1">
                <a:solidFill>
                  <a:srgbClr val="FFFF00"/>
                </a:solidFill>
              </a:rPr>
              <a:t>дисфазия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Утрата (нарушение) способности к вербальной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коммуникации, включая понимание обращенной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речи и/или построение собственного </a:t>
            </a:r>
            <a:r>
              <a:rPr lang="ru-RU" sz="2800" dirty="0" smtClean="0">
                <a:solidFill>
                  <a:schemeClr val="bg1"/>
                </a:solidFill>
              </a:rPr>
              <a:t>речевого высказывания</a:t>
            </a:r>
          </a:p>
          <a:p>
            <a:pPr marL="0" indent="0">
              <a:buNone/>
            </a:pPr>
            <a:endParaRPr lang="ru-RU" sz="2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FFFF00"/>
                </a:solidFill>
              </a:rPr>
              <a:t>Апраксия </a:t>
            </a:r>
            <a:r>
              <a:rPr lang="ru-RU" sz="2800" b="1" dirty="0">
                <a:solidFill>
                  <a:srgbClr val="FFFF00"/>
                </a:solidFill>
              </a:rPr>
              <a:t>(</a:t>
            </a:r>
            <a:r>
              <a:rPr lang="ru-RU" sz="2800" b="1" dirty="0" err="1">
                <a:solidFill>
                  <a:srgbClr val="FFFF00"/>
                </a:solidFill>
              </a:rPr>
              <a:t>диспраксия</a:t>
            </a:r>
            <a:r>
              <a:rPr lang="ru-RU" sz="2800" b="1" dirty="0">
                <a:solidFill>
                  <a:srgbClr val="FFFF00"/>
                </a:solidFill>
              </a:rPr>
              <a:t>)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Утрата (нарушение) способности к </a:t>
            </a:r>
            <a:r>
              <a:rPr lang="ru-RU" sz="2800" dirty="0" smtClean="0">
                <a:solidFill>
                  <a:schemeClr val="bg1"/>
                </a:solidFill>
              </a:rPr>
              <a:t>выполнению целенаправленных </a:t>
            </a:r>
            <a:r>
              <a:rPr lang="ru-RU" sz="2800" dirty="0">
                <a:solidFill>
                  <a:schemeClr val="bg1"/>
                </a:solidFill>
              </a:rPr>
              <a:t>двигательных актов, несмотря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на отсутствие первичных двигательных </a:t>
            </a:r>
            <a:r>
              <a:rPr lang="ru-RU" sz="2800" dirty="0" smtClean="0">
                <a:solidFill>
                  <a:schemeClr val="bg1"/>
                </a:solidFill>
              </a:rPr>
              <a:t>нарушений (паралича </a:t>
            </a:r>
            <a:r>
              <a:rPr lang="ru-RU" sz="2800" dirty="0">
                <a:solidFill>
                  <a:schemeClr val="bg1"/>
                </a:solidFill>
              </a:rPr>
              <a:t>или пареза, </a:t>
            </a:r>
            <a:r>
              <a:rPr lang="ru-RU" sz="2800" dirty="0" smtClean="0">
                <a:solidFill>
                  <a:schemeClr val="bg1"/>
                </a:solidFill>
              </a:rPr>
              <a:t>экстрапирамидных</a:t>
            </a:r>
            <a:r>
              <a:rPr lang="ru-RU" sz="2800" dirty="0">
                <a:solidFill>
                  <a:schemeClr val="bg1"/>
                </a:solidFill>
              </a:rPr>
              <a:t>, </a:t>
            </a:r>
            <a:r>
              <a:rPr lang="ru-RU" sz="2800" dirty="0" err="1" smtClean="0">
                <a:solidFill>
                  <a:schemeClr val="bg1"/>
                </a:solidFill>
              </a:rPr>
              <a:t>дискоординаторных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расстройств)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956408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908720"/>
            <a:ext cx="7772400" cy="411480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Для </a:t>
            </a:r>
            <a:r>
              <a:rPr lang="ru-RU" dirty="0" smtClean="0">
                <a:solidFill>
                  <a:srgbClr val="FFFF00"/>
                </a:solidFill>
              </a:rPr>
              <a:t>объективизации когнитивных нарушений применяют</a:t>
            </a:r>
            <a:r>
              <a:rPr lang="ru-RU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cap="all" dirty="0" smtClean="0">
                <a:solidFill>
                  <a:srgbClr val="FF6600"/>
                </a:solidFill>
                <a:latin typeface="+mn-lt"/>
                <a:ea typeface="+mn-ea"/>
                <a:cs typeface="+mn-cs"/>
              </a:rPr>
              <a:t>нейропсихологическое тестирование</a:t>
            </a:r>
            <a:r>
              <a:rPr lang="ru-RU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1045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11560" y="188640"/>
            <a:ext cx="7772400" cy="1143000"/>
          </a:xfrm>
        </p:spPr>
        <p:txBody>
          <a:bodyPr/>
          <a:lstStyle/>
          <a:p>
            <a:r>
              <a:rPr lang="ru-RU" sz="3200" b="1" cap="all" dirty="0" smtClean="0">
                <a:solidFill>
                  <a:srgbClr val="FF6600"/>
                </a:solidFill>
              </a:rPr>
              <a:t>Методы оценки </a:t>
            </a:r>
            <a:br>
              <a:rPr lang="ru-RU" sz="3200" b="1" cap="all" dirty="0" smtClean="0">
                <a:solidFill>
                  <a:srgbClr val="FF6600"/>
                </a:solidFill>
              </a:rPr>
            </a:br>
            <a:r>
              <a:rPr lang="ru-RU" sz="3200" b="1" cap="all" dirty="0" smtClean="0">
                <a:solidFill>
                  <a:srgbClr val="FF6600"/>
                </a:solidFill>
              </a:rPr>
              <a:t>когнитивных функций</a:t>
            </a:r>
            <a:endParaRPr lang="ru-RU" sz="3200" b="1" cap="all" dirty="0">
              <a:solidFill>
                <a:srgbClr val="FF66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764096" y="1556792"/>
          <a:ext cx="7560840" cy="503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47525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Когнитивные функции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Тесты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Внимание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1111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Счёт, повторение цифр, соединение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цифр по порядку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11114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Память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Заучивание слов, рассказа, запоминание рисунков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или предметов с последующим их называнием и узнаванием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Речь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1111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Повторение слов, объяснение смысла слов, категориальные и литеральные ассоциации, называние картинок и предметов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11114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Зрительно-пространственные функции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Копирование или рисование предметов, тест рисования часов, распознавание предметов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err="1" smtClean="0">
                          <a:solidFill>
                            <a:srgbClr val="FFFF00"/>
                          </a:solidFill>
                        </a:rPr>
                        <a:t>Праксис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rgbClr val="1111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Выполнение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определённых действий (кулак-ребро-ладонь), повтор поз, жестов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11114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FF00"/>
                          </a:solidFill>
                        </a:rPr>
                        <a:t>Регуляторные функции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БТЛД, интерпретация пословиц, фонетическая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речевая активность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8900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052"/>
          <p:cNvSpPr txBox="1">
            <a:spLocks noChangeArrowheads="1"/>
          </p:cNvSpPr>
          <p:nvPr/>
        </p:nvSpPr>
        <p:spPr bwMode="auto">
          <a:xfrm>
            <a:off x="609600" y="381000"/>
            <a:ext cx="8153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200" cap="all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Наиболее </a:t>
            </a:r>
            <a:r>
              <a:rPr lang="ru-RU" altLang="ru-RU" sz="3200" cap="all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распростанённые</a:t>
            </a:r>
            <a:r>
              <a:rPr lang="ru-RU" altLang="ru-RU" sz="3200" cap="all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нейропсихологические тесты: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81100" y="1700808"/>
            <a:ext cx="8410400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84175" indent="-1936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334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ru-RU" dirty="0" smtClean="0">
                <a:solidFill>
                  <a:srgbClr val="FFFF00"/>
                </a:solidFill>
              </a:rPr>
              <a:t>MMSE </a:t>
            </a:r>
            <a:r>
              <a:rPr lang="ru-RU" altLang="ru-RU" dirty="0" smtClean="0">
                <a:solidFill>
                  <a:srgbClr val="FFFF00"/>
                </a:solidFill>
              </a:rPr>
              <a:t> </a:t>
            </a:r>
            <a:r>
              <a:rPr lang="en-US" altLang="ru-RU" dirty="0" smtClean="0">
                <a:solidFill>
                  <a:srgbClr val="FFFF00"/>
                </a:solidFill>
              </a:rPr>
              <a:t>(</a:t>
            </a:r>
            <a:r>
              <a:rPr lang="ru-RU" altLang="ru-RU" dirty="0" smtClean="0">
                <a:solidFill>
                  <a:srgbClr val="FFFF00"/>
                </a:solidFill>
              </a:rPr>
              <a:t>КШОПС</a:t>
            </a:r>
            <a:r>
              <a:rPr lang="en-US" altLang="ru-RU" dirty="0" smtClean="0">
                <a:solidFill>
                  <a:srgbClr val="FFFF00"/>
                </a:solidFill>
              </a:rPr>
              <a:t>)</a:t>
            </a:r>
            <a:r>
              <a:rPr lang="ru-RU" altLang="ru-RU" dirty="0" smtClean="0">
                <a:solidFill>
                  <a:srgbClr val="FFFF00"/>
                </a:solidFill>
              </a:rPr>
              <a:t>   или</a:t>
            </a:r>
          </a:p>
          <a:p>
            <a:pPr marL="5334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cap="all" dirty="0" err="1">
                <a:solidFill>
                  <a:schemeClr val="bg1"/>
                </a:solidFill>
              </a:rPr>
              <a:t>Монреальская</a:t>
            </a:r>
            <a:r>
              <a:rPr lang="ru-RU" cap="all" dirty="0">
                <a:solidFill>
                  <a:schemeClr val="bg1"/>
                </a:solidFill>
              </a:rPr>
              <a:t> шкала оценки когнитивных функций  </a:t>
            </a:r>
            <a:r>
              <a:rPr lang="ru-RU" cap="all" dirty="0" smtClean="0">
                <a:solidFill>
                  <a:schemeClr val="bg1"/>
                </a:solidFill>
              </a:rPr>
              <a:t>(</a:t>
            </a:r>
            <a:r>
              <a:rPr lang="ru-RU" cap="all" dirty="0" err="1" smtClean="0">
                <a:solidFill>
                  <a:schemeClr val="bg1"/>
                </a:solidFill>
              </a:rPr>
              <a:t>Мока</a:t>
            </a:r>
            <a:r>
              <a:rPr lang="ru-RU" cap="all" dirty="0" smtClean="0">
                <a:solidFill>
                  <a:schemeClr val="bg1"/>
                </a:solidFill>
              </a:rPr>
              <a:t>-тест)</a:t>
            </a:r>
            <a:endParaRPr lang="ru-RU" cap="all" dirty="0">
              <a:solidFill>
                <a:schemeClr val="bg1"/>
              </a:solidFill>
            </a:endParaRPr>
          </a:p>
          <a:p>
            <a:pPr marL="5334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FFFF00"/>
                </a:solidFill>
              </a:rPr>
              <a:t>ТЕСТ РИСОВАНИЯ ЧАСОВ</a:t>
            </a:r>
          </a:p>
          <a:p>
            <a:pPr marL="5334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cap="all" dirty="0">
                <a:solidFill>
                  <a:schemeClr val="bg1"/>
                </a:solidFill>
              </a:rPr>
              <a:t>Батарея тестов на лобную </a:t>
            </a:r>
            <a:r>
              <a:rPr lang="ru-RU" cap="all" dirty="0" smtClean="0">
                <a:solidFill>
                  <a:schemeClr val="bg1"/>
                </a:solidFill>
              </a:rPr>
              <a:t>дисфункцию</a:t>
            </a:r>
          </a:p>
          <a:p>
            <a:pPr marL="533400" lvl="1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altLang="ru-RU" cap="all" dirty="0">
                <a:solidFill>
                  <a:srgbClr val="FFFF00"/>
                </a:solidFill>
              </a:rPr>
              <a:t>ТЕСТ ЗАПОМИНАНИЯ 12 СЛОВ </a:t>
            </a:r>
            <a:endParaRPr lang="ru-RU" altLang="ru-RU" cap="all" dirty="0" smtClean="0">
              <a:solidFill>
                <a:srgbClr val="FFFF00"/>
              </a:solidFill>
            </a:endParaRPr>
          </a:p>
          <a:p>
            <a:pPr marL="533400" lvl="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Тест ассоциаций</a:t>
            </a:r>
          </a:p>
          <a:p>
            <a:pPr marL="1595437" lvl="0" indent="-3429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FFFF00"/>
                </a:solidFill>
              </a:rPr>
              <a:t> литеральные (слова </a:t>
            </a:r>
            <a:r>
              <a:rPr lang="ru-RU" dirty="0">
                <a:solidFill>
                  <a:srgbClr val="FFFF00"/>
                </a:solidFill>
              </a:rPr>
              <a:t>на букву «С»)                 </a:t>
            </a:r>
          </a:p>
          <a:p>
            <a:pPr marL="1595437" lvl="0" indent="-3429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FFFF00"/>
                </a:solidFill>
              </a:rPr>
              <a:t> категориальные  </a:t>
            </a:r>
            <a:r>
              <a:rPr lang="ru-RU" dirty="0">
                <a:solidFill>
                  <a:srgbClr val="FFFF00"/>
                </a:solidFill>
              </a:rPr>
              <a:t>(называются  животные) (</a:t>
            </a:r>
            <a:r>
              <a:rPr lang="ru-RU" dirty="0" smtClean="0">
                <a:solidFill>
                  <a:srgbClr val="FFFF00"/>
                </a:solidFill>
              </a:rPr>
              <a:t>20) </a:t>
            </a:r>
            <a:r>
              <a:rPr lang="ru-RU" altLang="ru-RU" dirty="0" smtClean="0">
                <a:solidFill>
                  <a:srgbClr val="FFFF00"/>
                </a:solidFill>
              </a:rPr>
              <a:t>и </a:t>
            </a:r>
            <a:r>
              <a:rPr lang="ru-RU" altLang="ru-RU" dirty="0">
                <a:solidFill>
                  <a:srgbClr val="FFFF00"/>
                </a:solidFill>
              </a:rPr>
              <a:t>др</a:t>
            </a:r>
            <a:r>
              <a:rPr lang="ru-RU" altLang="ru-RU" dirty="0" smtClean="0">
                <a:solidFill>
                  <a:srgbClr val="FFFF00"/>
                </a:solidFill>
              </a:rPr>
              <a:t>.</a:t>
            </a:r>
            <a:endParaRPr lang="ru-RU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322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67744" y="274429"/>
            <a:ext cx="4644008" cy="762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8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Тест Мини-</a:t>
            </a:r>
            <a:r>
              <a:rPr lang="en-US" sz="48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Cog</a:t>
            </a:r>
            <a:endParaRPr lang="ru-RU" sz="48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1613" y="2133600"/>
            <a:ext cx="4010025" cy="4443413"/>
          </a:xfrm>
        </p:spPr>
        <p:txBody>
          <a:bodyPr/>
          <a:lstStyle/>
          <a:p>
            <a:pPr marL="287338" indent="-287338">
              <a:defRPr/>
            </a:pPr>
            <a:endParaRPr lang="ru-RU" sz="2400" dirty="0" smtClean="0"/>
          </a:p>
          <a:p>
            <a:pPr marL="752475" lvl="1" indent="-274638"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Повторить 3 слова</a:t>
            </a:r>
          </a:p>
          <a:p>
            <a:pPr marL="752475" lvl="1" indent="-274638">
              <a:buFont typeface="Wingdings" pitchFamily="2" charset="2"/>
              <a:buChar char="§"/>
              <a:defRPr/>
            </a:pPr>
            <a:endParaRPr lang="ru-RU" sz="2400" dirty="0" smtClean="0">
              <a:solidFill>
                <a:schemeClr val="bg1"/>
              </a:solidFill>
            </a:endParaRPr>
          </a:p>
          <a:p>
            <a:pPr marL="752475" lvl="1" indent="-274638"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Нарисовать часы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752475" lvl="1" indent="-274638">
              <a:buFont typeface="Wingdings" pitchFamily="2" charset="2"/>
              <a:buChar char="§"/>
              <a:defRPr/>
            </a:pPr>
            <a:endParaRPr lang="ru-RU" sz="2400" dirty="0" smtClean="0">
              <a:solidFill>
                <a:schemeClr val="bg1"/>
              </a:solidFill>
            </a:endParaRPr>
          </a:p>
          <a:p>
            <a:pPr marL="752475" lvl="1" indent="-274638">
              <a:buFont typeface="Wingdings" pitchFamily="2" charset="2"/>
              <a:buChar char="§"/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Вспомнить 3 слова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658436" name="Oval 4"/>
          <p:cNvSpPr>
            <a:spLocks noChangeArrowheads="1"/>
          </p:cNvSpPr>
          <p:nvPr/>
        </p:nvSpPr>
        <p:spPr bwMode="auto">
          <a:xfrm>
            <a:off x="4343400" y="1600200"/>
            <a:ext cx="4419600" cy="4191000"/>
          </a:xfrm>
          <a:prstGeom prst="ellipse">
            <a:avLst/>
          </a:prstGeom>
          <a:noFill/>
          <a:ln w="635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308725" y="1641475"/>
            <a:ext cx="4889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 dirty="0">
                <a:solidFill>
                  <a:schemeClr val="bg1"/>
                </a:solidFill>
                <a:latin typeface="Times New Roman" pitchFamily="18" charset="0"/>
              </a:rPr>
              <a:t>12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8153400" y="3352800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 dirty="0">
                <a:solidFill>
                  <a:schemeClr val="bg1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400800" y="5181600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>
                <a:solidFill>
                  <a:schemeClr val="bg1"/>
                </a:solidFill>
                <a:latin typeface="Times New Roman" pitchFamily="18" charset="0"/>
              </a:rPr>
              <a:t>6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4572000" y="3429000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>
                <a:solidFill>
                  <a:schemeClr val="bg1"/>
                </a:solidFill>
                <a:latin typeface="Times New Roman" pitchFamily="18" charset="0"/>
              </a:rPr>
              <a:t>9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223125" y="2022475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>
                <a:solidFill>
                  <a:schemeClr val="bg1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7832725" y="2555875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>
                <a:solidFill>
                  <a:schemeClr val="bg1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8077200" y="4267200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 dirty="0">
                <a:solidFill>
                  <a:schemeClr val="bg1"/>
                </a:solidFill>
                <a:latin typeface="Times New Roman" pitchFamily="18" charset="0"/>
              </a:rPr>
              <a:t>4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7315200" y="4876800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 dirty="0">
                <a:solidFill>
                  <a:schemeClr val="bg1"/>
                </a:solidFill>
                <a:latin typeface="Times New Roman" pitchFamily="18" charset="0"/>
              </a:rPr>
              <a:t>5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5410200" y="4953000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>
                <a:solidFill>
                  <a:schemeClr val="bg1"/>
                </a:solidFill>
                <a:latin typeface="Times New Roman" pitchFamily="18" charset="0"/>
              </a:rPr>
              <a:t>7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4800600" y="4343400"/>
            <a:ext cx="3365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>
                <a:solidFill>
                  <a:schemeClr val="bg1"/>
                </a:solidFill>
                <a:latin typeface="Times New Roman" pitchFamily="18" charset="0"/>
              </a:rPr>
              <a:t>8</a:t>
            </a: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724400" y="2590800"/>
            <a:ext cx="4889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 dirty="0">
                <a:solidFill>
                  <a:schemeClr val="bg1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5410200" y="1905000"/>
            <a:ext cx="48895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 i="1">
                <a:solidFill>
                  <a:srgbClr val="9C0000"/>
                </a:solidFill>
                <a:latin typeface="Tahoma" pitchFamily="34" charset="0"/>
              </a:defRPr>
            </a:lvl1pPr>
            <a:lvl2pPr marL="742950" indent="-285750">
              <a:defRPr sz="2800" b="1" i="1">
                <a:solidFill>
                  <a:srgbClr val="9C0000"/>
                </a:solidFill>
                <a:latin typeface="Tahoma" pitchFamily="34" charset="0"/>
              </a:defRPr>
            </a:lvl2pPr>
            <a:lvl3pPr marL="11430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3pPr>
            <a:lvl4pPr marL="16002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4pPr>
            <a:lvl5pPr marL="2057400" indent="-228600">
              <a:defRPr sz="2800" b="1" i="1">
                <a:solidFill>
                  <a:srgbClr val="9C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9C0000"/>
                </a:solidFill>
                <a:latin typeface="Tahoma" pitchFamily="34" charset="0"/>
              </a:defRPr>
            </a:lvl9pPr>
          </a:lstStyle>
          <a:p>
            <a:pPr algn="l"/>
            <a:r>
              <a:rPr lang="ru-RU" sz="2400" i="0" dirty="0">
                <a:solidFill>
                  <a:schemeClr val="bg1"/>
                </a:solidFill>
                <a:latin typeface="Times New Roman" pitchFamily="18" charset="0"/>
              </a:rPr>
              <a:t>11</a:t>
            </a:r>
          </a:p>
        </p:txBody>
      </p:sp>
      <p:sp>
        <p:nvSpPr>
          <p:cNvPr id="658449" name="Line 17"/>
          <p:cNvSpPr>
            <a:spLocks noChangeShapeType="1"/>
          </p:cNvSpPr>
          <p:nvPr/>
        </p:nvSpPr>
        <p:spPr bwMode="auto">
          <a:xfrm flipH="1">
            <a:off x="5105400" y="3581400"/>
            <a:ext cx="1447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8450" name="Line 18"/>
          <p:cNvSpPr>
            <a:spLocks noChangeShapeType="1"/>
          </p:cNvSpPr>
          <p:nvPr/>
        </p:nvSpPr>
        <p:spPr bwMode="auto">
          <a:xfrm flipV="1">
            <a:off x="6553200" y="3352800"/>
            <a:ext cx="827112" cy="2286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248400"/>
            <a:ext cx="82064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chemeClr val="bg1"/>
                </a:solidFill>
              </a:rPr>
              <a:t>Borson</a:t>
            </a:r>
            <a:r>
              <a:rPr lang="en-US" sz="1000" dirty="0">
                <a:solidFill>
                  <a:schemeClr val="bg1"/>
                </a:solidFill>
              </a:rPr>
              <a:t> S. The mini-cog: a cognitive “vitals signs” measure for dementia screening in multi-lingual elderly</a:t>
            </a:r>
          </a:p>
          <a:p>
            <a:r>
              <a:rPr lang="en-US" sz="1000" dirty="0" err="1"/>
              <a:t>Int</a:t>
            </a:r>
            <a:r>
              <a:rPr lang="en-US" sz="1000" dirty="0"/>
              <a:t> J </a:t>
            </a:r>
            <a:r>
              <a:rPr lang="en-US" sz="1000" dirty="0" err="1"/>
              <a:t>Geriatr</a:t>
            </a:r>
            <a:r>
              <a:rPr lang="en-US" sz="1000" dirty="0"/>
              <a:t> Psychiatry 2000; 15(11):1021.</a:t>
            </a:r>
          </a:p>
        </p:txBody>
      </p:sp>
    </p:spTree>
    <p:extLst>
      <p:ext uri="{BB962C8B-B14F-4D97-AF65-F5344CB8AC3E}">
        <p14:creationId xmlns:p14="http://schemas.microsoft.com/office/powerpoint/2010/main" xmlns="" val="1118453439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65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8436" grpId="0" animBg="1"/>
      <p:bldP spid="10245" grpId="0" animBg="1"/>
      <p:bldP spid="10246" grpId="0" animBg="1"/>
      <p:bldP spid="10247" grpId="0" animBg="1"/>
      <p:bldP spid="10248" grpId="0" animBg="1"/>
      <p:bldP spid="10249" grpId="0" animBg="1"/>
      <p:bldP spid="10250" grpId="0" animBg="1"/>
      <p:bldP spid="10251" grpId="0" animBg="1"/>
      <p:bldP spid="10252" grpId="0" animBg="1"/>
      <p:bldP spid="10253" grpId="0" animBg="1"/>
      <p:bldP spid="10254" grpId="0" animBg="1"/>
      <p:bldP spid="10255" grpId="0" animBg="1"/>
      <p:bldP spid="10256" grpId="0" animBg="1"/>
      <p:bldP spid="658449" grpId="0" animBg="1"/>
      <p:bldP spid="6584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FF6600"/>
                </a:solidFill>
              </a:rPr>
              <a:t>КРАТКАЯ ШКАЛА ОЦЕНКИ ПСИХИЧЕСКОГО СТАТУСА </a:t>
            </a:r>
            <a:endParaRPr lang="ru-RU" sz="3600" b="1" dirty="0">
              <a:solidFill>
                <a:srgbClr val="FF66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1979712" y="1988840"/>
            <a:ext cx="3810000" cy="198120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Ориентировка во времени и в месте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Память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Счёт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Речь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письмо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9625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9000"/>
            <a:ext cx="2797944" cy="2098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389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424"/>
            <a:ext cx="8229600" cy="685800"/>
          </a:xfrm>
        </p:spPr>
        <p:txBody>
          <a:bodyPr lIns="91440" tIns="45720" rIns="91440" bIns="45720">
            <a:noAutofit/>
          </a:bodyPr>
          <a:lstStyle/>
          <a:p>
            <a:pPr algn="l"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МОКА ТЕСТ</a:t>
            </a:r>
            <a:endParaRPr lang="ru-RU" sz="4000" b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9288" y="214221"/>
            <a:ext cx="5497512" cy="656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8277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X:\Archive\Диск Е\Save\Dave\Рабочий стол\Здоровье человека\IMG_2660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052736"/>
            <a:ext cx="4320474" cy="545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81528" y="332656"/>
            <a:ext cx="34129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cap="all" dirty="0">
                <a:solidFill>
                  <a:srgbClr val="FF6600"/>
                </a:solidFill>
                <a:ea typeface="Times New Roman" panose="02020603050405020304" pitchFamily="18" charset="0"/>
              </a:rPr>
              <a:t>Trail Making Test</a:t>
            </a:r>
            <a:endParaRPr lang="ru-RU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719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6600"/>
                </a:solidFill>
              </a:rPr>
              <a:t>МЕХАНИЗМ   ПАМЯТИ</a:t>
            </a:r>
            <a:endParaRPr lang="ru-RU" b="1" dirty="0">
              <a:solidFill>
                <a:srgbClr val="FF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1858" y="5085184"/>
            <a:ext cx="2808312" cy="1175041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Тесты с контролируемым запоминанием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467544" y="2492896"/>
            <a:ext cx="8208912" cy="489922"/>
            <a:chOff x="467544" y="2770145"/>
            <a:chExt cx="8208912" cy="489922"/>
          </a:xfrm>
        </p:grpSpPr>
        <p:sp>
          <p:nvSpPr>
            <p:cNvPr id="7" name="TextBox 6"/>
            <p:cNvSpPr txBox="1"/>
            <p:nvPr/>
          </p:nvSpPr>
          <p:spPr>
            <a:xfrm>
              <a:off x="467544" y="2798402"/>
              <a:ext cx="2086000" cy="461665"/>
            </a:xfrm>
            <a:prstGeom prst="rect">
              <a:avLst/>
            </a:prstGeom>
            <a:solidFill>
              <a:srgbClr val="993300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Запоминание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07904" y="2770146"/>
              <a:ext cx="1553480" cy="461665"/>
            </a:xfrm>
            <a:prstGeom prst="rect">
              <a:avLst/>
            </a:prstGeom>
            <a:solidFill>
              <a:srgbClr val="993300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Хранение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84168" y="2770145"/>
              <a:ext cx="2592288" cy="461665"/>
            </a:xfrm>
            <a:prstGeom prst="rect">
              <a:avLst/>
            </a:prstGeom>
            <a:solidFill>
              <a:srgbClr val="993300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Воспроизведение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Прямая со стрелкой 10"/>
            <p:cNvCxnSpPr>
              <a:stCxn id="7" idx="3"/>
            </p:cNvCxnSpPr>
            <p:nvPr/>
          </p:nvCxnSpPr>
          <p:spPr bwMode="auto">
            <a:xfrm flipV="1">
              <a:off x="2553544" y="3007275"/>
              <a:ext cx="1154360" cy="21960"/>
            </a:xfrm>
            <a:prstGeom prst="straightConnector1">
              <a:avLst/>
            </a:prstGeom>
            <a:ln w="57150">
              <a:solidFill>
                <a:srgbClr val="FF6600"/>
              </a:solidFill>
              <a:headEnd type="none" w="med" len="med"/>
              <a:tailEnd type="triangle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stCxn id="8" idx="3"/>
            </p:cNvCxnSpPr>
            <p:nvPr/>
          </p:nvCxnSpPr>
          <p:spPr bwMode="auto">
            <a:xfrm>
              <a:off x="5261384" y="3000979"/>
              <a:ext cx="802826" cy="19201"/>
            </a:xfrm>
            <a:prstGeom prst="straightConnector1">
              <a:avLst/>
            </a:prstGeom>
            <a:ln w="57150">
              <a:solidFill>
                <a:srgbClr val="FF6600"/>
              </a:solidFill>
              <a:headEnd type="none" w="med" len="med"/>
              <a:tailEnd type="triangle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489910" y="3814314"/>
            <a:ext cx="1872208" cy="830997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Нарушение внимания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512536" y="3814315"/>
            <a:ext cx="1944216" cy="830997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Дисфункция </a:t>
            </a:r>
            <a:r>
              <a:rPr lang="ru-RU" dirty="0" err="1" smtClean="0"/>
              <a:t>гиппокампа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388433" y="3701750"/>
            <a:ext cx="2086689" cy="1200329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Лобно-подкорковая дисфункция</a:t>
            </a:r>
            <a:endParaRPr lang="ru-RU" dirty="0"/>
          </a:p>
        </p:txBody>
      </p:sp>
      <p:cxnSp>
        <p:nvCxnSpPr>
          <p:cNvPr id="23" name="Прямая со стрелкой 22"/>
          <p:cNvCxnSpPr/>
          <p:nvPr/>
        </p:nvCxnSpPr>
        <p:spPr bwMode="auto">
          <a:xfrm flipV="1">
            <a:off x="1426014" y="3100412"/>
            <a:ext cx="0" cy="60133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 стрелкой 23"/>
          <p:cNvCxnSpPr/>
          <p:nvPr/>
        </p:nvCxnSpPr>
        <p:spPr bwMode="auto">
          <a:xfrm flipV="1">
            <a:off x="4484644" y="3100412"/>
            <a:ext cx="0" cy="60133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 стрелкой 24"/>
          <p:cNvCxnSpPr/>
          <p:nvPr/>
        </p:nvCxnSpPr>
        <p:spPr bwMode="auto">
          <a:xfrm flipV="1">
            <a:off x="7433437" y="2982818"/>
            <a:ext cx="0" cy="60133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9" name="Группа 28"/>
          <p:cNvGrpSpPr/>
          <p:nvPr/>
        </p:nvGrpSpPr>
        <p:grpSpPr>
          <a:xfrm>
            <a:off x="4680012" y="5373217"/>
            <a:ext cx="2844316" cy="1080120"/>
            <a:chOff x="4680012" y="5373217"/>
            <a:chExt cx="2844316" cy="1080120"/>
          </a:xfrm>
        </p:grpSpPr>
        <p:sp>
          <p:nvSpPr>
            <p:cNvPr id="26" name="TextBox 25"/>
            <p:cNvSpPr txBox="1"/>
            <p:nvPr/>
          </p:nvSpPr>
          <p:spPr>
            <a:xfrm>
              <a:off x="4680012" y="5505065"/>
              <a:ext cx="28083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</a:rPr>
                <a:t>Семантическая подсказка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7" name="Овал 26"/>
            <p:cNvSpPr/>
            <p:nvPr/>
          </p:nvSpPr>
          <p:spPr bwMode="auto">
            <a:xfrm>
              <a:off x="4716016" y="5373217"/>
              <a:ext cx="2808312" cy="1080120"/>
            </a:xfrm>
            <a:prstGeom prst="ellipse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8" name="Овал 27"/>
          <p:cNvSpPr/>
          <p:nvPr/>
        </p:nvSpPr>
        <p:spPr bwMode="auto">
          <a:xfrm>
            <a:off x="107504" y="5013176"/>
            <a:ext cx="2664296" cy="1512168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 bwMode="auto">
          <a:xfrm flipH="1" flipV="1">
            <a:off x="4572000" y="4794720"/>
            <a:ext cx="313495" cy="75524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Прямая со стрелкой 32"/>
          <p:cNvCxnSpPr/>
          <p:nvPr/>
        </p:nvCxnSpPr>
        <p:spPr bwMode="auto">
          <a:xfrm flipV="1">
            <a:off x="7164288" y="4902079"/>
            <a:ext cx="432048" cy="57093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 стрелкой 34"/>
          <p:cNvCxnSpPr>
            <a:stCxn id="3" idx="0"/>
          </p:cNvCxnSpPr>
          <p:nvPr/>
        </p:nvCxnSpPr>
        <p:spPr bwMode="auto">
          <a:xfrm flipH="1" flipV="1">
            <a:off x="1411927" y="4706773"/>
            <a:ext cx="14087" cy="37841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Прямая соединительная линия 38"/>
          <p:cNvCxnSpPr/>
          <p:nvPr/>
        </p:nvCxnSpPr>
        <p:spPr bwMode="auto">
          <a:xfrm>
            <a:off x="3989117" y="5256648"/>
            <a:ext cx="495527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Прямая соединительная линия 39"/>
          <p:cNvCxnSpPr/>
          <p:nvPr/>
        </p:nvCxnSpPr>
        <p:spPr bwMode="auto">
          <a:xfrm>
            <a:off x="7664079" y="5300410"/>
            <a:ext cx="36004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Прямая соединительная линия 40"/>
          <p:cNvCxnSpPr/>
          <p:nvPr/>
        </p:nvCxnSpPr>
        <p:spPr bwMode="auto">
          <a:xfrm>
            <a:off x="7844099" y="5095755"/>
            <a:ext cx="0" cy="37725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103172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-252536" y="0"/>
            <a:ext cx="77724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6600"/>
                </a:solidFill>
              </a:rPr>
              <a:t>Тест 12 слов</a:t>
            </a:r>
            <a:endParaRPr lang="ru-RU" b="1" dirty="0">
              <a:solidFill>
                <a:srgbClr val="FF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52518" y="1196752"/>
            <a:ext cx="8604448" cy="1981200"/>
          </a:xfrm>
        </p:spPr>
        <p:txBody>
          <a:bodyPr/>
          <a:lstStyle/>
          <a:p>
            <a:r>
              <a:rPr lang="ru-RU" sz="2400" dirty="0">
                <a:solidFill>
                  <a:srgbClr val="FFFF00"/>
                </a:solidFill>
              </a:rPr>
              <a:t>ДИВАН</a:t>
            </a:r>
            <a:r>
              <a:rPr lang="ru-RU" sz="2400" dirty="0">
                <a:solidFill>
                  <a:schemeClr val="bg1"/>
                </a:solidFill>
              </a:rPr>
              <a:t>		-	МЕБЕЛЬ</a:t>
            </a:r>
          </a:p>
          <a:p>
            <a:r>
              <a:rPr lang="ru-RU" sz="2400" dirty="0">
                <a:solidFill>
                  <a:srgbClr val="FFFF00"/>
                </a:solidFill>
              </a:rPr>
              <a:t>БЛЮДЦЕ</a:t>
            </a:r>
            <a:r>
              <a:rPr lang="ru-RU" sz="2400" dirty="0">
                <a:solidFill>
                  <a:schemeClr val="bg1"/>
                </a:solidFill>
              </a:rPr>
              <a:t>		-	ПОСУДА</a:t>
            </a:r>
          </a:p>
          <a:p>
            <a:r>
              <a:rPr lang="ru-RU" sz="2400" dirty="0">
                <a:solidFill>
                  <a:srgbClr val="FFFF00"/>
                </a:solidFill>
              </a:rPr>
              <a:t>ТИГР</a:t>
            </a:r>
            <a:r>
              <a:rPr lang="ru-RU" sz="2400" dirty="0">
                <a:solidFill>
                  <a:schemeClr val="bg1"/>
                </a:solidFill>
              </a:rPr>
              <a:t>		</a:t>
            </a:r>
            <a:r>
              <a:rPr lang="ru-RU" sz="2400" dirty="0" smtClean="0">
                <a:solidFill>
                  <a:schemeClr val="bg1"/>
                </a:solidFill>
              </a:rPr>
              <a:t>-</a:t>
            </a:r>
            <a:r>
              <a:rPr lang="ru-RU" sz="2400" dirty="0">
                <a:solidFill>
                  <a:schemeClr val="bg1"/>
                </a:solidFill>
              </a:rPr>
              <a:t>	ЖИВОТНОЕ</a:t>
            </a:r>
          </a:p>
          <a:p>
            <a:r>
              <a:rPr lang="ru-RU" sz="2400" dirty="0">
                <a:solidFill>
                  <a:srgbClr val="FFFF00"/>
                </a:solidFill>
              </a:rPr>
              <a:t>ПИДЖАК	</a:t>
            </a:r>
            <a:r>
              <a:rPr lang="ru-RU" sz="2400" dirty="0">
                <a:solidFill>
                  <a:schemeClr val="bg1"/>
                </a:solidFill>
              </a:rPr>
              <a:t>	-	ОДЕЖДА</a:t>
            </a:r>
          </a:p>
          <a:p>
            <a:r>
              <a:rPr lang="ru-RU" sz="2400" dirty="0">
                <a:solidFill>
                  <a:srgbClr val="FFFF00"/>
                </a:solidFill>
              </a:rPr>
              <a:t>АБРИКОС</a:t>
            </a:r>
            <a:r>
              <a:rPr lang="ru-RU" sz="2400" dirty="0">
                <a:solidFill>
                  <a:schemeClr val="bg1"/>
                </a:solidFill>
              </a:rPr>
              <a:t>		-	ФРУКТ</a:t>
            </a:r>
          </a:p>
          <a:p>
            <a:r>
              <a:rPr lang="ru-RU" sz="2400" dirty="0">
                <a:solidFill>
                  <a:srgbClr val="FFFF00"/>
                </a:solidFill>
              </a:rPr>
              <a:t>ВЕРТОЛЁТ</a:t>
            </a:r>
            <a:r>
              <a:rPr lang="ru-RU" sz="2400" dirty="0">
                <a:solidFill>
                  <a:schemeClr val="bg1"/>
                </a:solidFill>
              </a:rPr>
              <a:t>	</a:t>
            </a:r>
            <a:r>
              <a:rPr lang="ru-RU" sz="2400" dirty="0" smtClean="0">
                <a:solidFill>
                  <a:schemeClr val="bg1"/>
                </a:solidFill>
              </a:rPr>
              <a:t>-</a:t>
            </a:r>
            <a:r>
              <a:rPr lang="ru-RU" sz="2400" dirty="0">
                <a:solidFill>
                  <a:schemeClr val="bg1"/>
                </a:solidFill>
              </a:rPr>
              <a:t>	ТРАНСПОРТНОЕ СРЕДСТВО</a:t>
            </a:r>
          </a:p>
          <a:p>
            <a:r>
              <a:rPr lang="ru-RU" sz="2400" dirty="0">
                <a:solidFill>
                  <a:srgbClr val="FFFF00"/>
                </a:solidFill>
              </a:rPr>
              <a:t>РЯБИНА</a:t>
            </a:r>
            <a:r>
              <a:rPr lang="ru-RU" sz="2400" dirty="0">
                <a:solidFill>
                  <a:schemeClr val="bg1"/>
                </a:solidFill>
              </a:rPr>
              <a:t>		-	ДЕРЕВО</a:t>
            </a:r>
          </a:p>
          <a:p>
            <a:r>
              <a:rPr lang="ru-RU" sz="2400" dirty="0">
                <a:solidFill>
                  <a:srgbClr val="FFFF00"/>
                </a:solidFill>
              </a:rPr>
              <a:t>РЕКА</a:t>
            </a:r>
            <a:r>
              <a:rPr lang="ru-RU" sz="2400" dirty="0">
                <a:solidFill>
                  <a:schemeClr val="bg1"/>
                </a:solidFill>
              </a:rPr>
              <a:t>		</a:t>
            </a:r>
            <a:r>
              <a:rPr lang="ru-RU" sz="2400" dirty="0" smtClean="0">
                <a:solidFill>
                  <a:schemeClr val="bg1"/>
                </a:solidFill>
              </a:rPr>
              <a:t>-</a:t>
            </a:r>
            <a:r>
              <a:rPr lang="ru-RU" sz="2400" dirty="0">
                <a:solidFill>
                  <a:schemeClr val="bg1"/>
                </a:solidFill>
              </a:rPr>
              <a:t>	ВОДОЁМ</a:t>
            </a:r>
          </a:p>
          <a:p>
            <a:r>
              <a:rPr lang="ru-RU" sz="2400" dirty="0">
                <a:solidFill>
                  <a:srgbClr val="FFFF00"/>
                </a:solidFill>
              </a:rPr>
              <a:t>ПАЛЕЦ</a:t>
            </a:r>
            <a:r>
              <a:rPr lang="ru-RU" sz="2400" dirty="0">
                <a:solidFill>
                  <a:schemeClr val="bg1"/>
                </a:solidFill>
              </a:rPr>
              <a:t>		-	ЧАСТЬ ТЕЛА</a:t>
            </a:r>
          </a:p>
          <a:p>
            <a:r>
              <a:rPr lang="ru-RU" sz="2400" dirty="0">
                <a:solidFill>
                  <a:srgbClr val="FFFF00"/>
                </a:solidFill>
              </a:rPr>
              <a:t>ГРОЗА</a:t>
            </a:r>
            <a:r>
              <a:rPr lang="ru-RU" sz="2400" dirty="0">
                <a:solidFill>
                  <a:schemeClr val="bg1"/>
                </a:solidFill>
              </a:rPr>
              <a:t>		-	ПОГОДНОЕ ЯВЛЕНИЕ</a:t>
            </a:r>
          </a:p>
          <a:p>
            <a:r>
              <a:rPr lang="ru-RU" sz="2400" dirty="0">
                <a:solidFill>
                  <a:srgbClr val="FFFF00"/>
                </a:solidFill>
              </a:rPr>
              <a:t>ТЕННИС</a:t>
            </a:r>
            <a:r>
              <a:rPr lang="ru-RU" sz="2400" dirty="0">
                <a:solidFill>
                  <a:schemeClr val="bg1"/>
                </a:solidFill>
              </a:rPr>
              <a:t>		-	СПОРТ</a:t>
            </a:r>
          </a:p>
          <a:p>
            <a:r>
              <a:rPr lang="ru-RU" sz="2400" dirty="0">
                <a:solidFill>
                  <a:srgbClr val="FFFF00"/>
                </a:solidFill>
              </a:rPr>
              <a:t>ФЛЕЙТА</a:t>
            </a:r>
            <a:r>
              <a:rPr lang="ru-RU" sz="2400" dirty="0">
                <a:solidFill>
                  <a:schemeClr val="bg1"/>
                </a:solidFill>
              </a:rPr>
              <a:t>		-	МУЗЫКАЛЬНЫЙ ИНСТРУМЕНТ</a:t>
            </a:r>
          </a:p>
          <a:p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3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6600"/>
                </a:solidFill>
              </a:rPr>
              <a:t>ТЕСТ НА ЗРИТЕЛЬНУЮ ПАМЯТЬ</a:t>
            </a:r>
            <a:endParaRPr lang="ru-RU" b="1" dirty="0">
              <a:solidFill>
                <a:srgbClr val="FF6600"/>
              </a:solidFill>
            </a:endParaRPr>
          </a:p>
        </p:txBody>
      </p:sp>
      <p:pic>
        <p:nvPicPr>
          <p:cNvPr id="97284" name="Picture 4" descr="X:\Archive\Диск Е\Save\Dave\Рабочий стол\Здоровье человека\IMG_265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1088"/>
            <a:ext cx="3446396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X:\Archive\Диск Е\Save\Dave\Рабочий стол\Здоровье человека\IMG_265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45020"/>
            <a:ext cx="3384376" cy="206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285" name="Picture 5" descr="X:\Archive\Диск Е\Save\Dave\Рабочий стол\Здоровье человека\IMG_2655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7" y="1988840"/>
            <a:ext cx="343106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7286" name="Picture 6" descr="X:\Archive\Диск Е\Save\Dave\Рабочий стол\Здоровье человека\IMG_265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21088"/>
            <a:ext cx="351755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358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3568" y="38100"/>
            <a:ext cx="77724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6600"/>
                </a:solidFill>
              </a:rPr>
              <a:t>НАРУШЕНИЯ ПАМЯТИ</a:t>
            </a:r>
            <a:endParaRPr lang="ru-RU" b="1" dirty="0">
              <a:solidFill>
                <a:srgbClr val="FF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81100"/>
            <a:ext cx="8964488" cy="198120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Повреждение медиальных отделов височных долей (</a:t>
            </a:r>
            <a:r>
              <a:rPr lang="ru-RU" dirty="0" err="1" smtClean="0">
                <a:solidFill>
                  <a:srgbClr val="FFFF00"/>
                </a:solidFill>
              </a:rPr>
              <a:t>гиппокампальный</a:t>
            </a:r>
            <a:r>
              <a:rPr lang="ru-RU" dirty="0" smtClean="0">
                <a:solidFill>
                  <a:srgbClr val="FFFF00"/>
                </a:solidFill>
              </a:rPr>
              <a:t> тип)</a:t>
            </a:r>
          </a:p>
          <a:p>
            <a:pPr marL="904875" indent="-457200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</a:rPr>
              <a:t>нарушен процесс запоминания и формирования следов памяти</a:t>
            </a:r>
          </a:p>
          <a:p>
            <a:pPr marL="904875" indent="-457200">
              <a:buFontTx/>
              <a:buChar char="-"/>
            </a:pPr>
            <a:r>
              <a:rPr lang="ru-RU" dirty="0">
                <a:solidFill>
                  <a:schemeClr val="bg1"/>
                </a:solidFill>
              </a:rPr>
              <a:t>н</a:t>
            </a:r>
            <a:r>
              <a:rPr lang="ru-RU" dirty="0" smtClean="0">
                <a:solidFill>
                  <a:schemeClr val="bg1"/>
                </a:solidFill>
              </a:rPr>
              <a:t>еэффективны семантические подсказки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162708" y="4149080"/>
            <a:ext cx="8964488" cy="1981200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Повреждение лобно-подкорковых структур</a:t>
            </a:r>
          </a:p>
          <a:p>
            <a:pPr marL="904875" indent="-457200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</a:rPr>
              <a:t>нарушен поиск следов памяти и процесс воспроизведения</a:t>
            </a:r>
          </a:p>
          <a:p>
            <a:pPr marL="904875" indent="-457200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</a:rPr>
              <a:t>эффективны </a:t>
            </a:r>
            <a:r>
              <a:rPr lang="ru-RU" dirty="0">
                <a:solidFill>
                  <a:schemeClr val="bg1"/>
                </a:solidFill>
              </a:rPr>
              <a:t>семантические </a:t>
            </a:r>
            <a:r>
              <a:rPr lang="ru-RU" dirty="0" smtClean="0">
                <a:solidFill>
                  <a:schemeClr val="bg1"/>
                </a:solidFill>
              </a:rPr>
              <a:t>подсказки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247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X:\Archive\Диск Е\Save\Dave\Рабочий стол\Здоровье человека\IMG_265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395314" cy="393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quarter" idx="3"/>
          </p:nvPr>
        </p:nvSpPr>
        <p:spPr>
          <a:xfrm>
            <a:off x="971600" y="404664"/>
            <a:ext cx="7056784" cy="19812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Тест </a:t>
            </a:r>
            <a:r>
              <a:rPr lang="ru-RU" dirty="0" err="1" smtClean="0">
                <a:solidFill>
                  <a:srgbClr val="FFFF00"/>
                </a:solidFill>
              </a:rPr>
              <a:t>символьно</a:t>
            </a:r>
            <a:r>
              <a:rPr lang="ru-RU" dirty="0" smtClean="0">
                <a:solidFill>
                  <a:srgbClr val="FFFF00"/>
                </a:solidFill>
              </a:rPr>
              <a:t>-цифрового замещения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801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sz="4000" dirty="0" smtClean="0">
                <a:solidFill>
                  <a:srgbClr val="FF6600"/>
                </a:solidFill>
              </a:rPr>
              <a:t>ТЕСТ НА РЕЧЕВУЮ АКТИВНОСТЬ</a:t>
            </a:r>
            <a:endParaRPr lang="ru-RU" sz="4000" dirty="0">
              <a:solidFill>
                <a:srgbClr val="FF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7630616" cy="19812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ЛИТЕРАЛЬНЫЕ АССОЦИАЦИИ </a:t>
            </a:r>
            <a:r>
              <a:rPr lang="ru-RU" dirty="0" smtClean="0">
                <a:solidFill>
                  <a:srgbClr val="FFFF00"/>
                </a:solidFill>
              </a:rPr>
              <a:t>(ФОНЕМАТИЧЕСКАЯ РЕЧЕВАЯ АКТИВНОСТЬ) – слова начинающиеся на определённую букву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КАТЕГОРИАЛЬНЫЕ АССОЦИАЦИИ </a:t>
            </a:r>
            <a:r>
              <a:rPr lang="ru-RU" dirty="0" smtClean="0">
                <a:solidFill>
                  <a:srgbClr val="FFFF00"/>
                </a:solidFill>
              </a:rPr>
              <a:t>(СЕМАНТИЧЕСКАЯ РЕЧЕВАЯ АКТИВНОСТЬ) – называние растений, животных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102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323528" y="609600"/>
            <a:ext cx="8856984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6600"/>
                </a:solidFill>
              </a:rPr>
              <a:t>ЛИТЕРАЛЬНЫЕ    &gt;   КАТЕГОРИАЛЬНЫЕ</a:t>
            </a:r>
            <a:br>
              <a:rPr lang="ru-RU" sz="3200" b="1" dirty="0" smtClean="0">
                <a:solidFill>
                  <a:srgbClr val="FF6600"/>
                </a:solidFill>
              </a:rPr>
            </a:br>
            <a:endParaRPr lang="ru-RU" sz="3200" b="1" dirty="0">
              <a:solidFill>
                <a:srgbClr val="FF660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23528" y="3212976"/>
            <a:ext cx="873589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sz="3200" kern="0" dirty="0" smtClean="0">
                <a:solidFill>
                  <a:srgbClr val="FF6600"/>
                </a:solidFill>
              </a:rPr>
              <a:t>ЛИТЕРАЛЬНЫЕ    &lt;   КАТЕГОРИАЛЬНЫЕ</a:t>
            </a:r>
            <a:endParaRPr lang="ru-RU" sz="3200" kern="0" dirty="0">
              <a:solidFill>
                <a:srgbClr val="FF660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539552" y="4293096"/>
            <a:ext cx="835069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sz="3200" b="0" kern="0" dirty="0" smtClean="0">
                <a:solidFill>
                  <a:schemeClr val="bg1"/>
                </a:solidFill>
              </a:rPr>
              <a:t>Подкорково-лобная дисфункция (цереброваскулярные заболевания)</a:t>
            </a:r>
            <a:endParaRPr lang="ru-RU" sz="3200" b="0" kern="0" dirty="0">
              <a:solidFill>
                <a:schemeClr val="bg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708729" y="1339788"/>
            <a:ext cx="835069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sz="3200" b="0" kern="0" dirty="0" smtClean="0">
                <a:solidFill>
                  <a:schemeClr val="bg1"/>
                </a:solidFill>
              </a:rPr>
              <a:t>Дисфункция височно-</a:t>
            </a:r>
            <a:r>
              <a:rPr lang="ru-RU" sz="3200" b="0" kern="0" dirty="0" err="1" smtClean="0">
                <a:solidFill>
                  <a:schemeClr val="bg1"/>
                </a:solidFill>
              </a:rPr>
              <a:t>лимбических</a:t>
            </a:r>
            <a:r>
              <a:rPr lang="ru-RU" sz="3200" b="0" kern="0" dirty="0" smtClean="0">
                <a:solidFill>
                  <a:schemeClr val="bg1"/>
                </a:solidFill>
              </a:rPr>
              <a:t> систем (Болезнь Альцгеймера)</a:t>
            </a:r>
            <a:endParaRPr lang="ru-RU" sz="32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61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5496" y="2085555"/>
            <a:ext cx="403244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sz="4000" b="0" kern="0" dirty="0" smtClean="0">
                <a:solidFill>
                  <a:srgbClr val="FF6600"/>
                </a:solidFill>
              </a:rPr>
              <a:t>БОСТОНСКИЙ тест на называние</a:t>
            </a:r>
            <a:endParaRPr lang="ru-RU" sz="4000" b="0" kern="0" dirty="0">
              <a:solidFill>
                <a:srgbClr val="FF66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944" y="188640"/>
            <a:ext cx="4849683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4904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6600"/>
                </a:solidFill>
              </a:rPr>
              <a:t>ТЕСТ РИСОВАНИЯ ЧАСОВ</a:t>
            </a: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6300192" y="2348880"/>
            <a:ext cx="2232248" cy="22322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61928" y="1700808"/>
            <a:ext cx="178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14 </a:t>
            </a:r>
            <a:r>
              <a:rPr lang="ru-RU" dirty="0">
                <a:solidFill>
                  <a:srgbClr val="FFFFFF"/>
                </a:solidFill>
              </a:rPr>
              <a:t>:</a:t>
            </a:r>
            <a:r>
              <a:rPr lang="ru-RU" dirty="0" smtClean="0">
                <a:solidFill>
                  <a:srgbClr val="FFFFFF"/>
                </a:solidFill>
              </a:rPr>
              <a:t> 45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54298" y="1959223"/>
            <a:ext cx="630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12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545413" y="3180594"/>
            <a:ext cx="241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3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90302" y="4562846"/>
            <a:ext cx="378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6</a:t>
            </a: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468869" y="2362120"/>
            <a:ext cx="2267145" cy="2352874"/>
            <a:chOff x="3673007" y="2375993"/>
            <a:chExt cx="2267145" cy="2352874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3707904" y="2420888"/>
              <a:ext cx="2232248" cy="2307979"/>
              <a:chOff x="3707904" y="2420888"/>
              <a:chExt cx="2232248" cy="2307979"/>
            </a:xfrm>
          </p:grpSpPr>
          <p:sp>
            <p:nvSpPr>
              <p:cNvPr id="10" name="Овал 9"/>
              <p:cNvSpPr/>
              <p:nvPr/>
            </p:nvSpPr>
            <p:spPr bwMode="auto">
              <a:xfrm>
                <a:off x="3707904" y="2420888"/>
                <a:ext cx="2232248" cy="223224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ru-RU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6" name="Прямая со стрелкой 15"/>
              <p:cNvCxnSpPr/>
              <p:nvPr/>
            </p:nvCxnSpPr>
            <p:spPr bwMode="auto">
              <a:xfrm flipV="1">
                <a:off x="4786815" y="3105895"/>
                <a:ext cx="684076" cy="432000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arrow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 стрелкой 16"/>
              <p:cNvCxnSpPr/>
              <p:nvPr/>
            </p:nvCxnSpPr>
            <p:spPr bwMode="auto">
              <a:xfrm>
                <a:off x="4777315" y="3537895"/>
                <a:ext cx="693575" cy="575143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arrow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5682630" y="3321895"/>
                <a:ext cx="2419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3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673250" y="4267202"/>
                <a:ext cx="3780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6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510411" y="3731792"/>
                <a:ext cx="3444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4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220071" y="4113038"/>
                <a:ext cx="2508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5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159806" y="2547890"/>
                <a:ext cx="371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1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470891" y="2899471"/>
                <a:ext cx="3444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2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223776" y="4113038"/>
                <a:ext cx="5203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7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893405" y="3743921"/>
                <a:ext cx="4750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8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780038" y="2837658"/>
                <a:ext cx="6210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10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177409" y="2552652"/>
                <a:ext cx="6535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>
                    <a:solidFill>
                      <a:srgbClr val="000000"/>
                    </a:solidFill>
                  </a:rPr>
                  <a:t>11</a:t>
                </a:r>
                <a:endParaRPr lang="ru-RU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4651301" y="2375993"/>
              <a:ext cx="6300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000000"/>
                  </a:solidFill>
                </a:rPr>
                <a:t>12</a:t>
              </a:r>
              <a:endParaRPr lang="ru-RU" dirty="0">
                <a:solidFill>
                  <a:srgbClr val="00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673007" y="3282256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000000"/>
                  </a:solidFill>
                </a:rPr>
                <a:t>9</a:t>
              </a:r>
              <a:endParaRPr lang="ru-RU" dirty="0">
                <a:solidFill>
                  <a:srgbClr val="00000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995442" y="3270127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9</a:t>
            </a:r>
            <a:endParaRPr lang="ru-RU" dirty="0">
              <a:solidFill>
                <a:srgbClr val="FFFFFF"/>
              </a:solidFill>
            </a:endParaRPr>
          </a:p>
        </p:txBody>
      </p:sp>
      <p:cxnSp>
        <p:nvCxnSpPr>
          <p:cNvPr id="33" name="Прямая со стрелкой 32"/>
          <p:cNvCxnSpPr/>
          <p:nvPr/>
        </p:nvCxnSpPr>
        <p:spPr bwMode="auto">
          <a:xfrm flipH="1">
            <a:off x="6516216" y="3446724"/>
            <a:ext cx="900100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 bwMode="auto">
          <a:xfrm flipV="1">
            <a:off x="7416316" y="3271604"/>
            <a:ext cx="756084" cy="179065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84368" y="2099767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1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345958" y="2561432"/>
            <a:ext cx="398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2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17966" y="3831409"/>
            <a:ext cx="254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56376" y="4332015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5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60232" y="4422303"/>
            <a:ext cx="306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7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175462" y="3901479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8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049330" y="2624138"/>
            <a:ext cx="729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10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16215" y="2162473"/>
            <a:ext cx="585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11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70" name="Овал 69"/>
          <p:cNvSpPr/>
          <p:nvPr/>
        </p:nvSpPr>
        <p:spPr bwMode="auto">
          <a:xfrm>
            <a:off x="709915" y="2446357"/>
            <a:ext cx="2232248" cy="22322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 smtClean="0">
              <a:solidFill>
                <a:srgbClr val="000000"/>
              </a:solidFill>
            </a:endParaRPr>
          </a:p>
        </p:txBody>
      </p:sp>
      <p:cxnSp>
        <p:nvCxnSpPr>
          <p:cNvPr id="71" name="Прямая со стрелкой 70"/>
          <p:cNvCxnSpPr>
            <a:endCxn id="78" idx="2"/>
          </p:cNvCxnSpPr>
          <p:nvPr/>
        </p:nvCxnSpPr>
        <p:spPr bwMode="auto">
          <a:xfrm flipV="1">
            <a:off x="1788826" y="3386605"/>
            <a:ext cx="856295" cy="176759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 bwMode="auto">
          <a:xfrm>
            <a:off x="1835696" y="3563364"/>
            <a:ext cx="905315" cy="1483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684641" y="3347364"/>
            <a:ext cx="241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3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675261" y="4292671"/>
            <a:ext cx="378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6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12422" y="3757261"/>
            <a:ext cx="34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4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222082" y="4138507"/>
            <a:ext cx="25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5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161817" y="2573359"/>
            <a:ext cx="371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72902" y="2924940"/>
            <a:ext cx="34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2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225787" y="4138507"/>
            <a:ext cx="52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7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95416" y="3769390"/>
            <a:ext cx="47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8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82049" y="2863127"/>
            <a:ext cx="621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10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179420" y="2578121"/>
            <a:ext cx="653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11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53312" y="2401462"/>
            <a:ext cx="630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12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75018" y="3307725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>9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48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6600"/>
                </a:solidFill>
              </a:rPr>
              <a:t>ТЕСТ РИСОВАНИЯ ЧАСОВ</a:t>
            </a:r>
            <a:endParaRPr lang="ru-RU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61928" y="1700808"/>
            <a:ext cx="1782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14 </a:t>
            </a:r>
            <a:r>
              <a:rPr lang="ru-RU" dirty="0">
                <a:solidFill>
                  <a:schemeClr val="bg1"/>
                </a:solidFill>
              </a:rPr>
              <a:t>:</a:t>
            </a:r>
            <a:r>
              <a:rPr lang="ru-RU" dirty="0" smtClean="0">
                <a:solidFill>
                  <a:schemeClr val="bg1"/>
                </a:solidFill>
              </a:rPr>
              <a:t> 45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0" name="Овал 69"/>
          <p:cNvSpPr/>
          <p:nvPr/>
        </p:nvSpPr>
        <p:spPr bwMode="auto">
          <a:xfrm>
            <a:off x="709915" y="2446357"/>
            <a:ext cx="2232248" cy="22322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1" name="Прямая со стрелкой 70"/>
          <p:cNvCxnSpPr>
            <a:endCxn id="78" idx="2"/>
          </p:cNvCxnSpPr>
          <p:nvPr/>
        </p:nvCxnSpPr>
        <p:spPr bwMode="auto">
          <a:xfrm flipV="1">
            <a:off x="1788826" y="3386605"/>
            <a:ext cx="856295" cy="176759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 bwMode="auto">
          <a:xfrm>
            <a:off x="1835696" y="3563364"/>
            <a:ext cx="905315" cy="1483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684641" y="3347364"/>
            <a:ext cx="241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1675261" y="4292671"/>
            <a:ext cx="378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2512422" y="3757261"/>
            <a:ext cx="34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2222082" y="4138507"/>
            <a:ext cx="250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7" name="TextBox 76"/>
          <p:cNvSpPr txBox="1"/>
          <p:nvPr/>
        </p:nvSpPr>
        <p:spPr>
          <a:xfrm>
            <a:off x="2161817" y="2573359"/>
            <a:ext cx="371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2472902" y="2924940"/>
            <a:ext cx="34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1225787" y="4138507"/>
            <a:ext cx="52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80" name="TextBox 79"/>
          <p:cNvSpPr txBox="1"/>
          <p:nvPr/>
        </p:nvSpPr>
        <p:spPr>
          <a:xfrm>
            <a:off x="895416" y="3769390"/>
            <a:ext cx="47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782049" y="2863127"/>
            <a:ext cx="621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1179420" y="2578121"/>
            <a:ext cx="653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68" name="TextBox 67"/>
          <p:cNvSpPr txBox="1"/>
          <p:nvPr/>
        </p:nvSpPr>
        <p:spPr>
          <a:xfrm>
            <a:off x="1653312" y="2401462"/>
            <a:ext cx="630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675018" y="3307725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pic>
        <p:nvPicPr>
          <p:cNvPr id="5122" name="Picture 2" descr="часы№1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7753" y="2188296"/>
            <a:ext cx="30861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60232" y="4941168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Сосудистая деменция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2788" y="2237726"/>
            <a:ext cx="1868488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8649" y="4523503"/>
            <a:ext cx="2819400" cy="208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88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777686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cap="all" dirty="0">
                <a:solidFill>
                  <a:srgbClr val="FF6600"/>
                </a:solidFill>
                <a:ea typeface="Times New Roman" panose="02020603050405020304" pitchFamily="18" charset="0"/>
              </a:rPr>
              <a:t>Общая шкала </a:t>
            </a:r>
            <a:r>
              <a:rPr lang="ru-RU" sz="3200" cap="all" dirty="0" smtClean="0">
                <a:solidFill>
                  <a:srgbClr val="FF6600"/>
                </a:solidFill>
                <a:ea typeface="Times New Roman" panose="02020603050405020304" pitchFamily="18" charset="0"/>
              </a:rPr>
              <a:t>нарушений</a:t>
            </a:r>
          </a:p>
          <a:p>
            <a:pPr algn="ctr">
              <a:spcAft>
                <a:spcPts val="0"/>
              </a:spcAft>
            </a:pPr>
            <a:r>
              <a:rPr lang="ru-RU" sz="3200" dirty="0">
                <a:solidFill>
                  <a:srgbClr val="FF6600"/>
                </a:solidFill>
                <a:ea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англ.: </a:t>
            </a:r>
            <a:r>
              <a:rPr lang="en-US" dirty="0" smtClean="0">
                <a:solidFill>
                  <a:srgbClr val="FF6600"/>
                </a:solidFill>
                <a:ea typeface="Times New Roman" panose="02020603050405020304" pitchFamily="18" charset="0"/>
              </a:rPr>
              <a:t>Global Deteriorating Scale</a:t>
            </a:r>
            <a:r>
              <a:rPr lang="ru-RU" dirty="0" smtClean="0">
                <a:solidFill>
                  <a:srgbClr val="FF6600"/>
                </a:solidFill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- </a:t>
            </a:r>
            <a:r>
              <a:rPr lang="en-US" dirty="0" smtClean="0">
                <a:solidFill>
                  <a:srgbClr val="FF6600"/>
                </a:solidFill>
                <a:ea typeface="Times New Roman" panose="02020603050405020304" pitchFamily="18" charset="0"/>
              </a:rPr>
              <a:t>GDS</a:t>
            </a:r>
            <a:r>
              <a:rPr lang="ru-RU" dirty="0" smtClean="0">
                <a:solidFill>
                  <a:srgbClr val="FF6600"/>
                </a:solidFill>
                <a:ea typeface="Times New Roman" panose="02020603050405020304" pitchFamily="18" charset="0"/>
              </a:rPr>
              <a:t>) </a:t>
            </a:r>
            <a:endParaRPr lang="ru-RU" dirty="0">
              <a:solidFill>
                <a:srgbClr val="FF6600"/>
              </a:solidFill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2800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de-DE" dirty="0" err="1">
                <a:solidFill>
                  <a:schemeClr val="bg1"/>
                </a:solidFill>
                <a:ea typeface="Times New Roman" panose="02020603050405020304" pitchFamily="18" charset="0"/>
              </a:rPr>
              <a:t>Reisberg</a:t>
            </a:r>
            <a:r>
              <a:rPr lang="de-DE" dirty="0">
                <a:solidFill>
                  <a:schemeClr val="bg1"/>
                </a:solidFill>
                <a:ea typeface="Times New Roman" panose="02020603050405020304" pitchFamily="18" charset="0"/>
              </a:rPr>
              <a:t> B</a:t>
            </a:r>
            <a:r>
              <a:rPr lang="ru-RU" dirty="0">
                <a:solidFill>
                  <a:schemeClr val="bg1"/>
                </a:solidFill>
                <a:ea typeface="Times New Roman" panose="02020603050405020304" pitchFamily="18" charset="0"/>
              </a:rPr>
              <a:t>. и </a:t>
            </a:r>
            <a:r>
              <a:rPr lang="ru-RU" dirty="0" err="1">
                <a:solidFill>
                  <a:schemeClr val="bg1"/>
                </a:solidFill>
                <a:ea typeface="Times New Roman" panose="02020603050405020304" pitchFamily="18" charset="0"/>
              </a:rPr>
              <a:t>соавт</a:t>
            </a:r>
            <a:r>
              <a:rPr lang="ru-RU" dirty="0">
                <a:solidFill>
                  <a:schemeClr val="bg1"/>
                </a:solidFill>
                <a:ea typeface="Times New Roman" panose="02020603050405020304" pitchFamily="18" charset="0"/>
              </a:rPr>
              <a:t>., </a:t>
            </a:r>
            <a:r>
              <a:rPr lang="ru-RU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1982</a:t>
            </a:r>
            <a:endParaRPr lang="ru-RU" sz="2800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dirty="0">
                <a:solidFill>
                  <a:srgbClr val="FF6600"/>
                </a:solidFill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24744" y="3645024"/>
            <a:ext cx="660648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КЛИНИЧЕСКАЯ РЕЙТИНГОВАЯ ШКАЛА ДЕМЕНЦИИ</a:t>
            </a:r>
          </a:p>
          <a:p>
            <a:pPr algn="ctr">
              <a:spcAft>
                <a:spcPts val="600"/>
              </a:spcAft>
            </a:pP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(англ.: </a:t>
            </a:r>
            <a:r>
              <a:rPr lang="ru-RU" dirty="0" err="1">
                <a:solidFill>
                  <a:srgbClr val="FF6600"/>
                </a:solidFill>
                <a:ea typeface="Times New Roman" panose="02020603050405020304" pitchFamily="18" charset="0"/>
              </a:rPr>
              <a:t>Clinical</a:t>
            </a: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6600"/>
                </a:solidFill>
                <a:ea typeface="Times New Roman" panose="02020603050405020304" pitchFamily="18" charset="0"/>
              </a:rPr>
              <a:t>Dementia</a:t>
            </a: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6600"/>
                </a:solidFill>
                <a:ea typeface="Times New Roman" panose="02020603050405020304" pitchFamily="18" charset="0"/>
              </a:rPr>
              <a:t>Rating</a:t>
            </a: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6600"/>
                </a:solidFill>
                <a:ea typeface="Times New Roman" panose="02020603050405020304" pitchFamily="18" charset="0"/>
              </a:rPr>
              <a:t>scale</a:t>
            </a: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 - </a:t>
            </a:r>
            <a:r>
              <a:rPr lang="en-US" dirty="0">
                <a:solidFill>
                  <a:srgbClr val="FF6600"/>
                </a:solidFill>
                <a:ea typeface="Times New Roman" panose="02020603050405020304" pitchFamily="18" charset="0"/>
              </a:rPr>
              <a:t>CDR</a:t>
            </a:r>
            <a:r>
              <a:rPr lang="ru-RU" dirty="0">
                <a:solidFill>
                  <a:srgbClr val="FF6600"/>
                </a:solidFill>
                <a:ea typeface="Times New Roman" panose="02020603050405020304" pitchFamily="18" charset="0"/>
              </a:rPr>
              <a:t>). </a:t>
            </a:r>
          </a:p>
          <a:p>
            <a:pPr marL="228600" algn="ctr"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ea typeface="Times New Roman" panose="02020603050405020304" pitchFamily="18" charset="0"/>
              </a:rPr>
              <a:t>Morris J</a:t>
            </a:r>
            <a:r>
              <a:rPr lang="ru-RU" dirty="0">
                <a:solidFill>
                  <a:schemeClr val="bg1"/>
                </a:solidFill>
                <a:ea typeface="Times New Roman" panose="02020603050405020304" pitchFamily="18" charset="0"/>
              </a:rPr>
              <a:t>.</a:t>
            </a:r>
            <a:r>
              <a:rPr lang="en-US" dirty="0">
                <a:solidFill>
                  <a:schemeClr val="bg1"/>
                </a:solidFill>
                <a:ea typeface="Times New Roman" panose="02020603050405020304" pitchFamily="18" charset="0"/>
              </a:rPr>
              <a:t>C</a:t>
            </a:r>
            <a:r>
              <a:rPr lang="ru-RU" dirty="0">
                <a:solidFill>
                  <a:schemeClr val="bg1"/>
                </a:solidFill>
                <a:ea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1993 </a:t>
            </a:r>
            <a:endParaRPr lang="ru-RU" dirty="0">
              <a:solidFill>
                <a:schemeClr val="bg1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917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60648"/>
            <a:ext cx="7740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6600"/>
                </a:solidFill>
              </a:rPr>
              <a:t>ВЫЯВЛЕНИЕ АФФЕКТИВНЫХ И ПОВЕДЕНЧЕСКИХ НАРУШЕНИЙ</a:t>
            </a:r>
            <a:endParaRPr lang="ru-RU" sz="32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268760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ШКАЛА </a:t>
            </a:r>
            <a:r>
              <a:rPr lang="en-US" dirty="0" smtClean="0">
                <a:solidFill>
                  <a:srgbClr val="FFFF00"/>
                </a:solidFill>
              </a:rPr>
              <a:t>NPI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(НЕЙРОПСИХИАТРИЧЕСКОЕ ИССЛЕДОВАНИЕ)</a:t>
            </a:r>
            <a:endParaRPr lang="ru-RU" dirty="0">
              <a:solidFill>
                <a:srgbClr val="FFFF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93124664"/>
              </p:ext>
            </p:extLst>
          </p:nvPr>
        </p:nvGraphicFramePr>
        <p:xfrm>
          <a:off x="683568" y="2204864"/>
          <a:ext cx="7992888" cy="4212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/>
                <a:gridCol w="3420279"/>
                <a:gridCol w="455462"/>
                <a:gridCol w="535476"/>
                <a:gridCol w="757821"/>
                <a:gridCol w="1210976"/>
                <a:gridCol w="505471"/>
                <a:gridCol w="819371"/>
              </a:tblGrid>
              <a:tr h="4433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Разделы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НП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НЕТ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Частота (Ч)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Выраженность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</a:rPr>
                        <a:t>ЧхВ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</a:rPr>
                        <a:t>Дистресс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Бредовые идеи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Галлюцинации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Возбуждение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Депрессия\дисфория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 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Тревога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Эйфория\</a:t>
                      </a:r>
                      <a:r>
                        <a:rPr lang="ru-RU" sz="1200" b="1" dirty="0" err="1">
                          <a:solidFill>
                            <a:srgbClr val="FFFF00"/>
                          </a:solidFill>
                          <a:effectLst/>
                        </a:rPr>
                        <a:t>гипертимия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Апатия\индифферентность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Расторможенность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FF00"/>
                          </a:solidFill>
                          <a:effectLst/>
                        </a:rPr>
                        <a:t>Раздражительность\</a:t>
                      </a:r>
                      <a:r>
                        <a:rPr lang="ru-RU" sz="1200" b="1" dirty="0" err="1" smtClean="0">
                          <a:solidFill>
                            <a:srgbClr val="FFFF00"/>
                          </a:solidFill>
                          <a:effectLst/>
                        </a:rPr>
                        <a:t>эмоцион</a:t>
                      </a:r>
                      <a:r>
                        <a:rPr lang="ru-RU" sz="1200" b="1" dirty="0" smtClean="0">
                          <a:solidFill>
                            <a:srgbClr val="FFFF00"/>
                          </a:solidFill>
                          <a:effectLst/>
                        </a:rPr>
                        <a:t>.</a:t>
                      </a:r>
                      <a:r>
                        <a:rPr lang="ru-RU" sz="1200" b="1" baseline="0" dirty="0" smtClean="0">
                          <a:solidFill>
                            <a:srgbClr val="FFFF00"/>
                          </a:solidFill>
                          <a:effectLst/>
                        </a:rPr>
                        <a:t> л</a:t>
                      </a:r>
                      <a:r>
                        <a:rPr lang="ru-RU" sz="1200" b="1" dirty="0" smtClean="0">
                          <a:solidFill>
                            <a:srgbClr val="FFFF00"/>
                          </a:solidFill>
                          <a:effectLst/>
                        </a:rPr>
                        <a:t>абильность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4433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Аномальная </a:t>
                      </a:r>
                      <a:r>
                        <a:rPr lang="ru-RU" sz="1200" b="1" dirty="0" smtClean="0">
                          <a:solidFill>
                            <a:srgbClr val="FFFF00"/>
                          </a:solidFill>
                          <a:effectLst/>
                        </a:rPr>
                        <a:t>двигательная активность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4433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Нарушение сна и поведения ночью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4433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FF00"/>
                          </a:solidFill>
                          <a:effectLst/>
                        </a:rPr>
                        <a:t>Изменение аппетита и </a:t>
                      </a:r>
                      <a:r>
                        <a:rPr lang="ru-RU" sz="1200" b="1" dirty="0" smtClean="0">
                          <a:solidFill>
                            <a:srgbClr val="FFFF00"/>
                          </a:solidFill>
                          <a:effectLst/>
                        </a:rPr>
                        <a:t>пищевого поведения</a:t>
                      </a:r>
                      <a:endParaRPr lang="ru-RU" sz="12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1  2  3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1 2 3 4 5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4433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ИТОГОВЫЙ БАЛЛ 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NPI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</a:rPr>
                        <a:t> (0-144)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21463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69269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6600"/>
                </a:solidFill>
              </a:rPr>
              <a:t>ДЕПРЕССИЯ</a:t>
            </a:r>
            <a:endParaRPr lang="ru-RU" sz="36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1916832"/>
            <a:ext cx="5760640" cy="2934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Tx/>
              <a:buChar char="-"/>
            </a:pPr>
            <a:r>
              <a:rPr lang="ru-RU" dirty="0" smtClean="0">
                <a:solidFill>
                  <a:srgbClr val="FFFF00"/>
                </a:solidFill>
              </a:rPr>
              <a:t>Опросник Бека</a:t>
            </a:r>
          </a:p>
          <a:p>
            <a:pPr marL="342900" indent="-342900">
              <a:lnSpc>
                <a:spcPct val="200000"/>
              </a:lnSpc>
              <a:buFontTx/>
              <a:buChar char="-"/>
            </a:pPr>
            <a:r>
              <a:rPr lang="ru-RU" dirty="0" smtClean="0">
                <a:solidFill>
                  <a:srgbClr val="FFFF00"/>
                </a:solidFill>
              </a:rPr>
              <a:t>Гериатрическая шкала депрессия</a:t>
            </a:r>
          </a:p>
          <a:p>
            <a:pPr marL="342900" indent="-342900">
              <a:lnSpc>
                <a:spcPct val="200000"/>
              </a:lnSpc>
              <a:buFontTx/>
              <a:buChar char="-"/>
            </a:pPr>
            <a:r>
              <a:rPr lang="ru-RU" dirty="0" smtClean="0">
                <a:solidFill>
                  <a:srgbClr val="FFFF00"/>
                </a:solidFill>
              </a:rPr>
              <a:t>Шкала Гамильтона</a:t>
            </a:r>
          </a:p>
          <a:p>
            <a:pPr marL="342900" indent="-342900">
              <a:lnSpc>
                <a:spcPct val="200000"/>
              </a:lnSpc>
              <a:buFontTx/>
              <a:buChar char="-"/>
            </a:pPr>
            <a:r>
              <a:rPr lang="ru-RU" dirty="0" smtClean="0">
                <a:solidFill>
                  <a:srgbClr val="FFFF00"/>
                </a:solidFill>
              </a:rPr>
              <a:t>Корнельская шкала депрессии 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4020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88650"/>
            <a:ext cx="9144000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ru-RU" altLang="ru-RU" sz="2800" dirty="0" smtClean="0">
                <a:solidFill>
                  <a:srgbClr val="FF6600"/>
                </a:solidFill>
              </a:rPr>
              <a:t>ФАКТОРЫ, ВЛИЯЮЩИЕ НА РЕЗУЛЬТАТЫ НЕЙРОПСИХОЛОГИЧЕСКОГО ТЕСТИРОВАНИЯ </a:t>
            </a:r>
            <a:endParaRPr lang="ru-RU" altLang="ru-RU" sz="2800" dirty="0">
              <a:solidFill>
                <a:srgbClr val="FF6600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331640" y="1412782"/>
            <a:ext cx="7345362" cy="5115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84175" indent="-1936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150000"/>
              </a:lnSpc>
              <a:spcBef>
                <a:spcPct val="40000"/>
              </a:spcBef>
              <a:buFontTx/>
              <a:buChar char="•"/>
            </a:pPr>
            <a:r>
              <a:rPr lang="ru-RU" altLang="ru-RU" dirty="0" smtClean="0">
                <a:solidFill>
                  <a:srgbClr val="FFFF00"/>
                </a:solidFill>
              </a:rPr>
              <a:t>УРОВЕНЬ ОБРАЗОВАНИЯ</a:t>
            </a:r>
          </a:p>
          <a:p>
            <a:pPr lvl="1">
              <a:lnSpc>
                <a:spcPct val="150000"/>
              </a:lnSpc>
              <a:spcBef>
                <a:spcPct val="40000"/>
              </a:spcBef>
              <a:buFontTx/>
              <a:buChar char="•"/>
            </a:pPr>
            <a:r>
              <a:rPr lang="ru-RU" altLang="ru-RU" dirty="0" smtClean="0">
                <a:solidFill>
                  <a:srgbClr val="FFFF00"/>
                </a:solidFill>
              </a:rPr>
              <a:t>НАРУШЕНИЯ ЗРЕНИЯ, СЛУХА</a:t>
            </a:r>
          </a:p>
          <a:p>
            <a:pPr lvl="1">
              <a:lnSpc>
                <a:spcPct val="150000"/>
              </a:lnSpc>
              <a:spcBef>
                <a:spcPct val="40000"/>
              </a:spcBef>
              <a:buFontTx/>
              <a:buChar char="•"/>
            </a:pPr>
            <a:r>
              <a:rPr lang="ru-RU" altLang="ru-RU" dirty="0" smtClean="0">
                <a:solidFill>
                  <a:srgbClr val="FFFF00"/>
                </a:solidFill>
              </a:rPr>
              <a:t>СЛАБАЯ МОТИВАЦИЯ БОЛЬНОГО</a:t>
            </a:r>
          </a:p>
          <a:p>
            <a:pPr lvl="1">
              <a:lnSpc>
                <a:spcPct val="150000"/>
              </a:lnSpc>
              <a:spcBef>
                <a:spcPct val="40000"/>
              </a:spcBef>
              <a:buFontTx/>
              <a:buChar char="•"/>
            </a:pPr>
            <a:r>
              <a:rPr lang="ru-RU" altLang="ru-RU" dirty="0" smtClean="0">
                <a:solidFill>
                  <a:srgbClr val="FFFF00"/>
                </a:solidFill>
              </a:rPr>
              <a:t>УСТАЛОСТЬ ПАЦИЕНТА</a:t>
            </a:r>
          </a:p>
          <a:p>
            <a:pPr lvl="1">
              <a:lnSpc>
                <a:spcPct val="150000"/>
              </a:lnSpc>
              <a:spcBef>
                <a:spcPct val="40000"/>
              </a:spcBef>
              <a:buFontTx/>
              <a:buChar char="•"/>
            </a:pPr>
            <a:r>
              <a:rPr lang="ru-RU" altLang="ru-RU" dirty="0" smtClean="0">
                <a:solidFill>
                  <a:srgbClr val="FFFF00"/>
                </a:solidFill>
              </a:rPr>
              <a:t>ЭМОЦИОНАЛЬНО-ЛИЧНОСТНЫЕ НАРУШЕНИЯ</a:t>
            </a:r>
          </a:p>
          <a:p>
            <a:pPr lvl="1">
              <a:lnSpc>
                <a:spcPct val="150000"/>
              </a:lnSpc>
              <a:spcBef>
                <a:spcPct val="40000"/>
              </a:spcBef>
              <a:buFontTx/>
              <a:buChar char="•"/>
            </a:pPr>
            <a:r>
              <a:rPr lang="ru-RU" altLang="ru-RU" dirty="0" smtClean="0">
                <a:solidFill>
                  <a:srgbClr val="FFFF00"/>
                </a:solidFill>
              </a:rPr>
              <a:t>ПСИХОТИЧЕСКИЕ РАССТРОЙСТВА</a:t>
            </a:r>
          </a:p>
          <a:p>
            <a:pPr lvl="1">
              <a:lnSpc>
                <a:spcPct val="70000"/>
              </a:lnSpc>
              <a:spcBef>
                <a:spcPct val="40000"/>
              </a:spcBef>
              <a:buFontTx/>
              <a:buChar char="•"/>
            </a:pPr>
            <a:endParaRPr lang="ru-RU" alt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854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ru-RU" altLang="ru-RU" sz="4000" b="1" i="1" smtClean="0">
                <a:solidFill>
                  <a:srgbClr val="FFFF00"/>
                </a:solidFill>
              </a:rPr>
              <a:t>СПАСИБО    ЗА   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147144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31999</TotalTime>
  <Words>1140</Words>
  <Application>Microsoft Office PowerPoint</Application>
  <PresentationFormat>Экран (4:3)</PresentationFormat>
  <Paragraphs>358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Оформление по умолчанию</vt:lpstr>
      <vt:lpstr> </vt:lpstr>
      <vt:lpstr>К когнитивным функциям относятся  </vt:lpstr>
      <vt:lpstr>Три функциональных блока головного мозга по А.Р.Лурия</vt:lpstr>
      <vt:lpstr>Когнитивные нарушения нейродинамического характера</vt:lpstr>
      <vt:lpstr>Когнитивные нарушения регуляторного характера</vt:lpstr>
      <vt:lpstr>Взаимосвязь между префронтальной корой и подкорковыми базальными ганглиями </vt:lpstr>
      <vt:lpstr>Слайд 7</vt:lpstr>
      <vt:lpstr>Слайд 8</vt:lpstr>
      <vt:lpstr>Слайд 9</vt:lpstr>
      <vt:lpstr>Методы оценки  когнитивных функций</vt:lpstr>
      <vt:lpstr>Слайд 11</vt:lpstr>
      <vt:lpstr>Тест Мини-Cog</vt:lpstr>
      <vt:lpstr>КРАТКАЯ ШКАЛА ОЦЕНКИ ПСИХИЧЕСКОГО СТАТУСА </vt:lpstr>
      <vt:lpstr>МОКА ТЕСТ</vt:lpstr>
      <vt:lpstr>Слайд 15</vt:lpstr>
      <vt:lpstr>МЕХАНИЗМ   ПАМЯТИ</vt:lpstr>
      <vt:lpstr>Тест 12 слов</vt:lpstr>
      <vt:lpstr>ТЕСТ НА ЗРИТЕЛЬНУЮ ПАМЯТЬ</vt:lpstr>
      <vt:lpstr>НАРУШЕНИЯ ПАМЯТИ</vt:lpstr>
      <vt:lpstr>Слайд 20</vt:lpstr>
      <vt:lpstr>ТЕСТ НА РЕЧЕВУЮ АКТИВНОСТЬ</vt:lpstr>
      <vt:lpstr>ЛИТЕРАЛЬНЫЕ    &gt;   КАТЕГОРИАЛЬНЫЕ </vt:lpstr>
      <vt:lpstr>Слайд 23</vt:lpstr>
      <vt:lpstr>ТЕСТ РИСОВАНИЯ ЧАСОВ</vt:lpstr>
      <vt:lpstr>ТЕСТ РИСОВАНИЯ ЧАСОВ</vt:lpstr>
      <vt:lpstr>Слайд 26</vt:lpstr>
      <vt:lpstr>Слайд 27</vt:lpstr>
      <vt:lpstr>Слайд 28</vt:lpstr>
      <vt:lpstr>Слайд 29</vt:lpstr>
      <vt:lpstr>Слайд 30</vt:lpstr>
    </vt:vector>
  </TitlesOfParts>
  <Company>Elen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Elen</dc:creator>
  <cp:lastModifiedBy>1</cp:lastModifiedBy>
  <cp:revision>485</cp:revision>
  <cp:lastPrinted>2014-12-07T22:14:00Z</cp:lastPrinted>
  <dcterms:created xsi:type="dcterms:W3CDTF">2005-12-05T15:57:07Z</dcterms:created>
  <dcterms:modified xsi:type="dcterms:W3CDTF">2017-01-27T13:35:42Z</dcterms:modified>
</cp:coreProperties>
</file>