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style1.xml" ContentType="application/vnd.ms-office.chartstyle+xml"/>
  <Override PartName="/ppt/charts/colors1.xml" ContentType="application/vnd.ms-office.chartcolorstyle+xml"/>
  <Override PartName="/ppt/charts/style2.xml" ContentType="application/vnd.ms-office.chartstyle+xml"/>
  <Override PartName="/ppt/charts/colors2.xml" ContentType="application/vnd.ms-office.chartcolorstyle+xml"/>
  <Override PartName="/ppt/charts/style3.xml" ContentType="application/vnd.ms-office.chartstyle+xml"/>
  <Override PartName="/ppt/charts/colors3.xml" ContentType="application/vnd.ms-office.chartcolor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1" r:id="rId1"/>
  </p:sldMasterIdLst>
  <p:notesMasterIdLst>
    <p:notesMasterId r:id="rId90"/>
  </p:notesMasterIdLst>
  <p:sldIdLst>
    <p:sldId id="264" r:id="rId2"/>
    <p:sldId id="278" r:id="rId3"/>
    <p:sldId id="279" r:id="rId4"/>
    <p:sldId id="343" r:id="rId5"/>
    <p:sldId id="283" r:id="rId6"/>
    <p:sldId id="280" r:id="rId7"/>
    <p:sldId id="281" r:id="rId8"/>
    <p:sldId id="284" r:id="rId9"/>
    <p:sldId id="285" r:id="rId10"/>
    <p:sldId id="344" r:id="rId11"/>
    <p:sldId id="296" r:id="rId12"/>
    <p:sldId id="294" r:id="rId13"/>
    <p:sldId id="260" r:id="rId14"/>
    <p:sldId id="262" r:id="rId15"/>
    <p:sldId id="297" r:id="rId16"/>
    <p:sldId id="327" r:id="rId17"/>
    <p:sldId id="329" r:id="rId18"/>
    <p:sldId id="298" r:id="rId19"/>
    <p:sldId id="299" r:id="rId20"/>
    <p:sldId id="300" r:id="rId21"/>
    <p:sldId id="302" r:id="rId22"/>
    <p:sldId id="303" r:id="rId23"/>
    <p:sldId id="304" r:id="rId24"/>
    <p:sldId id="305" r:id="rId25"/>
    <p:sldId id="306" r:id="rId26"/>
    <p:sldId id="366" r:id="rId27"/>
    <p:sldId id="365" r:id="rId28"/>
    <p:sldId id="367" r:id="rId29"/>
    <p:sldId id="287" r:id="rId30"/>
    <p:sldId id="289" r:id="rId31"/>
    <p:sldId id="290" r:id="rId32"/>
    <p:sldId id="292" r:id="rId33"/>
    <p:sldId id="313" r:id="rId34"/>
    <p:sldId id="314" r:id="rId35"/>
    <p:sldId id="308" r:id="rId36"/>
    <p:sldId id="307" r:id="rId37"/>
    <p:sldId id="317" r:id="rId38"/>
    <p:sldId id="318" r:id="rId39"/>
    <p:sldId id="316" r:id="rId40"/>
    <p:sldId id="353" r:id="rId41"/>
    <p:sldId id="354" r:id="rId42"/>
    <p:sldId id="352" r:id="rId43"/>
    <p:sldId id="346" r:id="rId44"/>
    <p:sldId id="355" r:id="rId45"/>
    <p:sldId id="356" r:id="rId46"/>
    <p:sldId id="319" r:id="rId47"/>
    <p:sldId id="357" r:id="rId48"/>
    <p:sldId id="358" r:id="rId49"/>
    <p:sldId id="359" r:id="rId50"/>
    <p:sldId id="350" r:id="rId51"/>
    <p:sldId id="364" r:id="rId52"/>
    <p:sldId id="347" r:id="rId53"/>
    <p:sldId id="360" r:id="rId54"/>
    <p:sldId id="266" r:id="rId55"/>
    <p:sldId id="374" r:id="rId56"/>
    <p:sldId id="375" r:id="rId57"/>
    <p:sldId id="376" r:id="rId58"/>
    <p:sldId id="320" r:id="rId59"/>
    <p:sldId id="276" r:id="rId60"/>
    <p:sldId id="277" r:id="rId61"/>
    <p:sldId id="361" r:id="rId62"/>
    <p:sldId id="372" r:id="rId63"/>
    <p:sldId id="373" r:id="rId64"/>
    <p:sldId id="377" r:id="rId65"/>
    <p:sldId id="378" r:id="rId66"/>
    <p:sldId id="379" r:id="rId67"/>
    <p:sldId id="325" r:id="rId68"/>
    <p:sldId id="362" r:id="rId69"/>
    <p:sldId id="328" r:id="rId70"/>
    <p:sldId id="363" r:id="rId71"/>
    <p:sldId id="324" r:id="rId72"/>
    <p:sldId id="349" r:id="rId73"/>
    <p:sldId id="336" r:id="rId74"/>
    <p:sldId id="330" r:id="rId75"/>
    <p:sldId id="331" r:id="rId76"/>
    <p:sldId id="335" r:id="rId77"/>
    <p:sldId id="332" r:id="rId78"/>
    <p:sldId id="334" r:id="rId79"/>
    <p:sldId id="337" r:id="rId80"/>
    <p:sldId id="338" r:id="rId81"/>
    <p:sldId id="339" r:id="rId82"/>
    <p:sldId id="340" r:id="rId83"/>
    <p:sldId id="341" r:id="rId84"/>
    <p:sldId id="351" r:id="rId85"/>
    <p:sldId id="370" r:id="rId86"/>
    <p:sldId id="369" r:id="rId87"/>
    <p:sldId id="342" r:id="rId88"/>
    <p:sldId id="345" r:id="rId8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21" autoAdjust="0"/>
    <p:restoredTop sz="94660"/>
  </p:normalViewPr>
  <p:slideViewPr>
    <p:cSldViewPr snapToGrid="0">
      <p:cViewPr varScale="1">
        <p:scale>
          <a:sx n="68" d="100"/>
          <a:sy n="68" d="100"/>
        </p:scale>
        <p:origin x="-816" y="-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notesMaster" Target="notesMasters/notesMaster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3" Type="http://schemas.microsoft.com/office/2011/relationships/chartStyle" Target="style3.xml"/><Relationship Id="rId2" Type="http://schemas.microsoft.com/office/2011/relationships/chartColorStyle" Target="colors3.xml"/><Relationship Id="rId1" Type="http://schemas.openxmlformats.org/officeDocument/2006/relationships/package" Target="../embeddings/Microsoft_Excel_Worksheet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3"/>
    </mc:Choice>
    <mc:Fallback>
      <c:style val="33"/>
    </mc:Fallback>
  </mc:AlternateContent>
  <c:chart>
    <c:autoTitleDeleted val="1"/>
    <c:plotArea>
      <c:layout>
        <c:manualLayout>
          <c:layoutTarget val="inner"/>
          <c:xMode val="edge"/>
          <c:yMode val="edge"/>
          <c:x val="5.2191705388077228E-2"/>
          <c:y val="3.5898599755702608E-2"/>
          <c:w val="0.83580145078175705"/>
          <c:h val="0.8565449652603244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РБ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Лист1!$A$2:$A$7</c:f>
              <c:numCache>
                <c:formatCode>General</c:formatCode>
                <c:ptCount val="6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</c:numCache>
            </c:num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15.54</c:v>
                </c:pt>
                <c:pt idx="1">
                  <c:v>12.2</c:v>
                </c:pt>
                <c:pt idx="2">
                  <c:v>15.3</c:v>
                </c:pt>
                <c:pt idx="3">
                  <c:v>14.7</c:v>
                </c:pt>
                <c:pt idx="4">
                  <c:v>12.9</c:v>
                </c:pt>
                <c:pt idx="5">
                  <c:v>14.5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134-40BB-9145-4F32EBD9A63E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РФ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Лист1!$A$2:$A$7</c:f>
              <c:numCache>
                <c:formatCode>General</c:formatCode>
                <c:ptCount val="6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</c:numCache>
            </c:numRef>
          </c:cat>
          <c:val>
            <c:numRef>
              <c:f>Лист1!$C$2:$C$6</c:f>
              <c:numCache>
                <c:formatCode>General</c:formatCode>
                <c:ptCount val="5"/>
                <c:pt idx="0">
                  <c:v>12.98</c:v>
                </c:pt>
                <c:pt idx="1">
                  <c:v>12.34</c:v>
                </c:pt>
                <c:pt idx="2">
                  <c:v>12.27</c:v>
                </c:pt>
                <c:pt idx="3">
                  <c:v>12.5</c:v>
                </c:pt>
                <c:pt idx="4">
                  <c:v>12.8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2134-40BB-9145-4F32EBD9A63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1269504"/>
        <c:axId val="61271424"/>
      </c:barChart>
      <c:catAx>
        <c:axId val="6126950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ru-RU" b="0" i="0" baseline="0"/>
                  <a:t>Года</a:t>
                </a:r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400" b="1"/>
            </a:pPr>
            <a:endParaRPr lang="ru-RU"/>
          </a:p>
        </c:txPr>
        <c:crossAx val="61271424"/>
        <c:crosses val="autoZero"/>
        <c:auto val="1"/>
        <c:lblAlgn val="ctr"/>
        <c:lblOffset val="100"/>
        <c:noMultiLvlLbl val="0"/>
      </c:catAx>
      <c:valAx>
        <c:axId val="61271424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 sz="1400" b="1" i="0" baseline="0"/>
                </a:pPr>
                <a:r>
                  <a:rPr lang="ru-RU" sz="1400" b="1" i="0" baseline="0"/>
                  <a:t>100 000 населения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="1"/>
            </a:pPr>
            <a:endParaRPr lang="ru-RU"/>
          </a:p>
        </c:txPr>
        <c:crossAx val="6126950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90682258491863066"/>
          <c:y val="0.17647358313338371"/>
          <c:w val="8.6531734346500203E-2"/>
          <c:h val="0.44704567135830986"/>
        </c:manualLayout>
      </c:layout>
      <c:overlay val="0"/>
      <c:txPr>
        <a:bodyPr/>
        <a:lstStyle/>
        <a:p>
          <a:pPr>
            <a:defRPr sz="1600" b="1"/>
          </a:pPr>
          <a:endParaRPr lang="ru-RU"/>
        </a:p>
      </c:txPr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3"/>
    </mc:Choice>
    <mc:Fallback>
      <c:style val="33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РБ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Лист1!$A$2:$A$7</c:f>
              <c:numCache>
                <c:formatCode>General</c:formatCode>
                <c:ptCount val="6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</c:numCache>
            </c:num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64.099999999999994</c:v>
                </c:pt>
                <c:pt idx="1">
                  <c:v>63.7</c:v>
                </c:pt>
                <c:pt idx="2">
                  <c:v>65</c:v>
                </c:pt>
                <c:pt idx="3">
                  <c:v>68.900000000000006</c:v>
                </c:pt>
                <c:pt idx="4">
                  <c:v>70.099999999999994</c:v>
                </c:pt>
                <c:pt idx="5">
                  <c:v>72.8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E424-438C-A9DB-969CEE0995DC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РФ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Лист1!$A$2:$A$7</c:f>
              <c:numCache>
                <c:formatCode>General</c:formatCode>
                <c:ptCount val="6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</c:numCache>
            </c:numRef>
          </c:cat>
          <c:val>
            <c:numRef>
              <c:f>Лист1!$C$2:$C$7</c:f>
              <c:numCache>
                <c:formatCode>General</c:formatCode>
                <c:ptCount val="6"/>
                <c:pt idx="0">
                  <c:v>65.2</c:v>
                </c:pt>
                <c:pt idx="1">
                  <c:v>65.8</c:v>
                </c:pt>
                <c:pt idx="2">
                  <c:v>66</c:v>
                </c:pt>
                <c:pt idx="3">
                  <c:v>68.2</c:v>
                </c:pt>
                <c:pt idx="4">
                  <c:v>70.5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E424-438C-A9DB-969CEE0995D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3561344"/>
        <c:axId val="23563264"/>
      </c:barChart>
      <c:catAx>
        <c:axId val="2356134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ru-RU" b="0" i="0" baseline="0"/>
                  <a:t>Года</a:t>
                </a:r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crossAx val="23563264"/>
        <c:crosses val="autoZero"/>
        <c:auto val="1"/>
        <c:lblAlgn val="ctr"/>
        <c:lblOffset val="100"/>
        <c:noMultiLvlLbl val="0"/>
      </c:catAx>
      <c:valAx>
        <c:axId val="23563264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 b="0" i="0" baseline="0"/>
                </a:pPr>
                <a:r>
                  <a:rPr lang="ru-RU" b="0" i="0" baseline="0"/>
                  <a:t>100 000 населения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23561344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  <c:perspective val="3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"/>
          <c:y val="0.15968208063260292"/>
          <c:w val="0.98561946777397624"/>
          <c:h val="0.75285935303813212"/>
        </c:manualLayout>
      </c:layout>
      <c:pie3DChart>
        <c:varyColors val="1"/>
        <c:ser>
          <c:idx val="0"/>
          <c:order val="0"/>
          <c:tx>
            <c:strRef>
              <c:f>Sheet1!$A$2</c:f>
              <c:strCache>
                <c:ptCount val="1"/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tint val="96000"/>
                      <a:lumMod val="104000"/>
                    </a:schemeClr>
                  </a:gs>
                  <a:gs pos="100000">
                    <a:schemeClr val="accent1">
                      <a:shade val="98000"/>
                      <a:lumMod val="94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0800" dist="38100" dir="5400000" rotWithShape="0">
                  <a:srgbClr val="000000">
                    <a:alpha val="60000"/>
                  </a:srgb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F6E8-4E88-A398-EC36C94AD8DE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tint val="96000"/>
                      <a:lumMod val="104000"/>
                    </a:schemeClr>
                  </a:gs>
                  <a:gs pos="100000">
                    <a:schemeClr val="accent2">
                      <a:shade val="98000"/>
                      <a:lumMod val="94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0800" dist="38100" dir="5400000" rotWithShape="0">
                  <a:srgbClr val="000000">
                    <a:alpha val="60000"/>
                  </a:srgb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F6E8-4E88-A398-EC36C94AD8DE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tint val="96000"/>
                      <a:lumMod val="104000"/>
                    </a:schemeClr>
                  </a:gs>
                  <a:gs pos="100000">
                    <a:schemeClr val="accent3">
                      <a:shade val="98000"/>
                      <a:lumMod val="94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0800" dist="38100" dir="5400000" rotWithShape="0">
                  <a:srgbClr val="000000">
                    <a:alpha val="60000"/>
                  </a:srgb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F6E8-4E88-A398-EC36C94AD8DE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tint val="96000"/>
                      <a:lumMod val="104000"/>
                    </a:schemeClr>
                  </a:gs>
                  <a:gs pos="100000">
                    <a:schemeClr val="accent4">
                      <a:shade val="98000"/>
                      <a:lumMod val="94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0800" dist="38100" dir="5400000" rotWithShape="0">
                  <a:srgbClr val="000000">
                    <a:alpha val="60000"/>
                  </a:srgb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F6E8-4E88-A398-EC36C94AD8DE}"/>
              </c:ext>
            </c:extLst>
          </c:dPt>
          <c:dPt>
            <c:idx val="4"/>
            <c:bubble3D val="0"/>
            <c:spPr>
              <a:gradFill rotWithShape="1">
                <a:gsLst>
                  <a:gs pos="0">
                    <a:schemeClr val="accent5">
                      <a:tint val="96000"/>
                      <a:lumMod val="104000"/>
                    </a:schemeClr>
                  </a:gs>
                  <a:gs pos="100000">
                    <a:schemeClr val="accent5">
                      <a:shade val="98000"/>
                      <a:lumMod val="94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0800" dist="38100" dir="5400000" rotWithShape="0">
                  <a:srgbClr val="000000">
                    <a:alpha val="60000"/>
                  </a:srgb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F6E8-4E88-A398-EC36C94AD8DE}"/>
              </c:ext>
            </c:extLst>
          </c:dPt>
          <c:dPt>
            <c:idx val="5"/>
            <c:bubble3D val="0"/>
            <c:spPr>
              <a:gradFill rotWithShape="1">
                <a:gsLst>
                  <a:gs pos="0">
                    <a:schemeClr val="accent6">
                      <a:tint val="96000"/>
                      <a:lumMod val="104000"/>
                    </a:schemeClr>
                  </a:gs>
                  <a:gs pos="100000">
                    <a:schemeClr val="accent6">
                      <a:shade val="98000"/>
                      <a:lumMod val="94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0800" dist="38100" dir="5400000" rotWithShape="0">
                  <a:srgbClr val="000000">
                    <a:alpha val="60000"/>
                  </a:srgb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F6E8-4E88-A398-EC36C94AD8DE}"/>
              </c:ext>
            </c:extLst>
          </c:dPt>
          <c:dPt>
            <c:idx val="6"/>
            <c:bubble3D val="0"/>
            <c:spPr>
              <a:gradFill rotWithShape="1">
                <a:gsLst>
                  <a:gs pos="0">
                    <a:schemeClr val="accent1">
                      <a:lumMod val="60000"/>
                      <a:tint val="96000"/>
                      <a:lumMod val="104000"/>
                    </a:schemeClr>
                  </a:gs>
                  <a:gs pos="100000">
                    <a:schemeClr val="accent1">
                      <a:lumMod val="60000"/>
                      <a:shade val="98000"/>
                      <a:lumMod val="94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0800" dist="38100" dir="5400000" rotWithShape="0">
                  <a:srgbClr val="000000">
                    <a:alpha val="60000"/>
                  </a:srgb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F6E8-4E88-A398-EC36C94AD8DE}"/>
              </c:ext>
            </c:extLst>
          </c:dPt>
          <c:dPt>
            <c:idx val="7"/>
            <c:bubble3D val="0"/>
            <c:spPr>
              <a:gradFill rotWithShape="1">
                <a:gsLst>
                  <a:gs pos="0">
                    <a:schemeClr val="accent2">
                      <a:lumMod val="60000"/>
                      <a:tint val="96000"/>
                      <a:lumMod val="104000"/>
                    </a:schemeClr>
                  </a:gs>
                  <a:gs pos="100000">
                    <a:schemeClr val="accent2">
                      <a:lumMod val="60000"/>
                      <a:shade val="98000"/>
                      <a:lumMod val="94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0800" dist="38100" dir="5400000" rotWithShape="0">
                  <a:srgbClr val="000000">
                    <a:alpha val="60000"/>
                  </a:srgb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F-F6E8-4E88-A398-EC36C94AD8DE}"/>
              </c:ext>
            </c:extLst>
          </c:dPt>
          <c:dPt>
            <c:idx val="8"/>
            <c:bubble3D val="0"/>
            <c:spPr>
              <a:gradFill rotWithShape="1">
                <a:gsLst>
                  <a:gs pos="0">
                    <a:schemeClr val="accent3">
                      <a:lumMod val="60000"/>
                      <a:tint val="96000"/>
                      <a:lumMod val="104000"/>
                    </a:schemeClr>
                  </a:gs>
                  <a:gs pos="100000">
                    <a:schemeClr val="accent3">
                      <a:lumMod val="60000"/>
                      <a:shade val="98000"/>
                      <a:lumMod val="94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0800" dist="38100" dir="5400000" rotWithShape="0">
                  <a:srgbClr val="000000">
                    <a:alpha val="60000"/>
                  </a:srgb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1-F6E8-4E88-A398-EC36C94AD8DE}"/>
              </c:ext>
            </c:extLst>
          </c:dPt>
          <c:dPt>
            <c:idx val="9"/>
            <c:bubble3D val="0"/>
            <c:spPr>
              <a:gradFill rotWithShape="1">
                <a:gsLst>
                  <a:gs pos="0">
                    <a:schemeClr val="accent4">
                      <a:lumMod val="60000"/>
                      <a:tint val="96000"/>
                      <a:lumMod val="104000"/>
                    </a:schemeClr>
                  </a:gs>
                  <a:gs pos="100000">
                    <a:schemeClr val="accent4">
                      <a:lumMod val="60000"/>
                      <a:shade val="98000"/>
                      <a:lumMod val="94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0800" dist="38100" dir="5400000" rotWithShape="0">
                  <a:srgbClr val="000000">
                    <a:alpha val="60000"/>
                  </a:srgb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3-F6E8-4E88-A398-EC36C94AD8DE}"/>
              </c:ext>
            </c:extLst>
          </c:dPt>
          <c:dPt>
            <c:idx val="10"/>
            <c:bubble3D val="0"/>
            <c:spPr>
              <a:gradFill rotWithShape="1">
                <a:gsLst>
                  <a:gs pos="0">
                    <a:schemeClr val="accent5">
                      <a:lumMod val="60000"/>
                      <a:tint val="96000"/>
                      <a:lumMod val="104000"/>
                    </a:schemeClr>
                  </a:gs>
                  <a:gs pos="100000">
                    <a:schemeClr val="accent5">
                      <a:lumMod val="60000"/>
                      <a:shade val="98000"/>
                      <a:lumMod val="94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0800" dist="38100" dir="5400000" rotWithShape="0">
                  <a:srgbClr val="000000">
                    <a:alpha val="60000"/>
                  </a:srgb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5-F6E8-4E88-A398-EC36C94AD8DE}"/>
              </c:ext>
            </c:extLst>
          </c:dPt>
          <c:dLbls>
            <c:dLbl>
              <c:idx val="0"/>
              <c:layout>
                <c:manualLayout>
                  <c:x val="-8.756620039998152E-3"/>
                  <c:y val="-1.0269550007112403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6E8-4E88-A398-EC36C94AD8DE}"/>
                </c:ext>
              </c:extLst>
            </c:dLbl>
            <c:dLbl>
              <c:idx val="1"/>
              <c:layout/>
              <c:dLblPos val="outEnd"/>
              <c:showLegendKey val="0"/>
              <c:showVal val="1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6E8-4E88-A398-EC36C94AD8DE}"/>
                </c:ext>
              </c:extLst>
            </c:dLbl>
            <c:dLbl>
              <c:idx val="2"/>
              <c:layout>
                <c:manualLayout>
                  <c:x val="-3.0299720428865619E-2"/>
                  <c:y val="-4.438265140298292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0.21766194147288878"/>
                      <c:h val="0.14672099468526911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F6E8-4E88-A398-EC36C94AD8DE}"/>
                </c:ext>
              </c:extLst>
            </c:dLbl>
            <c:dLbl>
              <c:idx val="3"/>
              <c:layout>
                <c:manualLayout>
                  <c:x val="-2.1261074521295635E-17"/>
                  <c:y val="-0.12762128879413631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F6E8-4E88-A398-EC36C94AD8DE}"/>
                </c:ext>
              </c:extLst>
            </c:dLbl>
            <c:dLbl>
              <c:idx val="4"/>
              <c:layout>
                <c:manualLayout>
                  <c:x val="8.3796691616833448E-3"/>
                  <c:y val="-1.4649986054331609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F6E8-4E88-A398-EC36C94AD8DE}"/>
                </c:ext>
              </c:extLst>
            </c:dLbl>
            <c:dLbl>
              <c:idx val="5"/>
              <c:layout>
                <c:manualLayout>
                  <c:x val="-1.6900968849593974E-2"/>
                  <c:y val="1.1226653845732968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F6E8-4E88-A398-EC36C94AD8DE}"/>
                </c:ext>
              </c:extLst>
            </c:dLbl>
            <c:dLbl>
              <c:idx val="6"/>
              <c:layout>
                <c:manualLayout>
                  <c:x val="-5.3504986891591798E-2"/>
                  <c:y val="-4.3911552028964018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0.17190266984031338"/>
                      <c:h val="0.14141789610993699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D-F6E8-4E88-A398-EC36C94AD8DE}"/>
                </c:ext>
              </c:extLst>
            </c:dLbl>
            <c:dLbl>
              <c:idx val="7"/>
              <c:layout>
                <c:manualLayout>
                  <c:x val="-1.2077294685990338E-3"/>
                  <c:y val="2.6581166627170888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F6E8-4E88-A398-EC36C94AD8DE}"/>
                </c:ext>
              </c:extLst>
            </c:dLbl>
            <c:dLbl>
              <c:idx val="8"/>
              <c:layout>
                <c:manualLayout>
                  <c:x val="3.6349909096048107E-2"/>
                  <c:y val="-2.9918507972096317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F6E8-4E88-A398-EC36C94AD8DE}"/>
                </c:ext>
              </c:extLst>
            </c:dLbl>
            <c:dLbl>
              <c:idx val="9"/>
              <c:layout>
                <c:manualLayout>
                  <c:x val="9.0435430495734659E-2"/>
                  <c:y val="-9.1127234672606583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F6E8-4E88-A398-EC36C94AD8DE}"/>
                </c:ext>
              </c:extLst>
            </c:dLbl>
            <c:dLbl>
              <c:idx val="10"/>
              <c:layout>
                <c:manualLayout>
                  <c:x val="0.2050614682828259"/>
                  <c:y val="-2.7670869327694608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0.20285399996986272"/>
                      <c:h val="8.1797642217265459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5-F6E8-4E88-A398-EC36C94AD8D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0"/>
            <c:showCatName val="1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Sheet1!$B$1:$L$1</c:f>
              <c:strCache>
                <c:ptCount val="11"/>
                <c:pt idx="0">
                  <c:v>Лейкозы</c:v>
                </c:pt>
                <c:pt idx="1">
                  <c:v>Опухоли ЦНС</c:v>
                </c:pt>
                <c:pt idx="2">
                  <c:v>Нейробластома</c:v>
                </c:pt>
                <c:pt idx="3">
                  <c:v>ГКО</c:v>
                </c:pt>
                <c:pt idx="4">
                  <c:v>Лимфомы</c:v>
                </c:pt>
                <c:pt idx="5">
                  <c:v>Нефробластома</c:v>
                </c:pt>
                <c:pt idx="6">
                  <c:v>Саркомы мягких тканей</c:v>
                </c:pt>
                <c:pt idx="7">
                  <c:v>Карциномы</c:v>
                </c:pt>
                <c:pt idx="8">
                  <c:v>Ретинобластома</c:v>
                </c:pt>
                <c:pt idx="9">
                  <c:v>Саркомы костей</c:v>
                </c:pt>
                <c:pt idx="10">
                  <c:v>Опухоли печени</c:v>
                </c:pt>
              </c:strCache>
            </c:strRef>
          </c:cat>
          <c:val>
            <c:numRef>
              <c:f>Sheet1!$B$2:$L$2</c:f>
              <c:numCache>
                <c:formatCode>General</c:formatCode>
                <c:ptCount val="11"/>
                <c:pt idx="0">
                  <c:v>36.9</c:v>
                </c:pt>
                <c:pt idx="1">
                  <c:v>27.1</c:v>
                </c:pt>
                <c:pt idx="2">
                  <c:v>4.5</c:v>
                </c:pt>
                <c:pt idx="3">
                  <c:v>5.4</c:v>
                </c:pt>
                <c:pt idx="4">
                  <c:v>10.8</c:v>
                </c:pt>
                <c:pt idx="5">
                  <c:v>6.3</c:v>
                </c:pt>
                <c:pt idx="6">
                  <c:v>2.7</c:v>
                </c:pt>
                <c:pt idx="7">
                  <c:v>2.7</c:v>
                </c:pt>
                <c:pt idx="8">
                  <c:v>0.9</c:v>
                </c:pt>
                <c:pt idx="9">
                  <c:v>1.8</c:v>
                </c:pt>
                <c:pt idx="10">
                  <c:v>0.9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6-F6E8-4E88-A398-EC36C94AD8DE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3"/>
    </mc:Choice>
    <mc:Fallback>
      <c:style val="33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РБ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Лист1!$A$2:$A$7</c:f>
              <c:numCache>
                <c:formatCode>General</c:formatCode>
                <c:ptCount val="6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</c:numCache>
            </c:num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3.2600000000000002</c:v>
                </c:pt>
                <c:pt idx="1">
                  <c:v>4.3</c:v>
                </c:pt>
                <c:pt idx="2">
                  <c:v>3.36</c:v>
                </c:pt>
                <c:pt idx="3">
                  <c:v>3.02</c:v>
                </c:pt>
                <c:pt idx="4">
                  <c:v>3.36</c:v>
                </c:pt>
                <c:pt idx="5">
                  <c:v>3.05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834-469C-BF4F-3DFF68047F38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РФ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Лист1!$A$2:$A$7</c:f>
              <c:numCache>
                <c:formatCode>General</c:formatCode>
                <c:ptCount val="6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</c:numCache>
            </c:numRef>
          </c:cat>
          <c:val>
            <c:numRef>
              <c:f>Лист1!$C$2:$C$7</c:f>
              <c:numCache>
                <c:formatCode>General</c:formatCode>
                <c:ptCount val="6"/>
                <c:pt idx="0">
                  <c:v>3.94</c:v>
                </c:pt>
                <c:pt idx="1">
                  <c:v>3.9</c:v>
                </c:pt>
                <c:pt idx="2">
                  <c:v>3.7</c:v>
                </c:pt>
                <c:pt idx="3">
                  <c:v>3.68</c:v>
                </c:pt>
                <c:pt idx="4">
                  <c:v>3.22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6834-469C-BF4F-3DFF68047F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602880"/>
        <c:axId val="20604800"/>
      </c:barChart>
      <c:catAx>
        <c:axId val="2060288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ru-RU" b="0" i="0" baseline="0"/>
                  <a:t>Года</a:t>
                </a:r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crossAx val="20604800"/>
        <c:crosses val="autoZero"/>
        <c:auto val="1"/>
        <c:lblAlgn val="ctr"/>
        <c:lblOffset val="100"/>
        <c:noMultiLvlLbl val="0"/>
      </c:catAx>
      <c:valAx>
        <c:axId val="20604800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 b="0" i="0" baseline="0"/>
                </a:pPr>
                <a:r>
                  <a:rPr lang="ru-RU" b="0" i="0" baseline="0"/>
                  <a:t>100 000 населения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20602880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  <c:perspective val="3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5.5702289655858973E-2"/>
          <c:y val="0.11543272403743804"/>
          <c:w val="0.93498685066043152"/>
          <c:h val="0.76094420439325638"/>
        </c:manualLayout>
      </c:layout>
      <c:pie3DChart>
        <c:varyColors val="1"/>
        <c:ser>
          <c:idx val="0"/>
          <c:order val="0"/>
          <c:explosion val="1"/>
          <c:dPt>
            <c:idx val="0"/>
            <c:bubble3D val="0"/>
            <c:explosion val="23"/>
            <c:spPr>
              <a:gradFill rotWithShape="1">
                <a:gsLst>
                  <a:gs pos="0">
                    <a:schemeClr val="accent1">
                      <a:tint val="96000"/>
                      <a:lumMod val="104000"/>
                    </a:schemeClr>
                  </a:gs>
                  <a:gs pos="100000">
                    <a:schemeClr val="accent1">
                      <a:shade val="98000"/>
                      <a:lumMod val="94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0800" dist="38100" dir="5400000" rotWithShape="0">
                  <a:srgbClr val="000000">
                    <a:alpha val="60000"/>
                  </a:srgb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06FE-44D0-BCAC-E4B3B9CF192F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tint val="96000"/>
                      <a:lumMod val="104000"/>
                    </a:schemeClr>
                  </a:gs>
                  <a:gs pos="100000">
                    <a:schemeClr val="accent2">
                      <a:shade val="98000"/>
                      <a:lumMod val="94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0800" dist="38100" dir="5400000" rotWithShape="0">
                  <a:srgbClr val="000000">
                    <a:alpha val="60000"/>
                  </a:srgb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06FE-44D0-BCAC-E4B3B9CF192F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tint val="96000"/>
                      <a:lumMod val="104000"/>
                    </a:schemeClr>
                  </a:gs>
                  <a:gs pos="100000">
                    <a:schemeClr val="accent3">
                      <a:shade val="98000"/>
                      <a:lumMod val="94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0800" dist="38100" dir="5400000" rotWithShape="0">
                  <a:srgbClr val="000000">
                    <a:alpha val="60000"/>
                  </a:srgb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06FE-44D0-BCAC-E4B3B9CF192F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tint val="96000"/>
                      <a:lumMod val="104000"/>
                    </a:schemeClr>
                  </a:gs>
                  <a:gs pos="100000">
                    <a:schemeClr val="accent4">
                      <a:shade val="98000"/>
                      <a:lumMod val="94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0800" dist="38100" dir="5400000" rotWithShape="0">
                  <a:srgbClr val="000000">
                    <a:alpha val="60000"/>
                  </a:srgb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06FE-44D0-BCAC-E4B3B9CF192F}"/>
              </c:ext>
            </c:extLst>
          </c:dPt>
          <c:dPt>
            <c:idx val="4"/>
            <c:bubble3D val="0"/>
            <c:spPr>
              <a:gradFill rotWithShape="1">
                <a:gsLst>
                  <a:gs pos="0">
                    <a:schemeClr val="accent5">
                      <a:tint val="96000"/>
                      <a:lumMod val="104000"/>
                    </a:schemeClr>
                  </a:gs>
                  <a:gs pos="100000">
                    <a:schemeClr val="accent5">
                      <a:shade val="98000"/>
                      <a:lumMod val="94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0800" dist="38100" dir="5400000" rotWithShape="0">
                  <a:srgbClr val="000000">
                    <a:alpha val="60000"/>
                  </a:srgb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06FE-44D0-BCAC-E4B3B9CF192F}"/>
              </c:ext>
            </c:extLst>
          </c:dPt>
          <c:dPt>
            <c:idx val="5"/>
            <c:bubble3D val="0"/>
            <c:spPr>
              <a:gradFill rotWithShape="1">
                <a:gsLst>
                  <a:gs pos="0">
                    <a:schemeClr val="accent6">
                      <a:tint val="96000"/>
                      <a:lumMod val="104000"/>
                    </a:schemeClr>
                  </a:gs>
                  <a:gs pos="100000">
                    <a:schemeClr val="accent6">
                      <a:shade val="98000"/>
                      <a:lumMod val="94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0800" dist="38100" dir="5400000" rotWithShape="0">
                  <a:srgbClr val="000000">
                    <a:alpha val="60000"/>
                  </a:srgb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06FE-44D0-BCAC-E4B3B9CF192F}"/>
              </c:ext>
            </c:extLst>
          </c:dPt>
          <c:dPt>
            <c:idx val="6"/>
            <c:bubble3D val="0"/>
            <c:spPr>
              <a:gradFill rotWithShape="1">
                <a:gsLst>
                  <a:gs pos="0">
                    <a:schemeClr val="accent1">
                      <a:lumMod val="60000"/>
                      <a:tint val="96000"/>
                      <a:lumMod val="104000"/>
                    </a:schemeClr>
                  </a:gs>
                  <a:gs pos="100000">
                    <a:schemeClr val="accent1">
                      <a:lumMod val="60000"/>
                      <a:shade val="98000"/>
                      <a:lumMod val="94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0800" dist="38100" dir="5400000" rotWithShape="0">
                  <a:srgbClr val="000000">
                    <a:alpha val="60000"/>
                  </a:srgb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06FE-44D0-BCAC-E4B3B9CF192F}"/>
              </c:ext>
            </c:extLst>
          </c:dPt>
          <c:dPt>
            <c:idx val="7"/>
            <c:bubble3D val="0"/>
            <c:spPr>
              <a:gradFill rotWithShape="1">
                <a:gsLst>
                  <a:gs pos="0">
                    <a:schemeClr val="accent2">
                      <a:lumMod val="60000"/>
                      <a:tint val="96000"/>
                      <a:lumMod val="104000"/>
                    </a:schemeClr>
                  </a:gs>
                  <a:gs pos="100000">
                    <a:schemeClr val="accent2">
                      <a:lumMod val="60000"/>
                      <a:shade val="98000"/>
                      <a:lumMod val="94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0800" dist="38100" dir="5400000" rotWithShape="0">
                  <a:srgbClr val="000000">
                    <a:alpha val="60000"/>
                  </a:srgb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F-06FE-44D0-BCAC-E4B3B9CF192F}"/>
              </c:ext>
            </c:extLst>
          </c:dPt>
          <c:dPt>
            <c:idx val="8"/>
            <c:bubble3D val="0"/>
            <c:spPr>
              <a:gradFill rotWithShape="1">
                <a:gsLst>
                  <a:gs pos="0">
                    <a:schemeClr val="accent3">
                      <a:lumMod val="60000"/>
                      <a:tint val="96000"/>
                      <a:lumMod val="104000"/>
                    </a:schemeClr>
                  </a:gs>
                  <a:gs pos="100000">
                    <a:schemeClr val="accent3">
                      <a:lumMod val="60000"/>
                      <a:shade val="98000"/>
                      <a:lumMod val="94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0800" dist="38100" dir="5400000" rotWithShape="0">
                  <a:srgbClr val="000000">
                    <a:alpha val="60000"/>
                  </a:srgb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1-06FE-44D0-BCAC-E4B3B9CF192F}"/>
              </c:ext>
            </c:extLst>
          </c:dPt>
          <c:dLbls>
            <c:dLbl>
              <c:idx val="0"/>
              <c:layout>
                <c:manualLayout>
                  <c:x val="0.12666224176887569"/>
                  <c:y val="-2.7313800620367385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6FE-44D0-BCAC-E4B3B9CF192F}"/>
                </c:ext>
              </c:extLst>
            </c:dLbl>
            <c:dLbl>
              <c:idx val="1"/>
              <c:layout>
                <c:manualLayout>
                  <c:x val="5.3453790104296198E-2"/>
                  <c:y val="-9.1046002067891291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600" b="1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ru-RU" sz="1600" b="1" dirty="0" smtClean="0"/>
                      <a:t>Болезни ССС 23%</a:t>
                    </a:r>
                    <a:endParaRPr lang="ru-RU" sz="1600" b="1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0.10305546695390072"/>
                      <c:h val="0.11658440564793479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06FE-44D0-BCAC-E4B3B9CF192F}"/>
                </c:ext>
              </c:extLst>
            </c:dLbl>
            <c:dLbl>
              <c:idx val="3"/>
              <c:layout>
                <c:manualLayout>
                  <c:x val="0.17895399295786119"/>
                  <c:y val="6.8284501550918295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06FE-44D0-BCAC-E4B3B9CF192F}"/>
                </c:ext>
              </c:extLst>
            </c:dLbl>
            <c:dLbl>
              <c:idx val="4"/>
              <c:layout>
                <c:manualLayout>
                  <c:x val="-9.0639035394241368E-2"/>
                  <c:y val="7.7389101757707579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0.19944073903479034"/>
                      <c:h val="0.20392028313155949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9-06FE-44D0-BCAC-E4B3B9CF192F}"/>
                </c:ext>
              </c:extLst>
            </c:dLbl>
            <c:dLbl>
              <c:idx val="5"/>
              <c:layout>
                <c:manualLayout>
                  <c:x val="-0.11969000827701104"/>
                  <c:y val="2.2761500516972821E-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0.2261733985319514"/>
                      <c:h val="0.1401880816840356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B-06FE-44D0-BCAC-E4B3B9CF192F}"/>
                </c:ext>
              </c:extLst>
            </c:dLbl>
            <c:dLbl>
              <c:idx val="6"/>
              <c:layout>
                <c:manualLayout>
                  <c:x val="-3.4861167459323606E-3"/>
                  <c:y val="-2.048535046527554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06FE-44D0-BCAC-E4B3B9CF192F}"/>
                </c:ext>
              </c:extLst>
            </c:dLbl>
            <c:dLbl>
              <c:idx val="7"/>
              <c:layout>
                <c:manualLayout>
                  <c:x val="0.11736593044638947"/>
                  <c:y val="-2.2761500516972819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06FE-44D0-BCAC-E4B3B9CF192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Лист1!$A$42:$A$50</c:f>
              <c:strCache>
                <c:ptCount val="8"/>
                <c:pt idx="0">
                  <c:v>ЗНО</c:v>
                </c:pt>
                <c:pt idx="1">
                  <c:v>Болезни ССС</c:v>
                </c:pt>
                <c:pt idx="2">
                  <c:v>Болезни ЖКТ</c:v>
                </c:pt>
                <c:pt idx="3">
                  <c:v>Врожденные пороки</c:v>
                </c:pt>
                <c:pt idx="4">
                  <c:v>Болезни неонатального периода</c:v>
                </c:pt>
                <c:pt idx="5">
                  <c:v>неврологические состояния</c:v>
                </c:pt>
                <c:pt idx="6">
                  <c:v>Болезни крови, эндокринной системы</c:v>
                </c:pt>
                <c:pt idx="7">
                  <c:v>Болезни почек</c:v>
                </c:pt>
              </c:strCache>
            </c:strRef>
          </c:cat>
          <c:val>
            <c:numRef>
              <c:f>Лист1!$B$42:$B$50</c:f>
              <c:numCache>
                <c:formatCode>General</c:formatCode>
                <c:ptCount val="9"/>
                <c:pt idx="0">
                  <c:v>6.7</c:v>
                </c:pt>
                <c:pt idx="1">
                  <c:v>23.04</c:v>
                </c:pt>
                <c:pt idx="2">
                  <c:v>6.91</c:v>
                </c:pt>
                <c:pt idx="3">
                  <c:v>41.54</c:v>
                </c:pt>
                <c:pt idx="4">
                  <c:v>11.45</c:v>
                </c:pt>
                <c:pt idx="5">
                  <c:v>1.1200000000000001</c:v>
                </c:pt>
                <c:pt idx="6">
                  <c:v>6.62</c:v>
                </c:pt>
                <c:pt idx="7">
                  <c:v>2.2000000000000002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2-06FE-44D0-BCAC-E4B3B9CF192F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  <c:perspective val="3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29423734533183354"/>
          <c:y val="0.16687844219951084"/>
          <c:w val="0.70531400966183577"/>
          <c:h val="0.65145831828360901"/>
        </c:manualLayout>
      </c:layout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AD67-4DE2-8412-67E448D69C7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AD67-4DE2-8412-67E448D69C7F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AD67-4DE2-8412-67E448D69C7F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AD67-4DE2-8412-67E448D69C7F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AD67-4DE2-8412-67E448D69C7F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AD67-4DE2-8412-67E448D69C7F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D-AD67-4DE2-8412-67E448D69C7F}"/>
              </c:ext>
            </c:extLst>
          </c:dPt>
          <c:dLbls>
            <c:dLbl>
              <c:idx val="2"/>
              <c:layout>
                <c:manualLayout>
                  <c:x val="-4.3966940432084059E-2"/>
                  <c:y val="3.4801133444339424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AD67-4DE2-8412-67E448D69C7F}"/>
                </c:ext>
              </c:extLst>
            </c:dLbl>
            <c:dLbl>
              <c:idx val="3"/>
              <c:layout>
                <c:manualLayout>
                  <c:x val="-7.7520658130253467E-2"/>
                  <c:y val="-9.1974424102897134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AD67-4DE2-8412-67E448D69C7F}"/>
                </c:ext>
              </c:extLst>
            </c:dLbl>
            <c:dLbl>
              <c:idx val="4"/>
              <c:layout>
                <c:manualLayout>
                  <c:x val="-5.9008216606694253E-2"/>
                  <c:y val="-1.2428976230121236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0.23107524314146244"/>
                      <c:h val="0.12177910910272771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9-AD67-4DE2-8412-67E448D69C7F}"/>
                </c:ext>
              </c:extLst>
            </c:dLbl>
            <c:dLbl>
              <c:idx val="5"/>
              <c:layout>
                <c:manualLayout>
                  <c:x val="6.3636361151700772E-3"/>
                  <c:y val="-0.111860786071091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0.2572644527651024"/>
                      <c:h val="0.17894006865100981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B-AD67-4DE2-8412-67E448D69C7F}"/>
                </c:ext>
              </c:extLst>
            </c:dLbl>
            <c:dLbl>
              <c:idx val="6"/>
              <c:layout>
                <c:manualLayout>
                  <c:x val="4.16528909356585E-2"/>
                  <c:y val="-1.9886361968193968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AD67-4DE2-8412-67E448D69C7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spc="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Лист1!$A$25:$A$31</c:f>
              <c:strCache>
                <c:ptCount val="7"/>
                <c:pt idx="0">
                  <c:v>Гемобластозы</c:v>
                </c:pt>
                <c:pt idx="1">
                  <c:v>Опухоли ЦНС</c:v>
                </c:pt>
                <c:pt idx="2">
                  <c:v>Саркомы</c:v>
                </c:pt>
                <c:pt idx="3">
                  <c:v>Опухоли почек</c:v>
                </c:pt>
                <c:pt idx="4">
                  <c:v>Ретинобластомы</c:v>
                </c:pt>
                <c:pt idx="5">
                  <c:v>Рабдомиосаркомы</c:v>
                </c:pt>
                <c:pt idx="6">
                  <c:v>Прочие</c:v>
                </c:pt>
              </c:strCache>
            </c:strRef>
          </c:cat>
          <c:val>
            <c:numRef>
              <c:f>Лист1!$B$25:$B$31</c:f>
              <c:numCache>
                <c:formatCode>General</c:formatCode>
                <c:ptCount val="7"/>
                <c:pt idx="0">
                  <c:v>34</c:v>
                </c:pt>
                <c:pt idx="1">
                  <c:v>22</c:v>
                </c:pt>
                <c:pt idx="2">
                  <c:v>10</c:v>
                </c:pt>
                <c:pt idx="3">
                  <c:v>8</c:v>
                </c:pt>
                <c:pt idx="4">
                  <c:v>6</c:v>
                </c:pt>
                <c:pt idx="5">
                  <c:v>4</c:v>
                </c:pt>
                <c:pt idx="6">
                  <c:v>16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E-AD67-4DE2-8412-67E448D69C7F}"/>
            </c:ext>
          </c:extLst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4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34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45737A1-43EA-7541-87D5-055B6F06DF21}" type="doc">
      <dgm:prSet loTypeId="urn:microsoft.com/office/officeart/2008/layout/VerticalCircleList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7C52305-C7A6-8D4E-A737-F5825957D597}" type="pres">
      <dgm:prSet presAssocID="{845737A1-43EA-7541-87D5-055B6F06DF21}" presName="Name0" presStyleCnt="0">
        <dgm:presLayoutVars>
          <dgm:dir/>
        </dgm:presLayoutVars>
      </dgm:prSet>
      <dgm:spPr/>
      <dgm:t>
        <a:bodyPr/>
        <a:lstStyle/>
        <a:p>
          <a:endParaRPr lang="ru-RU"/>
        </a:p>
      </dgm:t>
    </dgm:pt>
  </dgm:ptLst>
  <dgm:cxnLst>
    <dgm:cxn modelId="{9D7B64B0-CAF8-D24D-8BFD-5DDF20B67A69}" type="presOf" srcId="{845737A1-43EA-7541-87D5-055B6F06DF21}" destId="{C7C52305-C7A6-8D4E-A737-F5825957D597}" srcOrd="0" destOrd="0" presId="urn:microsoft.com/office/officeart/2008/layout/VerticalCircle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ircleList">
  <dgm:title val=""/>
  <dgm:desc val=""/>
  <dgm:catLst>
    <dgm:cat type="list" pri="23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41" srcId="1" destId="11" srcOrd="0" destOrd="0"/>
        <dgm:cxn modelId="42" srcId="1" destId="12" srcOrd="1" destOrd="0"/>
        <dgm:cxn modelId="5" srcId="0" destId="2" srcOrd="0" destOrd="0"/>
        <dgm:cxn modelId="51" srcId="2" destId="21" srcOrd="0" destOrd="0"/>
        <dgm:cxn modelId="52" srcId="2" destId="22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</dgm:varLst>
    <dgm:alg type="lin">
      <dgm:param type="linDir" val="fromT"/>
      <dgm:param type="fallback" val="2D"/>
    </dgm:alg>
    <dgm:shape xmlns:r="http://schemas.openxmlformats.org/officeDocument/2006/relationships" r:blip="">
      <dgm:adjLst/>
    </dgm:shape>
    <dgm:presOf/>
    <dgm:constrLst>
      <dgm:constr type="w" for="ch" forName="withChildren" refType="w"/>
      <dgm:constr type="h" for="ch" forName="withChildren" refType="w" fact="0.909"/>
      <dgm:constr type="w" for="ch" forName="noChildren" refType="w"/>
      <dgm:constr type="h" for="ch" forName="noChildren" refType="w" fact="0.164"/>
      <dgm:constr type="w" for="ch" forName="overlap" val="1"/>
      <dgm:constr type="h" for="ch" forName="overlap" refType="w" refFor="ch" refForName="withChildren" fact="-0.089"/>
      <dgm:constr type="primFontSz" for="des" forName="txLvl1" op="equ" val="65"/>
      <dgm:constr type="primFontSz" for="des" forName="txLvlOnly1" refType="primFontSz" refFor="des" refForName="txLvl1" op="equ"/>
      <dgm:constr type="primFontSz" for="des" forName="txLvl2" refType="primFontSz" refFor="des" refForName="txLvl1" op="equ" fact="0.78"/>
      <dgm:constr type="primFontSz" for="des" forName="txLvl3" refType="primFontSz" refFor="des" refForName="txLvl1" op="equ" fact="0.78"/>
      <dgm:constr type="userF" for="des" forName="lin" refType="primFontSz" refFor="des" refForName="txLvl2" op="equ"/>
    </dgm:constrLst>
    <dgm:forEach name="Name1" axis="ch" ptType="node">
      <dgm:choose name="Name2">
        <dgm:if name="Name3" axis="ch" ptType="node" func="cnt" op="gte" val="1">
          <dgm:layoutNode name="withChildren">
            <dgm:alg type="composite"/>
            <dgm:choose name="Name4">
              <dgm:if name="Name5" func="var" arg="dir" op="equ" val="norm">
                <dgm:constrLst>
                  <dgm:constr type="l" for="ch" forName="bigCircle"/>
                  <dgm:constr type="w" for="ch" forName="bigCircle" refType="h" refFor="ch" refForName="bigCircle"/>
                  <dgm:constr type="t" for="ch" forName="bigCircle"/>
                  <dgm:constr type="h" for="ch" forName="bigCircle" refType="h"/>
                  <dgm:constr type="l" for="ch" forName="medCircle" refType="w" fact="0.043"/>
                  <dgm:constr type="w" for="ch" forName="medCircle" refType="h" refFor="ch" refForName="medCircle"/>
                  <dgm:constr type="t" for="ch" forName="medCircle" refType="h" fact="0.042"/>
                  <dgm:constr type="h" for="ch" forName="medCircle" refType="h" fact="0.18"/>
                  <dgm:constr type="l" for="ch" forName="txLvl1" refType="ctrX" refFor="ch" refForName="medCircle"/>
                  <dgm:constr type="r" for="ch" forName="txLvl1" refType="w"/>
                  <dgm:constr type="h" for="ch" forName="txLvl1" refType="h" refFor="ch" refForName="medCircle"/>
                  <dgm:constr type="t" for="ch" forName="txLvl1" refType="t" refFor="ch" refForName="medCircle"/>
                  <dgm:constr type="l" for="ch" forName="lin" refType="ctrX" refFor="ch" refForName="medCircle"/>
                  <dgm:constr type="r" for="ch" forName="lin" refType="w"/>
                  <dgm:constr type="t" for="ch" forName="lin" refType="h" fact="0.222"/>
                  <dgm:constr type="h" for="ch" forName="lin" refType="h" fact="0.68"/>
                </dgm:constrLst>
              </dgm:if>
              <dgm:else name="Name6">
                <dgm:constrLst>
                  <dgm:constr type="r" for="ch" forName="bigCircle" refType="w"/>
                  <dgm:constr type="w" for="ch" forName="bigCircle" refType="h" refFor="ch" refForName="bigCircle"/>
                  <dgm:constr type="t" for="ch" forName="bigCircle"/>
                  <dgm:constr type="h" for="ch" forName="bigCircle" refType="h"/>
                  <dgm:constr type="r" for="ch" forName="medCircle" refType="w" fact="0.957"/>
                  <dgm:constr type="w" for="ch" forName="medCircle" refType="h" refFor="ch" refForName="medCircle"/>
                  <dgm:constr type="t" for="ch" forName="medCircle" refType="h" fact="0.042"/>
                  <dgm:constr type="h" for="ch" forName="medCircle" refType="h" fact="0.18"/>
                  <dgm:constr type="l" for="ch" forName="txLvl1"/>
                  <dgm:constr type="r" for="ch" forName="txLvl1" refType="ctrX" refFor="ch" refForName="medCircle"/>
                  <dgm:constr type="h" for="ch" forName="txLvl1" refType="h" refFor="ch" refForName="medCircle"/>
                  <dgm:constr type="t" for="ch" forName="txLvl1" refType="t" refFor="ch" refForName="medCircle"/>
                  <dgm:constr type="l" for="ch" forName="lin"/>
                  <dgm:constr type="r" for="ch" forName="lin" refType="ctrX" refFor="ch" refForName="medCircle"/>
                  <dgm:constr type="t" for="ch" forName="lin" refType="h" fact="0.222"/>
                  <dgm:constr type="h" for="ch" forName="lin" refType="h" fact="0.68"/>
                </dgm:constrLst>
              </dgm:else>
            </dgm:choose>
            <dgm:layoutNode name="bigCircle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medCircle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txLvl1" styleLbl="revTx">
              <dgm:choose name="Name7">
                <dgm:if name="Name8" func="var" arg="dir" op="equ" val="norm">
                  <dgm:alg type="tx">
                    <dgm:param type="parTxLTRAlign" val="l"/>
                    <dgm:param type="parTxRTLAlign" val="l"/>
                  </dgm:alg>
                </dgm:if>
                <dgm:else name="Name9">
                  <dgm:alg type="tx">
                    <dgm:param type="parTxLTRAlign" val="r"/>
                    <dgm:param type="parTxRTL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lin">
              <dgm:choose name="Name10">
                <dgm:if name="Name11" func="var" arg="dir" op="equ" val="norm">
                  <dgm:alg type="lin">
                    <dgm:param type="linDir" val="fromT"/>
                    <dgm:param type="vertAlign" val="t"/>
                    <dgm:param type="nodeHorzAlign" val="l"/>
                  </dgm:alg>
                </dgm:if>
                <dgm:else name="Name12">
                  <dgm:alg type="lin">
                    <dgm:param type="linDir" val="fromT"/>
                    <dgm:param type="vertAlign" val="t"/>
                    <dgm:param type="nodeHorzAlign" val="r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constrLst>
                <dgm:constr type="userF"/>
                <dgm:constr type="primFontSz" for="ch" forName="txLvl2" refType="userF"/>
                <dgm:constr type="w" for="ch" forName="txLvl2" refType="w"/>
                <dgm:constr type="h" for="ch" forName="txLvl2" refType="primFontSz" refFor="ch" refForName="txLvl2" fact="0.39"/>
                <dgm:constr type="w" for="ch" forName="txLvl3" refType="w"/>
                <dgm:constr type="h" for="ch" forName="txLvl3" refType="primFontSz" refFor="ch" refForName="txLvl2" fact="0.39"/>
                <dgm:constr type="h" for="ch" forName="smCircle" refType="primFontSz" refFor="ch" refForName="txLvl2" fact="0.14"/>
                <dgm:constr type="h" for="ch" forName="indentDot1" refType="primFontSz" refFor="ch" refForName="txLvl2" fact="0.14"/>
                <dgm:constr type="h" for="ch" forName="indentDot2" refType="primFontSz" refFor="ch" refForName="txLvl2" fact="0.14"/>
                <dgm:constr type="h" for="ch" forName="indentDot3" refType="primFontSz" refFor="ch" refForName="txLvl2" fact="0.14"/>
                <dgm:constr type="w" for="ch" forName="indentDot1" refType="w"/>
                <dgm:constr type="w" for="ch" forName="indentDot2" refType="w"/>
                <dgm:constr type="w" for="ch" forName="indentDot3" refType="w"/>
                <dgm:constr type="userI" for="ch" forName="txLvl3" refType="primFontSz" refFor="ch" refForName="txLvl2" fact="0.14"/>
                <dgm:constr type="userI" for="ch" forName="indentDot1" refType="primFontSz" refFor="ch" refForName="txLvl2" fact="0.14"/>
                <dgm:constr type="userI" for="ch" forName="indentDot2" refType="primFontSz" refFor="ch" refForName="txLvl2" fact="0.14"/>
                <dgm:constr type="userI" for="ch" forName="indentDot3" refType="primFontSz" refFor="ch" refForName="txLvl2" fact="0.14"/>
              </dgm:constrLst>
              <dgm:ruleLst>
                <dgm:rule type="primFontSz" for="ch" forName="txLvl2" val="5" fact="NaN" max="NaN"/>
              </dgm:ruleLst>
              <dgm:forEach name="Name13" axis="ch" ptType="node">
                <dgm:layoutNode name="txLvl2" styleLbl="revTx">
                  <dgm:choose name="Name14">
                    <dgm:if name="Name15" func="var" arg="dir" op="equ" val="norm">
                      <dgm:alg type="tx">
                        <dgm:param type="parTxLTRAlign" val="l"/>
                        <dgm:param type="parTxRTLAlign" val="l"/>
                      </dgm:alg>
                    </dgm:if>
                    <dgm:else name="Name16">
                      <dgm:alg type="tx">
                        <dgm:param type="parTxLTRAlign" val="r"/>
                        <dgm:param type="parTxRTLAlign" val="r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self" ptType="node"/>
                  <dgm:constrLst>
                    <dgm:constr type="lMarg"/>
                    <dgm:constr type="rMarg"/>
                    <dgm:constr type="tMarg" refType="primFontSz" fact="0.1"/>
                    <dgm:constr type="bMarg" refType="primFontSz" fact="0.1"/>
                  </dgm:constrLst>
                  <dgm:ruleLst>
                    <dgm:rule type="h" val="INF" fact="NaN" max="NaN"/>
                  </dgm:ruleLst>
                </dgm:layoutNode>
                <dgm:forEach name="Name17" axis="ch" ptType="node" cnt="1">
                  <dgm:layoutNode name="indentDot1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hoose name="Name18">
                      <dgm:if name="Name19" func="var" arg="dir" op="equ" val="norm">
                        <dgm:constrLst>
                          <dgm:constr type="userI"/>
                          <dgm:constr type="w" for="ch" forName="gap1" refType="userI" fact="3"/>
                          <dgm:constr type="w" for="ch" forName="smCircle1" refType="h"/>
                          <dgm:constr type="l" for="ch" forName="smCircle1" refType="r" refFor="ch" refForName="gap1"/>
                        </dgm:constrLst>
                      </dgm:if>
                      <dgm:else name="Name20">
                        <dgm:constrLst>
                          <dgm:constr type="userI"/>
                          <dgm:constr type="w" for="ch" forName="gap1" refType="userI" fact="3"/>
                          <dgm:constr type="w" for="ch" forName="smCircle1" refType="h"/>
                          <dgm:constr type="r" for="ch" forName="smCircle1" refType="l" refFor="ch" refForName="gap1"/>
                        </dgm:constrLst>
                      </dgm:else>
                    </dgm:choose>
                    <dgm:layoutNode name="gap1">
                      <dgm:alg type="sp"/>
                      <dgm:shape xmlns:r="http://schemas.openxmlformats.org/officeDocument/2006/relationships" type="rect" r:blip="" hideGeom="1">
                        <dgm:adjLst/>
                      </dgm:shape>
                      <dgm:presOf/>
                    </dgm:layoutNode>
                    <dgm:layoutNode name="smCircle1" styleLbl="vennNode1">
                      <dgm:alg type="sp"/>
                      <dgm:shape xmlns:r="http://schemas.openxmlformats.org/officeDocument/2006/relationships" type="ellipse" r:blip="">
                        <dgm:adjLst/>
                      </dgm:shape>
                      <dgm:presOf/>
                      <dgm:constrLst>
                        <dgm:constr type="w" refType="h"/>
                      </dgm:constrLst>
                    </dgm:layoutNode>
                  </dgm:layoutNode>
                </dgm:forEach>
                <dgm:forEach name="Name21" axis="ch" ptType="node">
                  <dgm:layoutNode name="txLvl3" styleLbl="revTx">
                    <dgm:varLst>
                      <dgm:bulletEnabled val="1"/>
                    </dgm:varLst>
                    <dgm:choose name="Name22">
                      <dgm:if name="Name23" func="var" arg="dir" op="equ" val="norm">
                        <dgm:alg type="tx">
                          <dgm:param type="parTxLTRAlign" val="l"/>
                          <dgm:param type="parTxRTLAlign" val="l"/>
                          <dgm:param type="shpTxLTRAlignCh" val="l"/>
                          <dgm:param type="shpTxRTLAlignCh" val="l"/>
                        </dgm:alg>
                      </dgm:if>
                      <dgm:else name="Name24">
                        <dgm:alg type="tx">
                          <dgm:param type="parTxLTRAlign" val="r"/>
                          <dgm:param type="parTxRTLAlign" val="r"/>
                          <dgm:param type="shpTxLTRAlignCh" val="r"/>
                          <dgm:param type="shpTxRTLAlignCh" val="r"/>
                        </dgm:alg>
                      </dgm:else>
                    </dgm:choose>
                    <dgm:shape xmlns:r="http://schemas.openxmlformats.org/officeDocument/2006/relationships" type="rect" r:blip="">
                      <dgm:adjLst/>
                    </dgm:shape>
                    <dgm:presOf axis="desOrSelf" ptType="node"/>
                    <dgm:choose name="Name25">
                      <dgm:if name="Name26" func="var" arg="dir" op="equ" val="norm">
                        <dgm:constrLst>
                          <dgm:constr type="userI"/>
                          <dgm:constr type="lMarg" refType="userI" fact="8.504"/>
                          <dgm:constr type="rMarg"/>
                          <dgm:constr type="tMarg" refType="primFontSz" fact="0.1"/>
                          <dgm:constr type="bMarg" refType="primFontSz" fact="0.1"/>
                        </dgm:constrLst>
                      </dgm:if>
                      <dgm:else name="Name27">
                        <dgm:constrLst>
                          <dgm:constr type="userI"/>
                          <dgm:constr type="lMarg"/>
                          <dgm:constr type="rMarg" refType="userI" fact="8.504"/>
                          <dgm:constr type="tMarg" refType="primFontSz" fact="0.1"/>
                          <dgm:constr type="bMarg" refType="primFontSz" fact="0.1"/>
                        </dgm:constrLst>
                      </dgm:else>
                    </dgm:choose>
                    <dgm:ruleLst>
                      <dgm:rule type="h" val="INF" fact="NaN" max="NaN"/>
                    </dgm:ruleLst>
                  </dgm:layoutNode>
                  <dgm:forEach name="Name28" axis="followSib" ptType="sibTrans" cnt="1">
                    <dgm:layoutNode name="indentDot2">
                      <dgm:alg type="composite"/>
                      <dgm:shape xmlns:r="http://schemas.openxmlformats.org/officeDocument/2006/relationships" r:blip="">
                        <dgm:adjLst/>
                      </dgm:shape>
                      <dgm:presOf/>
                      <dgm:choose name="Name29">
                        <dgm:if name="Name30" func="var" arg="dir" op="equ" val="norm">
                          <dgm:constrLst>
                            <dgm:constr type="userI"/>
                            <dgm:constr type="w" for="ch" forName="gap2" refType="userI" fact="3"/>
                            <dgm:constr type="w" for="ch" forName="smCircle2" refType="h"/>
                            <dgm:constr type="l" for="ch" forName="smCircle2" refType="r" refFor="ch" refForName="gap2"/>
                          </dgm:constrLst>
                        </dgm:if>
                        <dgm:else name="Name31">
                          <dgm:constrLst>
                            <dgm:constr type="userI"/>
                            <dgm:constr type="w" for="ch" forName="gap2" refType="userI" fact="3"/>
                            <dgm:constr type="w" for="ch" forName="smCircle2" refType="h"/>
                            <dgm:constr type="r" for="ch" forName="smCircle2" refType="l" refFor="ch" refForName="gap2"/>
                          </dgm:constrLst>
                        </dgm:else>
                      </dgm:choose>
                      <dgm:layoutNode name="gap2">
                        <dgm:alg type="sp"/>
                        <dgm:shape xmlns:r="http://schemas.openxmlformats.org/officeDocument/2006/relationships" type="rect" r:blip="" hideGeom="1">
                          <dgm:adjLst/>
                        </dgm:shape>
                        <dgm:presOf/>
                      </dgm:layoutNode>
                      <dgm:layoutNode name="smCircle2" styleLbl="vennNode1">
                        <dgm:alg type="sp"/>
                        <dgm:shape xmlns:r="http://schemas.openxmlformats.org/officeDocument/2006/relationships" type="ellipse" r:blip="">
                          <dgm:adjLst/>
                        </dgm:shape>
                        <dgm:presOf/>
                        <dgm:constrLst>
                          <dgm:constr type="w" refType="h"/>
                        </dgm:constrLst>
                      </dgm:layoutNode>
                    </dgm:layoutNode>
                  </dgm:forEach>
                </dgm:forEach>
                <dgm:choose name="Name32">
                  <dgm:if name="Name33" axis="ch" ptType="node" func="cnt" op="gte" val="1">
                    <dgm:forEach name="Name34" axis="followSib" ptType="sibTrans" cnt="1">
                      <dgm:layoutNode name="indentDot3">
                        <dgm:alg type="composite"/>
                        <dgm:shape xmlns:r="http://schemas.openxmlformats.org/officeDocument/2006/relationships" r:blip="">
                          <dgm:adjLst/>
                        </dgm:shape>
                        <dgm:presOf/>
                        <dgm:choose name="Name35">
                          <dgm:if name="Name36" func="var" arg="dir" op="equ" val="norm">
                            <dgm:constrLst>
                              <dgm:constr type="userI"/>
                              <dgm:constr type="w" for="ch" forName="gap3" refType="userI" fact="3"/>
                              <dgm:constr type="w" for="ch" forName="smCircle3" refType="h"/>
                              <dgm:constr type="l" for="ch" forName="smCircle3" refType="r" refFor="ch" refForName="gap3"/>
                            </dgm:constrLst>
                          </dgm:if>
                          <dgm:else name="Name37">
                            <dgm:constrLst>
                              <dgm:constr type="userI"/>
                              <dgm:constr type="w" for="ch" forName="gap3" refType="userI" fact="3"/>
                              <dgm:constr type="w" for="ch" forName="smCircle3" refType="h"/>
                              <dgm:constr type="r" for="ch" forName="smCircle3" refType="l" refFor="ch" refForName="gap3"/>
                            </dgm:constrLst>
                          </dgm:else>
                        </dgm:choose>
                        <dgm:layoutNode name="gap3">
                          <dgm:alg type="sp"/>
                          <dgm:shape xmlns:r="http://schemas.openxmlformats.org/officeDocument/2006/relationships" type="rect" r:blip="" hideGeom="1">
                            <dgm:adjLst/>
                          </dgm:shape>
                          <dgm:presOf/>
                        </dgm:layoutNode>
                        <dgm:layoutNode name="smCircle3" styleLbl="vennNode1">
                          <dgm:alg type="sp"/>
                          <dgm:shape xmlns:r="http://schemas.openxmlformats.org/officeDocument/2006/relationships" type="ellipse" r:blip="">
                            <dgm:adjLst/>
                          </dgm:shape>
                          <dgm:presOf/>
                          <dgm:constrLst>
                            <dgm:constr type="w" refType="h"/>
                          </dgm:constrLst>
                        </dgm:layoutNode>
                      </dgm:layoutNode>
                    </dgm:forEach>
                  </dgm:if>
                  <dgm:else name="Name38">
                    <dgm:forEach name="Name39" axis="followSib" ptType="sibTrans" cnt="1">
                      <dgm:layoutNode name="smCircle" styleLbl="vennNode1">
                        <dgm:alg type="sp"/>
                        <dgm:shape xmlns:r="http://schemas.openxmlformats.org/officeDocument/2006/relationships" type="ellipse" r:blip="">
                          <dgm:adjLst/>
                        </dgm:shape>
                        <dgm:presOf/>
                        <dgm:constrLst>
                          <dgm:constr type="w" refType="h"/>
                        </dgm:constrLst>
                      </dgm:layoutNode>
                    </dgm:forEach>
                  </dgm:else>
                </dgm:choose>
              </dgm:forEach>
            </dgm:layoutNode>
          </dgm:layoutNode>
          <dgm:choose name="Name40">
            <dgm:if name="Name41" axis="followSib ch" ptType="node node" cnt="1 0" func="cnt" op="gte" val="1">
              <dgm:layoutNode name="overlap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if>
            <dgm:else name="Name42"/>
          </dgm:choose>
        </dgm:if>
        <dgm:else name="Name43">
          <dgm:layoutNode name="noChildren">
            <dgm:alg type="composite"/>
            <dgm:choose name="Name44">
              <dgm:if name="Name45" func="var" arg="dir" op="equ" val="norm">
                <dgm:constrLst>
                  <dgm:constr type="l" for="ch" forName="gap"/>
                  <dgm:constr type="w" for="ch" forName="gap" refType="w" fact="0.043"/>
                  <dgm:constr type="h" for="ch" forName="gap" refType="h"/>
                  <dgm:constr type="t" for="ch" forName="gap"/>
                  <dgm:constr type="l" for="ch" forName="medCircle2" refType="r" refFor="ch" refForName="gap"/>
                  <dgm:constr type="w" for="ch" forName="medCircle2" refType="h" refFor="ch" refForName="medCircle2"/>
                  <dgm:constr type="t" for="ch" forName="medCircle2"/>
                  <dgm:constr type="h" for="ch" forName="medCircle2" refType="h"/>
                  <dgm:constr type="l" for="ch" forName="txLvlOnly1" refType="ctrX" refFor="ch" refForName="medCircle2"/>
                  <dgm:constr type="r" for="ch" forName="txLvlOnly1" refType="w"/>
                  <dgm:constr type="h" for="ch" forName="txLvlOnly1" refType="h"/>
                  <dgm:constr type="t" for="ch" forName="txLvlOnly1"/>
                </dgm:constrLst>
              </dgm:if>
              <dgm:else name="Name46">
                <dgm:constrLst>
                  <dgm:constr type="r" for="ch" forName="gap" refType="w"/>
                  <dgm:constr type="w" for="ch" forName="gap" refType="w" fact="0.043"/>
                  <dgm:constr type="h" for="ch" forName="gap" refType="h"/>
                  <dgm:constr type="t" for="ch" forName="gap"/>
                  <dgm:constr type="r" for="ch" forName="medCircle2" refType="l" refFor="ch" refForName="gap"/>
                  <dgm:constr type="w" for="ch" forName="medCircle2" refType="h" refFor="ch" refForName="medCircle2"/>
                  <dgm:constr type="t" for="ch" forName="medCircle2"/>
                  <dgm:constr type="h" for="ch" forName="medCircle2" refType="h"/>
                  <dgm:constr type="l" for="ch" forName="txLvlOnly1"/>
                  <dgm:constr type="r" for="ch" forName="txLvlOnly1" refType="ctrX" refFor="ch" refForName="medCircle2"/>
                  <dgm:constr type="h" for="ch" forName="txLvlOnly1" refType="h"/>
                  <dgm:constr type="t" for="ch" forName="txLvlOnly1"/>
                </dgm:constrLst>
              </dgm:else>
            </dgm:choose>
            <dgm:layoutNode name="gap">
              <dgm:alg type="sp"/>
              <dgm:shape xmlns:r="http://schemas.openxmlformats.org/officeDocument/2006/relationships" r:blip="">
                <dgm:adjLst/>
              </dgm:shape>
              <dgm:presOf/>
            </dgm:layoutNode>
            <dgm:layoutNode name="medCircle2" styleLbl="vennNode1">
              <dgm:alg type="sp"/>
              <dgm:shape xmlns:r="http://schemas.openxmlformats.org/officeDocument/2006/relationships" type="ellipse" r:blip="">
                <dgm:adjLst/>
              </dgm:shape>
              <dgm:presOf/>
              <dgm:constrLst>
                <dgm:constr type="w" refType="h"/>
              </dgm:constrLst>
            </dgm:layoutNode>
            <dgm:layoutNode name="txLvlOnly1" styleLbl="revTx">
              <dgm:choose name="Name47">
                <dgm:if name="Name48" func="var" arg="dir" op="equ" val="norm">
                  <dgm:alg type="tx">
                    <dgm:param type="parTxLTRAlign" val="l"/>
                    <dgm:param type="parTxRTLAlign" val="l"/>
                  </dgm:alg>
                </dgm:if>
                <dgm:else name="Name49">
                  <dgm:alg type="tx">
                    <dgm:param type="parTxLTRAlign" val="r"/>
                    <dgm:param type="parTxRTLAlign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38CD7E-B0C9-48AF-982E-7E89CC064A3C}" type="datetimeFigureOut">
              <a:rPr lang="ru-RU" smtClean="0"/>
              <a:t>04.03.2020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CF1369-FBF6-4995-8A34-F6D62A06B0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56915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pPr eaLnBrk="1" hangingPunct="1"/>
            <a:fld id="{E640AB6B-B765-184F-9846-CE6ACFBBA906}" type="slidenum">
              <a:rPr lang="ru-RU"/>
              <a:pPr eaLnBrk="1" hangingPunct="1"/>
              <a:t>28</a:t>
            </a:fld>
            <a:endParaRPr lang="ru-RU"/>
          </a:p>
        </p:txBody>
      </p:sp>
      <p:sp>
        <p:nvSpPr>
          <p:cNvPr id="59395" name="Text Box 2"/>
          <p:cNvSpPr txBox="1">
            <a:spLocks noChangeArrowheads="1"/>
          </p:cNvSpPr>
          <p:nvPr/>
        </p:nvSpPr>
        <p:spPr bwMode="auto">
          <a:xfrm>
            <a:off x="2143125" y="695325"/>
            <a:ext cx="257175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59396" name="Rectangle 3"/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4813" cy="4114800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none" anchor="ctr"/>
          <a:lstStyle/>
          <a:p>
            <a:pPr eaLnBrk="1" hangingPunct="1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02225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ru-RU" sz="1200" kern="1200" dirty="0" smtClean="0">
                <a:solidFill>
                  <a:schemeClr val="tx1"/>
                </a:solidFill>
                <a:effectLst/>
                <a:latin typeface="Arial" charset="0"/>
                <a:ea typeface="Arial" charset="0"/>
                <a:cs typeface="Arial" charset="0"/>
              </a:rPr>
              <a:t>Уровень боли выражен в виде суммы баллов за </a:t>
            </a:r>
            <a:r>
              <a:rPr kumimoji="1" lang="ru-RU" sz="1200" kern="1200" dirty="0" err="1" smtClean="0">
                <a:solidFill>
                  <a:schemeClr val="tx1"/>
                </a:solidFill>
                <a:effectLst/>
                <a:latin typeface="Arial" charset="0"/>
                <a:ea typeface="Arial" charset="0"/>
                <a:cs typeface="Arial" charset="0"/>
              </a:rPr>
              <a:t>каждыи</a:t>
            </a:r>
            <a:r>
              <a:rPr kumimoji="1" lang="ru-RU" sz="1200" kern="1200" dirty="0" smtClean="0">
                <a:solidFill>
                  <a:schemeClr val="tx1"/>
                </a:solidFill>
                <a:effectLst/>
                <a:latin typeface="Arial" charset="0"/>
                <a:ea typeface="Arial" charset="0"/>
                <a:cs typeface="Arial" charset="0"/>
              </a:rPr>
              <a:t>̆ из шести параметров; </a:t>
            </a:r>
            <a:endParaRPr lang="ru-RU" dirty="0" smtClean="0"/>
          </a:p>
          <a:p>
            <a:r>
              <a:rPr kumimoji="1" lang="ru-RU" sz="1200" kern="1200" dirty="0" smtClean="0">
                <a:solidFill>
                  <a:schemeClr val="tx1"/>
                </a:solidFill>
                <a:effectLst/>
                <a:latin typeface="Arial" charset="0"/>
                <a:ea typeface="Arial" charset="0"/>
                <a:cs typeface="Arial" charset="0"/>
              </a:rPr>
              <a:t>минимально возможная сумма баллов – 0, максимально возможная – 7 (</a:t>
            </a:r>
            <a:r>
              <a:rPr kumimoji="1" lang="ru-RU" sz="1200" kern="1200" dirty="0" err="1" smtClean="0">
                <a:solidFill>
                  <a:schemeClr val="tx1"/>
                </a:solidFill>
                <a:effectLst/>
                <a:latin typeface="Arial" charset="0"/>
                <a:ea typeface="Arial" charset="0"/>
                <a:cs typeface="Arial" charset="0"/>
              </a:rPr>
              <a:t>Lawrence</a:t>
            </a:r>
            <a:r>
              <a:rPr kumimoji="1" lang="ru-RU" sz="1200" kern="1200" dirty="0" smtClean="0">
                <a:solidFill>
                  <a:schemeClr val="tx1"/>
                </a:solidFill>
                <a:effectLst/>
                <a:latin typeface="Arial" charset="0"/>
                <a:ea typeface="Arial" charset="0"/>
                <a:cs typeface="Arial" charset="0"/>
              </a:rPr>
              <a:t> </a:t>
            </a:r>
            <a:r>
              <a:rPr kumimoji="1" lang="ru-RU" sz="1200" kern="1200" dirty="0" err="1" smtClean="0">
                <a:solidFill>
                  <a:schemeClr val="tx1"/>
                </a:solidFill>
                <a:effectLst/>
                <a:latin typeface="Arial" charset="0"/>
                <a:ea typeface="Arial" charset="0"/>
                <a:cs typeface="Arial" charset="0"/>
              </a:rPr>
              <a:t>et</a:t>
            </a:r>
            <a:r>
              <a:rPr kumimoji="1" lang="ru-RU" sz="1200" kern="1200" dirty="0" smtClean="0">
                <a:solidFill>
                  <a:schemeClr val="tx1"/>
                </a:solidFill>
                <a:effectLst/>
                <a:latin typeface="Arial" charset="0"/>
                <a:ea typeface="Arial" charset="0"/>
                <a:cs typeface="Arial" charset="0"/>
              </a:rPr>
              <a:t> </a:t>
            </a:r>
            <a:r>
              <a:rPr kumimoji="1" lang="ru-RU" sz="1200" kern="1200" dirty="0" err="1" smtClean="0">
                <a:solidFill>
                  <a:schemeClr val="tx1"/>
                </a:solidFill>
                <a:effectLst/>
                <a:latin typeface="Arial" charset="0"/>
                <a:ea typeface="Arial" charset="0"/>
                <a:cs typeface="Arial" charset="0"/>
              </a:rPr>
              <a:t>al</a:t>
            </a:r>
            <a:r>
              <a:rPr kumimoji="1" lang="ru-RU" sz="1200" kern="1200" dirty="0" smtClean="0">
                <a:solidFill>
                  <a:schemeClr val="tx1"/>
                </a:solidFill>
                <a:effectLst/>
                <a:latin typeface="Arial" charset="0"/>
                <a:ea typeface="Arial" charset="0"/>
                <a:cs typeface="Arial" charset="0"/>
              </a:rPr>
              <a:t>., 1993 г.). </a:t>
            </a:r>
            <a:r>
              <a:rPr kumimoji="1" lang="ru-RU" sz="1200" b="1" kern="1200" dirty="0" smtClean="0">
                <a:solidFill>
                  <a:schemeClr val="tx1"/>
                </a:solidFill>
                <a:effectLst/>
                <a:latin typeface="Arial" charset="0"/>
                <a:ea typeface="Arial" charset="0"/>
                <a:cs typeface="Arial" charset="0"/>
              </a:rPr>
              <a:t>Сумма баллов выше трех означает наличие боли. 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8E9B12-F681-406C-87E7-D0F9ED45AD9A}" type="slidenum">
              <a:rPr lang="ru-RU" altLang="ru-RU" smtClean="0"/>
              <a:pPr>
                <a:defRPr/>
              </a:pPr>
              <a:t>41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4712053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CF1369-FBF6-4995-8A34-F6D62A06B0EA}" type="slidenum">
              <a:rPr lang="ru-RU" smtClean="0"/>
              <a:t>43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26734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ru-RU" sz="1200" kern="1200" dirty="0" smtClean="0">
                <a:solidFill>
                  <a:schemeClr val="tx1"/>
                </a:solidFill>
                <a:effectLst/>
                <a:latin typeface="Arial" charset="0"/>
                <a:ea typeface="Arial" charset="0"/>
                <a:cs typeface="Arial" charset="0"/>
              </a:rPr>
              <a:t>Шкала учитывает выражение лица, движения ног, характер крика, а также насколько ребенок поддается успокаиванию, и особенности его поведения. Общая оценка по шкале FLАСС равна сумме баллов по всем пунктам описания. </a:t>
            </a:r>
            <a:endParaRPr lang="ru-RU" dirty="0" smtClean="0"/>
          </a:p>
          <a:p>
            <a:r>
              <a:rPr kumimoji="1" lang="ru-RU" sz="1200" b="1" kern="1200" dirty="0" smtClean="0">
                <a:solidFill>
                  <a:schemeClr val="tx1"/>
                </a:solidFill>
                <a:effectLst/>
                <a:latin typeface="Arial" charset="0"/>
                <a:ea typeface="Arial" charset="0"/>
                <a:cs typeface="Arial" charset="0"/>
              </a:rPr>
              <a:t>Минимальная оценка равна 0, максимальная - 10 баллам. Чем выше оценка, тем сильнее боль и тем хуже себя чувствует ребенок. 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8E9B12-F681-406C-87E7-D0F9ED45AD9A}" type="slidenum">
              <a:rPr lang="ru-RU" altLang="ru-RU" smtClean="0"/>
              <a:pPr>
                <a:defRPr/>
              </a:pPr>
              <a:t>44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847839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ru-RU" sz="1200" kern="1200" dirty="0" smtClean="0">
                <a:solidFill>
                  <a:schemeClr val="tx1"/>
                </a:solidFill>
                <a:effectLst/>
                <a:latin typeface="Arial" charset="0"/>
                <a:ea typeface="Arial" charset="0"/>
                <a:cs typeface="Arial" charset="0"/>
              </a:rPr>
              <a:t>Шкала </a:t>
            </a:r>
            <a:r>
              <a:rPr kumimoji="1" lang="ru-RU" sz="1200" kern="1200" dirty="0" err="1" smtClean="0">
                <a:solidFill>
                  <a:schemeClr val="tx1"/>
                </a:solidFill>
                <a:effectLst/>
                <a:latin typeface="Arial" charset="0"/>
                <a:ea typeface="Arial" charset="0"/>
                <a:cs typeface="Arial" charset="0"/>
              </a:rPr>
              <a:t>тактильнои</a:t>
            </a:r>
            <a:r>
              <a:rPr kumimoji="1" lang="ru-RU" sz="1200" kern="1200" dirty="0" smtClean="0">
                <a:solidFill>
                  <a:schemeClr val="tx1"/>
                </a:solidFill>
                <a:effectLst/>
                <a:latin typeface="Arial" charset="0"/>
                <a:ea typeface="Arial" charset="0"/>
                <a:cs typeface="Arial" charset="0"/>
              </a:rPr>
              <a:t>̆ и </a:t>
            </a:r>
            <a:r>
              <a:rPr kumimoji="1" lang="ru-RU" sz="1200" kern="1200" dirty="0" err="1" smtClean="0">
                <a:solidFill>
                  <a:schemeClr val="tx1"/>
                </a:solidFill>
                <a:effectLst/>
                <a:latin typeface="Arial" charset="0"/>
                <a:ea typeface="Arial" charset="0"/>
                <a:cs typeface="Arial" charset="0"/>
              </a:rPr>
              <a:t>визуальнои</a:t>
            </a:r>
            <a:r>
              <a:rPr kumimoji="1" lang="ru-RU" sz="1200" kern="1200" dirty="0" smtClean="0">
                <a:solidFill>
                  <a:schemeClr val="tx1"/>
                </a:solidFill>
                <a:effectLst/>
                <a:latin typeface="Arial" charset="0"/>
                <a:ea typeface="Arial" charset="0"/>
                <a:cs typeface="Arial" charset="0"/>
              </a:rPr>
              <a:t>̆ оценки боли (TVP </a:t>
            </a:r>
            <a:r>
              <a:rPr kumimoji="1" lang="ru-RU" sz="1200" kern="1200" dirty="0" err="1" smtClean="0">
                <a:solidFill>
                  <a:schemeClr val="tx1"/>
                </a:solidFill>
                <a:effectLst/>
                <a:latin typeface="Arial" charset="0"/>
                <a:ea typeface="Arial" charset="0"/>
                <a:cs typeface="Arial" charset="0"/>
              </a:rPr>
              <a:t>scale</a:t>
            </a:r>
            <a:r>
              <a:rPr kumimoji="1" lang="ru-RU" sz="1200" kern="1200" dirty="0" smtClean="0">
                <a:solidFill>
                  <a:schemeClr val="tx1"/>
                </a:solidFill>
                <a:effectLst/>
                <a:latin typeface="Arial" charset="0"/>
                <a:ea typeface="Arial" charset="0"/>
                <a:cs typeface="Arial" charset="0"/>
              </a:rPr>
              <a:t>) была создана для ВИЧ- инфицированных </a:t>
            </a:r>
            <a:r>
              <a:rPr kumimoji="1" lang="ru-RU" sz="1200" kern="1200" dirty="0" err="1" smtClean="0">
                <a:solidFill>
                  <a:schemeClr val="tx1"/>
                </a:solidFill>
                <a:effectLst/>
                <a:latin typeface="Arial" charset="0"/>
                <a:ea typeface="Arial" charset="0"/>
                <a:cs typeface="Arial" charset="0"/>
              </a:rPr>
              <a:t>детеи</a:t>
            </a:r>
            <a:r>
              <a:rPr kumimoji="1" lang="ru-RU" sz="1200" kern="1200" dirty="0" smtClean="0">
                <a:solidFill>
                  <a:schemeClr val="tx1"/>
                </a:solidFill>
                <a:effectLst/>
                <a:latin typeface="Arial" charset="0"/>
                <a:ea typeface="Arial" charset="0"/>
                <a:cs typeface="Arial" charset="0"/>
              </a:rPr>
              <a:t>̆ с </a:t>
            </a:r>
            <a:r>
              <a:rPr kumimoji="1" lang="ru-RU" sz="1200" kern="1200" dirty="0" err="1" smtClean="0">
                <a:solidFill>
                  <a:schemeClr val="tx1"/>
                </a:solidFill>
                <a:effectLst/>
                <a:latin typeface="Arial" charset="0"/>
                <a:ea typeface="Arial" charset="0"/>
                <a:cs typeface="Arial" charset="0"/>
              </a:rPr>
              <a:t>мультиорганнои</a:t>
            </a:r>
            <a:r>
              <a:rPr kumimoji="1" lang="ru-RU" sz="1200" kern="1200" dirty="0" smtClean="0">
                <a:solidFill>
                  <a:schemeClr val="tx1"/>
                </a:solidFill>
                <a:effectLst/>
                <a:latin typeface="Arial" charset="0"/>
                <a:ea typeface="Arial" charset="0"/>
                <a:cs typeface="Arial" charset="0"/>
              </a:rPr>
              <a:t>̆ </a:t>
            </a:r>
            <a:r>
              <a:rPr kumimoji="1" lang="ru-RU" sz="1200" kern="1200" dirty="0" err="1" smtClean="0">
                <a:solidFill>
                  <a:schemeClr val="tx1"/>
                </a:solidFill>
                <a:effectLst/>
                <a:latin typeface="Arial" charset="0"/>
                <a:ea typeface="Arial" charset="0"/>
                <a:cs typeface="Arial" charset="0"/>
              </a:rPr>
              <a:t>патологиеи</a:t>
            </a:r>
            <a:r>
              <a:rPr kumimoji="1" lang="ru-RU" sz="1200" kern="1200" dirty="0" smtClean="0">
                <a:solidFill>
                  <a:schemeClr val="tx1"/>
                </a:solidFill>
                <a:effectLst/>
                <a:latin typeface="Arial" charset="0"/>
                <a:ea typeface="Arial" charset="0"/>
                <a:cs typeface="Arial" charset="0"/>
              </a:rPr>
              <a:t>̆ и пока не утверждена (</a:t>
            </a:r>
            <a:r>
              <a:rPr kumimoji="1" lang="ru-RU" sz="1200" kern="1200" dirty="0" err="1" smtClean="0">
                <a:solidFill>
                  <a:schemeClr val="tx1"/>
                </a:solidFill>
                <a:effectLst/>
                <a:latin typeface="Arial" charset="0"/>
                <a:ea typeface="Arial" charset="0"/>
                <a:cs typeface="Arial" charset="0"/>
              </a:rPr>
              <a:t>Albertyn</a:t>
            </a:r>
            <a:r>
              <a:rPr kumimoji="1" lang="ru-RU" sz="1200" kern="1200" dirty="0" smtClean="0">
                <a:solidFill>
                  <a:schemeClr val="tx1"/>
                </a:solidFill>
                <a:effectLst/>
                <a:latin typeface="Arial" charset="0"/>
                <a:ea typeface="Arial" charset="0"/>
                <a:cs typeface="Arial" charset="0"/>
              </a:rPr>
              <a:t>, 2010 г.). Она использует прикосновения и наблюдение для оценки боли наряду с </a:t>
            </a:r>
            <a:r>
              <a:rPr kumimoji="1" lang="ru-RU" sz="1200" kern="1200" dirty="0" err="1" smtClean="0">
                <a:solidFill>
                  <a:schemeClr val="tx1"/>
                </a:solidFill>
                <a:effectLst/>
                <a:latin typeface="Arial" charset="0"/>
                <a:ea typeface="Arial" charset="0"/>
                <a:cs typeface="Arial" charset="0"/>
              </a:rPr>
              <a:t>оценкои</a:t>
            </a:r>
            <a:r>
              <a:rPr kumimoji="1" lang="ru-RU" sz="1200" kern="1200" dirty="0" smtClean="0">
                <a:solidFill>
                  <a:schemeClr val="tx1"/>
                </a:solidFill>
                <a:effectLst/>
                <a:latin typeface="Arial" charset="0"/>
                <a:ea typeface="Arial" charset="0"/>
                <a:cs typeface="Arial" charset="0"/>
              </a:rPr>
              <a:t>̆ </a:t>
            </a:r>
            <a:r>
              <a:rPr kumimoji="1" lang="ru-RU" sz="1200" kern="1200" dirty="0" err="1" smtClean="0">
                <a:solidFill>
                  <a:schemeClr val="tx1"/>
                </a:solidFill>
                <a:effectLst/>
                <a:latin typeface="Arial" charset="0"/>
                <a:ea typeface="Arial" charset="0"/>
                <a:cs typeface="Arial" charset="0"/>
              </a:rPr>
              <a:t>беспокойства</a:t>
            </a:r>
            <a:r>
              <a:rPr kumimoji="1" lang="ru-RU" sz="1200" kern="1200" dirty="0" smtClean="0">
                <a:solidFill>
                  <a:schemeClr val="tx1"/>
                </a:solidFill>
                <a:effectLst/>
                <a:latin typeface="Arial" charset="0"/>
                <a:ea typeface="Arial" charset="0"/>
                <a:cs typeface="Arial" charset="0"/>
              </a:rPr>
              <a:t> и дискомфорта, наблюдаемыми у ребенка. </a:t>
            </a:r>
            <a:endParaRPr lang="ru-RU" dirty="0" smtClean="0"/>
          </a:p>
          <a:p>
            <a:r>
              <a:rPr kumimoji="1" lang="ru-RU" sz="1200" b="1" kern="1200" dirty="0" smtClean="0">
                <a:solidFill>
                  <a:schemeClr val="tx1"/>
                </a:solidFill>
                <a:effectLst/>
                <a:latin typeface="Arial" charset="0"/>
                <a:ea typeface="Arial" charset="0"/>
                <a:cs typeface="Arial" charset="0"/>
              </a:rPr>
              <a:t>Шкала основана на наблюдении за следующим параметрами: </a:t>
            </a:r>
            <a:endParaRPr lang="ru-RU" dirty="0" smtClean="0"/>
          </a:p>
          <a:p>
            <a:r>
              <a:rPr kumimoji="1" lang="ru-RU" sz="1200" kern="1200" dirty="0" smtClean="0">
                <a:solidFill>
                  <a:schemeClr val="tx1"/>
                </a:solidFill>
                <a:effectLst/>
                <a:latin typeface="Arial" charset="0"/>
                <a:ea typeface="Arial" charset="0"/>
                <a:cs typeface="Arial" charset="0"/>
              </a:rPr>
              <a:t>Положение головы. </a:t>
            </a:r>
          </a:p>
          <a:p>
            <a:r>
              <a:rPr kumimoji="1" lang="ru-RU" sz="1200" kern="1200" dirty="0" smtClean="0">
                <a:solidFill>
                  <a:schemeClr val="tx1"/>
                </a:solidFill>
                <a:effectLst/>
                <a:latin typeface="Arial" charset="0"/>
                <a:ea typeface="Arial" charset="0"/>
                <a:cs typeface="Arial" charset="0"/>
              </a:rPr>
              <a:t>Словесное описание (вербализация) боли. </a:t>
            </a:r>
          </a:p>
          <a:p>
            <a:r>
              <a:rPr kumimoji="1" lang="ru-RU" sz="1200" kern="1200" dirty="0" smtClean="0">
                <a:solidFill>
                  <a:schemeClr val="tx1"/>
                </a:solidFill>
                <a:effectLst/>
                <a:latin typeface="Arial" charset="0"/>
                <a:ea typeface="Arial" charset="0"/>
                <a:cs typeface="Arial" charset="0"/>
              </a:rPr>
              <a:t>Напряженность лица. </a:t>
            </a:r>
          </a:p>
          <a:p>
            <a:r>
              <a:rPr kumimoji="1" lang="ru-RU" sz="1200" kern="1200" dirty="0" smtClean="0">
                <a:solidFill>
                  <a:schemeClr val="tx1"/>
                </a:solidFill>
                <a:effectLst/>
                <a:latin typeface="Arial" charset="0"/>
                <a:ea typeface="Arial" charset="0"/>
                <a:cs typeface="Arial" charset="0"/>
              </a:rPr>
              <a:t>Положение рук и ног. </a:t>
            </a:r>
          </a:p>
          <a:p>
            <a:r>
              <a:rPr kumimoji="1" lang="ru-RU" sz="1200" kern="1200" dirty="0" smtClean="0">
                <a:solidFill>
                  <a:schemeClr val="tx1"/>
                </a:solidFill>
                <a:effectLst/>
                <a:latin typeface="Arial" charset="0"/>
                <a:ea typeface="Arial" charset="0"/>
                <a:cs typeface="Arial" charset="0"/>
              </a:rPr>
              <a:t>Дыхание. </a:t>
            </a:r>
          </a:p>
          <a:p>
            <a:r>
              <a:rPr kumimoji="1" lang="ru-RU" sz="1200" kern="1200" dirty="0" smtClean="0">
                <a:solidFill>
                  <a:schemeClr val="tx1"/>
                </a:solidFill>
                <a:effectLst/>
                <a:latin typeface="Arial" charset="0"/>
                <a:ea typeface="Arial" charset="0"/>
                <a:cs typeface="Arial" charset="0"/>
              </a:rPr>
              <a:t>Частота сердечных сокращений.</a:t>
            </a:r>
            <a:br>
              <a:rPr kumimoji="1" lang="ru-RU" sz="1200" kern="1200" dirty="0" smtClean="0">
                <a:solidFill>
                  <a:schemeClr val="tx1"/>
                </a:solidFill>
                <a:effectLst/>
                <a:latin typeface="Arial" charset="0"/>
                <a:ea typeface="Arial" charset="0"/>
                <a:cs typeface="Arial" charset="0"/>
              </a:rPr>
            </a:br>
            <a:r>
              <a:rPr kumimoji="1" lang="ru-RU" sz="1200" b="1" kern="1200" dirty="0" smtClean="0">
                <a:solidFill>
                  <a:schemeClr val="tx1"/>
                </a:solidFill>
                <a:effectLst/>
                <a:latin typeface="Arial" charset="0"/>
                <a:ea typeface="Arial" charset="0"/>
                <a:cs typeface="Arial" charset="0"/>
              </a:rPr>
              <a:t>Это десятибалльная шкала, 1 балл дается за наличие симптома. Минимальная </a:t>
            </a:r>
            <a:endParaRPr kumimoji="1" lang="ru-RU" sz="1200" kern="1200" dirty="0" smtClean="0">
              <a:solidFill>
                <a:schemeClr val="tx1"/>
              </a:solidFill>
              <a:effectLst/>
              <a:latin typeface="Arial" charset="0"/>
              <a:ea typeface="Arial" charset="0"/>
              <a:cs typeface="Arial" charset="0"/>
            </a:endParaRPr>
          </a:p>
          <a:p>
            <a:r>
              <a:rPr kumimoji="1" lang="ru-RU" sz="1200" b="1" kern="1200" dirty="0" smtClean="0">
                <a:solidFill>
                  <a:schemeClr val="tx1"/>
                </a:solidFill>
                <a:effectLst/>
                <a:latin typeface="Arial" charset="0"/>
                <a:ea typeface="Arial" charset="0"/>
                <a:cs typeface="Arial" charset="0"/>
              </a:rPr>
              <a:t>сумма баллов – 0, максимальная сумма баллов – 10. </a:t>
            </a:r>
            <a:endParaRPr kumimoji="1" lang="ru-RU" sz="1200" kern="1200" dirty="0" smtClean="0">
              <a:solidFill>
                <a:schemeClr val="tx1"/>
              </a:solidFill>
              <a:effectLst/>
              <a:latin typeface="Arial" charset="0"/>
              <a:ea typeface="Arial" charset="0"/>
              <a:cs typeface="Arial" charset="0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8E9B12-F681-406C-87E7-D0F9ED45AD9A}" type="slidenum">
              <a:rPr lang="ru-RU" altLang="ru-RU" smtClean="0"/>
              <a:pPr>
                <a:defRPr/>
              </a:pPr>
              <a:t>45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28642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ru-RU" sz="1200" kern="1200" dirty="0" smtClean="0">
                <a:solidFill>
                  <a:schemeClr val="tx1"/>
                </a:solidFill>
                <a:effectLst/>
                <a:latin typeface="Arial" charset="0"/>
                <a:ea typeface="Arial" charset="0"/>
                <a:cs typeface="Arial" charset="0"/>
              </a:rPr>
              <a:t>Попросить ребенка положить пальцы на ту высоту шкалы, с </a:t>
            </a:r>
            <a:r>
              <a:rPr kumimoji="1" lang="ru-RU" sz="1200" kern="1200" dirty="0" err="1" smtClean="0">
                <a:solidFill>
                  <a:schemeClr val="tx1"/>
                </a:solidFill>
                <a:effectLst/>
                <a:latin typeface="Arial" charset="0"/>
                <a:ea typeface="Arial" charset="0"/>
                <a:cs typeface="Arial" charset="0"/>
              </a:rPr>
              <a:t>которои</a:t>
            </a:r>
            <a:r>
              <a:rPr kumimoji="1" lang="ru-RU" sz="1200" kern="1200" dirty="0" smtClean="0">
                <a:solidFill>
                  <a:schemeClr val="tx1"/>
                </a:solidFill>
                <a:effectLst/>
                <a:latin typeface="Arial" charset="0"/>
                <a:ea typeface="Arial" charset="0"/>
                <a:cs typeface="Arial" charset="0"/>
              </a:rPr>
              <a:t>̆ он ассоциирует свои болевые ощущения. 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8E9B12-F681-406C-87E7-D0F9ED45AD9A}" type="slidenum">
              <a:rPr lang="ru-RU" altLang="ru-RU" smtClean="0"/>
              <a:pPr>
                <a:defRPr/>
              </a:pPr>
              <a:t>49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653399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CF1369-FBF6-4995-8A34-F6D62A06B0EA}" type="slidenum">
              <a:rPr lang="ru-RU" smtClean="0"/>
              <a:t>52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50955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NMDA</a:t>
            </a:r>
            <a:r>
              <a:rPr lang="ru-RU" dirty="0" smtClean="0"/>
              <a:t> – </a:t>
            </a:r>
            <a:r>
              <a:rPr lang="en-US" dirty="0" smtClean="0"/>
              <a:t>N</a:t>
            </a:r>
            <a:r>
              <a:rPr lang="ru-RU" dirty="0" smtClean="0"/>
              <a:t>-метил-</a:t>
            </a:r>
            <a:r>
              <a:rPr lang="en-US" dirty="0" smtClean="0"/>
              <a:t>D</a:t>
            </a:r>
            <a:r>
              <a:rPr lang="ru-RU" dirty="0" smtClean="0"/>
              <a:t>-</a:t>
            </a:r>
            <a:r>
              <a:rPr lang="ru-RU" dirty="0" err="1" smtClean="0"/>
              <a:t>аспартат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1B4910-EC3F-4AA9-BBE4-2E7DAEA5CFF6}" type="slidenum">
              <a:rPr lang="ru-RU" smtClean="0"/>
              <a:pPr/>
              <a:t>53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88115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Journal of Pain Research 2014:7</a:t>
            </a:r>
          </a:p>
          <a:p>
            <a:r>
              <a:rPr lang="ru-RU" dirty="0" smtClean="0"/>
              <a:t>Дозы для детей старше 6 </a:t>
            </a:r>
            <a:r>
              <a:rPr lang="ru-RU" dirty="0" err="1" smtClean="0"/>
              <a:t>мес</a:t>
            </a:r>
            <a:r>
              <a:rPr lang="ru-RU" dirty="0" smtClean="0"/>
              <a:t> и ограничены</a:t>
            </a:r>
            <a:r>
              <a:rPr lang="ru-RU" baseline="0" dirty="0" smtClean="0"/>
              <a:t> 50 кг веса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D9559D9-46F5-4BB2-BF7B-667D9A214D63}" type="slidenum">
              <a:rPr lang="ru-RU" smtClean="0"/>
              <a:pPr>
                <a:defRPr/>
              </a:pPr>
              <a:t>61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33785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5B0FD-22B5-4350-AB92-0EA3C3FA57E0}" type="datetimeFigureOut">
              <a:rPr lang="ru-RU" smtClean="0"/>
              <a:t>04.03.2020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2CBF140C-EAE1-4265-96E4-93DC99F57D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65774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5B0FD-22B5-4350-AB92-0EA3C3FA57E0}" type="datetimeFigureOut">
              <a:rPr lang="ru-RU" smtClean="0"/>
              <a:t>04.03.2020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F140C-EAE1-4265-96E4-93DC99F57D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57305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5B0FD-22B5-4350-AB92-0EA3C3FA57E0}" type="datetimeFigureOut">
              <a:rPr lang="ru-RU" smtClean="0"/>
              <a:t>04.03.2020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2CBF140C-EAE1-4265-96E4-93DC99F57D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33784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5B0FD-22B5-4350-AB92-0EA3C3FA57E0}" type="datetimeFigureOut">
              <a:rPr lang="ru-RU" smtClean="0"/>
              <a:t>04.03.2020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2CBF140C-EAE1-4265-96E4-93DC99F57D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29391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5B0FD-22B5-4350-AB92-0EA3C3FA57E0}" type="datetimeFigureOut">
              <a:rPr lang="ru-RU" smtClean="0"/>
              <a:t>04.03.2020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2CBF140C-EAE1-4265-96E4-93DC99F57D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69099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5B0FD-22B5-4350-AB92-0EA3C3FA57E0}" type="datetimeFigureOut">
              <a:rPr lang="ru-RU" smtClean="0"/>
              <a:t>04.03.2020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F140C-EAE1-4265-96E4-93DC99F57D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15386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5B0FD-22B5-4350-AB92-0EA3C3FA57E0}" type="datetimeFigureOut">
              <a:rPr lang="ru-RU" smtClean="0"/>
              <a:t>04.03.2020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F140C-EAE1-4265-96E4-93DC99F57D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73821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5B0FD-22B5-4350-AB92-0EA3C3FA57E0}" type="datetimeFigureOut">
              <a:rPr lang="ru-RU" smtClean="0"/>
              <a:t>04.03.2020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F140C-EAE1-4265-96E4-93DC99F57D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72602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5B0FD-22B5-4350-AB92-0EA3C3FA57E0}" type="datetimeFigureOut">
              <a:rPr lang="ru-RU" smtClean="0"/>
              <a:t>04.03.2020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CBF140C-EAE1-4265-96E4-93DC99F57D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97072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5B0FD-22B5-4350-AB92-0EA3C3FA57E0}" type="datetimeFigureOut">
              <a:rPr lang="ru-RU" smtClean="0"/>
              <a:t>04.03.2020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2CBF140C-EAE1-4265-96E4-93DC99F57D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84436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5B0FD-22B5-4350-AB92-0EA3C3FA57E0}" type="datetimeFigureOut">
              <a:rPr lang="ru-RU" smtClean="0"/>
              <a:t>04.03.2020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2CBF140C-EAE1-4265-96E4-93DC99F57DC4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495485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5B0FD-22B5-4350-AB92-0EA3C3FA57E0}" type="datetimeFigureOut">
              <a:rPr lang="ru-RU" smtClean="0"/>
              <a:t>04.03.2020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CBF140C-EAE1-4265-96E4-93DC99F57D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69999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5B0FD-22B5-4350-AB92-0EA3C3FA57E0}" type="datetimeFigureOut">
              <a:rPr lang="ru-RU" smtClean="0"/>
              <a:t>04.03.2020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CBF140C-EAE1-4265-96E4-93DC99F57DC4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679006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5B0FD-22B5-4350-AB92-0EA3C3FA57E0}" type="datetimeFigureOut">
              <a:rPr lang="ru-RU" smtClean="0"/>
              <a:t>04.03.2020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CBF140C-EAE1-4265-96E4-93DC99F57D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64172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5B0FD-22B5-4350-AB92-0EA3C3FA57E0}" type="datetimeFigureOut">
              <a:rPr lang="ru-RU" smtClean="0"/>
              <a:t>04.03.2020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F140C-EAE1-4265-96E4-93DC99F57D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496339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5B0FD-22B5-4350-AB92-0EA3C3FA57E0}" type="datetimeFigureOut">
              <a:rPr lang="ru-RU" smtClean="0"/>
              <a:t>04.03.2020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BF140C-EAE1-4265-96E4-93DC99F57D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378892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Разде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 userDrawn="1"/>
        </p:nvSpPr>
        <p:spPr>
          <a:xfrm>
            <a:off x="2374900" y="1503364"/>
            <a:ext cx="4047067" cy="346075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pPr>
              <a:defRPr/>
            </a:pPr>
            <a:r>
              <a:rPr lang="ru-RU" sz="2000" smtClean="0">
                <a:solidFill>
                  <a:schemeClr val="bg1"/>
                </a:solidFill>
                <a:latin typeface="Tahoma" charset="0"/>
              </a:rPr>
              <a:t>1__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363724" y="1826537"/>
            <a:ext cx="9368960" cy="1369296"/>
          </a:xfrm>
        </p:spPr>
        <p:txBody>
          <a:bodyPr lIns="0" tIns="0" rIns="0" bIns="0" anchor="t">
            <a:noAutofit/>
          </a:bodyPr>
          <a:lstStyle>
            <a:lvl1pPr algn="l">
              <a:defRPr sz="2500"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Cliquez pour modifier le style du titre</a:t>
            </a:r>
            <a:endParaRPr lang="ru-RU" dirty="0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0"/>
          </p:nvPr>
        </p:nvSpPr>
        <p:spPr>
          <a:xfrm>
            <a:off x="10896600" y="654050"/>
            <a:ext cx="812800" cy="254000"/>
          </a:xfrm>
        </p:spPr>
        <p:txBody>
          <a:bodyPr lIns="0" tIns="0" rIns="0" bIns="0" anchor="t"/>
          <a:lstStyle>
            <a:lvl1pPr>
              <a:defRPr sz="1500" b="1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83D10B93-85E1-48A8-A372-20A46B0567B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192833038"/>
      </p:ext>
    </p:extLst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Текст и спис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Номер слайда 5"/>
          <p:cNvSpPr txBox="1">
            <a:spLocks/>
          </p:cNvSpPr>
          <p:nvPr userDrawn="1"/>
        </p:nvSpPr>
        <p:spPr>
          <a:xfrm>
            <a:off x="10896600" y="654050"/>
            <a:ext cx="812800" cy="254000"/>
          </a:xfrm>
          <a:prstGeom prst="rect">
            <a:avLst/>
          </a:prstGeom>
        </p:spPr>
        <p:txBody>
          <a:bodyPr lIns="0" tIns="0" rIns="0" bIns="0"/>
          <a:lstStyle>
            <a:defPPr>
              <a:defRPr lang="ru-RU"/>
            </a:defPPr>
            <a:lvl1pPr marL="0" algn="r" defTabSz="914400" rtl="0" eaLnBrk="1" latinLnBrk="0" hangingPunct="1">
              <a:defRPr sz="15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E56EA5AA-AD13-4578-82C7-4DC167617961}" type="slidenum">
              <a:rPr lang="ru-RU" sz="1500" smtClean="0">
                <a:solidFill>
                  <a:schemeClr val="tx2"/>
                </a:solidFill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ru-RU" sz="1500" dirty="0">
              <a:solidFill>
                <a:schemeClr val="tx2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15711" y="377251"/>
            <a:ext cx="4585040" cy="510307"/>
          </a:xfrm>
        </p:spPr>
        <p:txBody>
          <a:bodyPr lIns="0" tIns="0" rIns="0" bIns="0" anchor="b">
            <a:noAutofit/>
          </a:bodyPr>
          <a:lstStyle>
            <a:lvl1pPr algn="l">
              <a:defRPr sz="1600" cap="all" baseline="0">
                <a:solidFill>
                  <a:schemeClr val="tx2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26633" y="1890970"/>
            <a:ext cx="10306051" cy="1754055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500"/>
            </a:lvl1pPr>
            <a:lvl2pPr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US" dirty="0" smtClean="0"/>
              <a:t>Cliquez pour modifier les styles du texte du masque</a:t>
            </a:r>
          </a:p>
        </p:txBody>
      </p:sp>
      <p:sp>
        <p:nvSpPr>
          <p:cNvPr id="10" name="Текст 7"/>
          <p:cNvSpPr>
            <a:spLocks noGrp="1"/>
          </p:cNvSpPr>
          <p:nvPr>
            <p:ph type="body" sz="quarter" idx="13"/>
          </p:nvPr>
        </p:nvSpPr>
        <p:spPr>
          <a:xfrm>
            <a:off x="1414441" y="1224184"/>
            <a:ext cx="10306051" cy="229712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1400" b="1" cap="all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smtClean="0"/>
              <a:t>Cliquez pour modifier les styles du texte du masque</a:t>
            </a:r>
          </a:p>
        </p:txBody>
      </p:sp>
      <p:sp>
        <p:nvSpPr>
          <p:cNvPr id="11" name="Текст 7"/>
          <p:cNvSpPr>
            <a:spLocks noGrp="1"/>
          </p:cNvSpPr>
          <p:nvPr>
            <p:ph type="body" sz="quarter" idx="14"/>
          </p:nvPr>
        </p:nvSpPr>
        <p:spPr>
          <a:xfrm>
            <a:off x="1397736" y="1617793"/>
            <a:ext cx="10306051" cy="238439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500" b="1" cap="none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 smtClean="0"/>
              <a:t>Cliquez pour modifier les styles du texte du masque</a:t>
            </a:r>
          </a:p>
        </p:txBody>
      </p:sp>
      <p:sp>
        <p:nvSpPr>
          <p:cNvPr id="18" name="Текст 17"/>
          <p:cNvSpPr>
            <a:spLocks noGrp="1"/>
          </p:cNvSpPr>
          <p:nvPr>
            <p:ph type="body" sz="quarter" idx="18"/>
          </p:nvPr>
        </p:nvSpPr>
        <p:spPr>
          <a:xfrm>
            <a:off x="6712459" y="471488"/>
            <a:ext cx="2085895" cy="395224"/>
          </a:xfrm>
        </p:spPr>
        <p:txBody>
          <a:bodyPr lIns="0" tIns="0" rIns="0" bIns="0" anchor="b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800" cap="all" baseline="0"/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dirty="0" smtClean="0"/>
              <a:t>Cliquez pour modifier les styles du texte du masque</a:t>
            </a:r>
          </a:p>
        </p:txBody>
      </p:sp>
      <p:sp>
        <p:nvSpPr>
          <p:cNvPr id="19" name="Текст 17"/>
          <p:cNvSpPr>
            <a:spLocks noGrp="1"/>
          </p:cNvSpPr>
          <p:nvPr>
            <p:ph type="body" sz="quarter" idx="19"/>
          </p:nvPr>
        </p:nvSpPr>
        <p:spPr>
          <a:xfrm>
            <a:off x="9288737" y="471600"/>
            <a:ext cx="1898153" cy="396000"/>
          </a:xfrm>
        </p:spPr>
        <p:txBody>
          <a:bodyPr lIns="0" tIns="0" rIns="0" bIns="0" anchor="b"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800" cap="all" baseline="0">
                <a:solidFill>
                  <a:schemeClr val="bg2"/>
                </a:solidFill>
              </a:defRPr>
            </a:lvl1pPr>
            <a:lvl2pPr>
              <a:defRPr sz="800"/>
            </a:lvl2pPr>
            <a:lvl3pPr>
              <a:defRPr sz="800"/>
            </a:lvl3pPr>
            <a:lvl4pPr>
              <a:defRPr sz="800"/>
            </a:lvl4pPr>
            <a:lvl5pPr>
              <a:defRPr sz="800"/>
            </a:lvl5pPr>
          </a:lstStyle>
          <a:p>
            <a:pPr lvl="0"/>
            <a:r>
              <a:rPr lang="en-US" dirty="0" smtClean="0"/>
              <a:t>Cliquez pour modifier les styles du texte du masque</a:t>
            </a:r>
          </a:p>
        </p:txBody>
      </p:sp>
      <p:sp>
        <p:nvSpPr>
          <p:cNvPr id="22" name="Текст 21"/>
          <p:cNvSpPr>
            <a:spLocks noGrp="1"/>
          </p:cNvSpPr>
          <p:nvPr>
            <p:ph type="body" sz="quarter" idx="20"/>
          </p:nvPr>
        </p:nvSpPr>
        <p:spPr>
          <a:xfrm>
            <a:off x="8784299" y="753829"/>
            <a:ext cx="304965" cy="154892"/>
          </a:xfrm>
        </p:spPr>
        <p:txBody>
          <a:bodyPr lIns="0" tIns="0" rIns="0" bIns="0">
            <a:normAutofit/>
          </a:bodyPr>
          <a:lstStyle>
            <a:lvl1pPr marL="0" indent="0" algn="r">
              <a:buNone/>
              <a:defRPr sz="8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 smtClean="0"/>
              <a:t>Cliquez pour modifier les styles du texte du masque</a:t>
            </a:r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21"/>
          </p:nvPr>
        </p:nvSpPr>
        <p:spPr>
          <a:xfrm>
            <a:off x="1426633" y="3824288"/>
            <a:ext cx="2844800" cy="1549400"/>
          </a:xfrm>
        </p:spPr>
        <p:txBody>
          <a:bodyPr lIns="0" tIns="0" rIns="0" bIns="0">
            <a:normAutofit/>
          </a:bodyPr>
          <a:lstStyle>
            <a:lvl1pPr marL="180975" indent="-180975">
              <a:buFontTx/>
              <a:buBlip>
                <a:blip r:embed="rId2"/>
              </a:buBlip>
              <a:defRPr sz="1500"/>
            </a:lvl1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21" name="Текст 11"/>
          <p:cNvSpPr>
            <a:spLocks noGrp="1"/>
          </p:cNvSpPr>
          <p:nvPr>
            <p:ph type="body" sz="quarter" idx="22"/>
          </p:nvPr>
        </p:nvSpPr>
        <p:spPr>
          <a:xfrm>
            <a:off x="4682067" y="3824288"/>
            <a:ext cx="2844800" cy="1549400"/>
          </a:xfrm>
        </p:spPr>
        <p:txBody>
          <a:bodyPr lIns="0" tIns="0" rIns="0" bIns="0">
            <a:normAutofit/>
          </a:bodyPr>
          <a:lstStyle>
            <a:lvl1pPr marL="180975" indent="-180975">
              <a:buFontTx/>
              <a:buBlip>
                <a:blip r:embed="rId3"/>
              </a:buBlip>
              <a:defRPr sz="1500"/>
            </a:lvl1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23" name="Текст 11"/>
          <p:cNvSpPr>
            <a:spLocks noGrp="1"/>
          </p:cNvSpPr>
          <p:nvPr>
            <p:ph type="body" sz="quarter" idx="23"/>
          </p:nvPr>
        </p:nvSpPr>
        <p:spPr>
          <a:xfrm>
            <a:off x="8208433" y="3809033"/>
            <a:ext cx="3501444" cy="1549400"/>
          </a:xfrm>
        </p:spPr>
        <p:txBody>
          <a:bodyPr lIns="0" tIns="0" rIns="0" bIns="0">
            <a:normAutofit/>
          </a:bodyPr>
          <a:lstStyle>
            <a:lvl1pPr marL="180975" indent="-180975">
              <a:buFontTx/>
              <a:buBlip>
                <a:blip r:embed="rId4"/>
              </a:buBlip>
              <a:defRPr sz="1500"/>
            </a:lvl1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14" name="Дата 3"/>
          <p:cNvSpPr>
            <a:spLocks noGrp="1"/>
          </p:cNvSpPr>
          <p:nvPr>
            <p:ph type="dt" sz="half" idx="2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DD2212-CA65-4DC0-A907-0E40BAB706A2}" type="datetimeFigureOut">
              <a:rPr lang="ru-RU"/>
              <a:pPr>
                <a:defRPr/>
              </a:pPr>
              <a:t>04.03.2020</a:t>
            </a:fld>
            <a:endParaRPr lang="ru-RU"/>
          </a:p>
        </p:txBody>
      </p:sp>
      <p:sp>
        <p:nvSpPr>
          <p:cNvPr id="15" name="Нижний колонтитул 4"/>
          <p:cNvSpPr>
            <a:spLocks noGrp="1"/>
          </p:cNvSpPr>
          <p:nvPr>
            <p:ph type="ftr" sz="quarter" idx="2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825552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екст и списки 0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Shape 138"/>
          <p:cNvSpPr>
            <a:spLocks noGrp="1"/>
          </p:cNvSpPr>
          <p:nvPr>
            <p:ph type="title"/>
          </p:nvPr>
        </p:nvSpPr>
        <p:spPr>
          <a:xfrm>
            <a:off x="1415709" y="1"/>
            <a:ext cx="4585044" cy="887557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 sz="3900" cap="all"/>
            </a:lvl1pPr>
          </a:lstStyle>
          <a:p>
            <a:r>
              <a:t>Текст заголовка</a:t>
            </a:r>
          </a:p>
        </p:txBody>
      </p:sp>
      <p:sp>
        <p:nvSpPr>
          <p:cNvPr id="139" name="Shape 139"/>
          <p:cNvSpPr>
            <a:spLocks noGrp="1"/>
          </p:cNvSpPr>
          <p:nvPr>
            <p:ph type="body" idx="1"/>
          </p:nvPr>
        </p:nvSpPr>
        <p:spPr>
          <a:xfrm>
            <a:off x="1426633" y="1890970"/>
            <a:ext cx="10306053" cy="346855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spcBef>
                <a:spcPts val="300"/>
              </a:spcBef>
              <a:buClrTx/>
              <a:buSzTx/>
              <a:buFontTx/>
              <a:buNone/>
              <a:defRPr sz="1500"/>
            </a:lvl1pPr>
            <a:lvl2pPr marL="578715" indent="-229465">
              <a:spcBef>
                <a:spcPts val="300"/>
              </a:spcBef>
              <a:buClrTx/>
              <a:buFontTx/>
              <a:defRPr sz="1500"/>
            </a:lvl2pPr>
            <a:lvl3pPr marL="897731" indent="-211931">
              <a:spcBef>
                <a:spcPts val="300"/>
              </a:spcBef>
              <a:buClrTx/>
              <a:buFontTx/>
              <a:defRPr sz="1500"/>
            </a:lvl3pPr>
            <a:lvl4pPr marL="1214437" indent="-246062">
              <a:spcBef>
                <a:spcPts val="300"/>
              </a:spcBef>
              <a:buClrTx/>
              <a:buFontTx/>
              <a:defRPr sz="1500"/>
            </a:lvl4pPr>
            <a:lvl5pPr marL="1499129" indent="-235479">
              <a:spcBef>
                <a:spcPts val="300"/>
              </a:spcBef>
              <a:buClrTx/>
              <a:buFontTx/>
              <a:defRPr sz="15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40" name="Shape 140"/>
          <p:cNvSpPr>
            <a:spLocks noGrp="1"/>
          </p:cNvSpPr>
          <p:nvPr>
            <p:ph type="sldNum" sz="quarter" idx="2"/>
          </p:nvPr>
        </p:nvSpPr>
        <p:spPr>
          <a:xfrm>
            <a:off x="5892800" y="6051408"/>
            <a:ext cx="2844800" cy="609884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89488904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15B0FD-22B5-4350-AB92-0EA3C3FA57E0}" type="datetimeFigureOut">
              <a:rPr lang="ru-RU" smtClean="0"/>
              <a:t>04.03.2020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2CBF140C-EAE1-4265-96E4-93DC99F57D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5792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6" r:id="rId5"/>
    <p:sldLayoutId id="2147483747" r:id="rId6"/>
    <p:sldLayoutId id="2147483748" r:id="rId7"/>
    <p:sldLayoutId id="2147483749" r:id="rId8"/>
    <p:sldLayoutId id="2147483750" r:id="rId9"/>
    <p:sldLayoutId id="2147483751" r:id="rId10"/>
    <p:sldLayoutId id="2147483752" r:id="rId11"/>
    <p:sldLayoutId id="2147483753" r:id="rId12"/>
    <p:sldLayoutId id="2147483754" r:id="rId13"/>
    <p:sldLayoutId id="2147483755" r:id="rId14"/>
    <p:sldLayoutId id="2147483756" r:id="rId15"/>
    <p:sldLayoutId id="2147483757" r:id="rId16"/>
    <p:sldLayoutId id="2147483758" r:id="rId17"/>
    <p:sldLayoutId id="2147483759" r:id="rId18"/>
    <p:sldLayoutId id="2147483760" r:id="rId19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1.jpeg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25642" y="469233"/>
            <a:ext cx="10744200" cy="1756609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ОНКОПЕДИАТРИЧЕСКАЯ ПАЛЛИАТИВНАЯ ПОМОЩЬ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8979" y="2358189"/>
            <a:ext cx="6919786" cy="4102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3321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ЗАБОЛЕВАЕМОСТЬ ЗЛОКАЧЕСТВЕННЫМИ НОВООБРАЗОВАНИЯМИ В РБ</a:t>
            </a:r>
            <a:r>
              <a:rPr lang="ru-RU" b="1" dirty="0"/>
              <a:t/>
            </a:r>
            <a:br>
              <a:rPr lang="ru-RU" b="1" dirty="0"/>
            </a:b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/>
              <a:t>В 2015 </a:t>
            </a:r>
            <a:r>
              <a:rPr lang="ru-RU" sz="2400" b="1" dirty="0"/>
              <a:t>году 109 детям в возрасте 0-14 лет был впервые установлен диагноз онкологического заболевания (в возрасте 0-17 лет – 117 случаев</a:t>
            </a:r>
            <a:r>
              <a:rPr lang="ru-RU" sz="2400" b="1" dirty="0" smtClean="0"/>
              <a:t>).</a:t>
            </a:r>
          </a:p>
          <a:p>
            <a:r>
              <a:rPr lang="ru-RU" sz="2400" b="1" dirty="0" smtClean="0"/>
              <a:t> </a:t>
            </a:r>
            <a:r>
              <a:rPr lang="ru-RU" sz="2400" b="1" dirty="0"/>
              <a:t>Заболеваемость злокачественными новообразованиями составила 14,5 на 100</a:t>
            </a:r>
            <a:r>
              <a:rPr lang="en-US" sz="2400" b="1" dirty="0"/>
              <a:t> </a:t>
            </a:r>
            <a:r>
              <a:rPr lang="ru-RU" sz="2400" b="1" dirty="0"/>
              <a:t>000 детского населения в возрасте 0-14 лет, 13,3 на 100</a:t>
            </a:r>
            <a:r>
              <a:rPr lang="en-US" sz="2400" b="1" dirty="0"/>
              <a:t> </a:t>
            </a:r>
            <a:r>
              <a:rPr lang="ru-RU" sz="2400" b="1" dirty="0"/>
              <a:t>000 детского населения в возрасте 0-17 лет</a:t>
            </a:r>
          </a:p>
        </p:txBody>
      </p:sp>
    </p:spTree>
    <p:extLst>
      <p:ext uri="{BB962C8B-B14F-4D97-AF65-F5344CB8AC3E}">
        <p14:creationId xmlns:p14="http://schemas.microsoft.com/office/powerpoint/2010/main" val="1453315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46967" y="118782"/>
            <a:ext cx="8911687" cy="1481417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/>
              <a:t>Динамика заболеваемости злокачественными новообразованиями у детей 0-14 лет за период 2010-2015 </a:t>
            </a:r>
            <a:r>
              <a:rPr lang="ru-RU" sz="3200" b="1" dirty="0" smtClean="0"/>
              <a:t>годы</a:t>
            </a:r>
            <a:r>
              <a:rPr lang="ru-RU" sz="3200" b="1" dirty="0"/>
              <a:t/>
            </a:r>
            <a:br>
              <a:rPr lang="ru-RU" sz="3200" b="1" dirty="0"/>
            </a:br>
            <a:endParaRPr lang="ru-RU" sz="3200" b="1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18699537"/>
              </p:ext>
            </p:extLst>
          </p:nvPr>
        </p:nvGraphicFramePr>
        <p:xfrm>
          <a:off x="397043" y="1961147"/>
          <a:ext cx="11466094" cy="44998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23122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76927" y="624110"/>
            <a:ext cx="9627686" cy="128089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Распространенность </a:t>
            </a:r>
            <a:r>
              <a:rPr lang="ru-RU" b="1" dirty="0"/>
              <a:t>злокачественных новообразований в детской </a:t>
            </a:r>
            <a:r>
              <a:rPr lang="ru-RU" b="1" dirty="0" smtClean="0"/>
              <a:t>популяции, РБ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15979" y="2133600"/>
            <a:ext cx="9988633" cy="2522621"/>
          </a:xfrm>
        </p:spPr>
        <p:txBody>
          <a:bodyPr>
            <a:normAutofit fontScale="92500"/>
          </a:bodyPr>
          <a:lstStyle/>
          <a:p>
            <a:r>
              <a:rPr lang="ru-RU" sz="2400" b="1" dirty="0"/>
              <a:t>Под наблюдением в 2015 году находились 548 детей с онкологическими заболеваниями в возрасте 0-14 лет (0-17 лет – 674). </a:t>
            </a:r>
          </a:p>
          <a:p>
            <a:r>
              <a:rPr lang="ru-RU" sz="2400" b="1" dirty="0"/>
              <a:t>Показатель распространенности злокачественных новообразований в детской популяции от 0 до 14 лет в 2015 году составил 72,8 на 100 000 детского населения (0-17 лет – 76,6).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66766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94823" y="166910"/>
            <a:ext cx="8911687" cy="1280890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/>
              <a:t>Динамика распространенности злокачественными новообразованиями у детей 0-14 лет в 2010-2015 </a:t>
            </a:r>
            <a:r>
              <a:rPr lang="ru-RU" sz="3200" b="1" dirty="0" smtClean="0"/>
              <a:t>годы</a:t>
            </a:r>
            <a:r>
              <a:rPr lang="ru-RU" sz="3200" b="1" dirty="0"/>
              <a:t/>
            </a:r>
            <a:br>
              <a:rPr lang="ru-RU" sz="3200" b="1" dirty="0"/>
            </a:br>
            <a:endParaRPr lang="ru-RU" sz="3200" b="1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96607759"/>
              </p:ext>
            </p:extLst>
          </p:nvPr>
        </p:nvGraphicFramePr>
        <p:xfrm>
          <a:off x="838199" y="2009274"/>
          <a:ext cx="11024937" cy="47404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203072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74295" y="184651"/>
            <a:ext cx="10515600" cy="789907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/>
              <a:t>Структура заболеваемости </a:t>
            </a:r>
            <a:r>
              <a:rPr lang="ru-RU" sz="3200" b="1" dirty="0" smtClean="0"/>
              <a:t>ЗНО у </a:t>
            </a:r>
            <a:r>
              <a:rPr lang="ru-RU" sz="3200" b="1" dirty="0"/>
              <a:t>детей 0-14 лет в Республике Башкортостан в 2015 году </a:t>
            </a:r>
          </a:p>
        </p:txBody>
      </p:sp>
      <p:graphicFrame>
        <p:nvGraphicFramePr>
          <p:cNvPr id="4" name="Объект 2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14902969"/>
              </p:ext>
            </p:extLst>
          </p:nvPr>
        </p:nvGraphicFramePr>
        <p:xfrm>
          <a:off x="874295" y="1369308"/>
          <a:ext cx="11480799" cy="52059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047876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45369" y="624110"/>
            <a:ext cx="9459244" cy="115656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dirty="0" smtClean="0"/>
              <a:t>Распределение </a:t>
            </a:r>
            <a:r>
              <a:rPr lang="ru-RU" sz="2800" b="1" dirty="0"/>
              <a:t>больных в возрасте 0-14 лет по стадиям опухолевого процесса </a:t>
            </a:r>
            <a:r>
              <a:rPr lang="ru-RU" sz="2800" b="1" dirty="0" smtClean="0"/>
              <a:t>(2015 год)</a:t>
            </a:r>
            <a:r>
              <a:rPr lang="ru-RU" sz="2800" b="1" dirty="0"/>
              <a:t/>
            </a:r>
            <a:br>
              <a:rPr lang="ru-RU" sz="2800" b="1" dirty="0"/>
            </a:br>
            <a:endParaRPr lang="ru-RU" sz="28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I</a:t>
            </a:r>
            <a:r>
              <a:rPr lang="ru-RU" sz="2400" dirty="0"/>
              <a:t>-</a:t>
            </a:r>
            <a:r>
              <a:rPr lang="en-US" sz="2400" dirty="0"/>
              <a:t>II</a:t>
            </a:r>
            <a:r>
              <a:rPr lang="ru-RU" sz="2400" dirty="0"/>
              <a:t> стадия − 15,6</a:t>
            </a:r>
            <a:r>
              <a:rPr lang="ru-RU" sz="2400" dirty="0" smtClean="0"/>
              <a:t>%,</a:t>
            </a:r>
          </a:p>
          <a:p>
            <a:r>
              <a:rPr lang="ru-RU" sz="2400" dirty="0" smtClean="0"/>
              <a:t> </a:t>
            </a:r>
            <a:r>
              <a:rPr lang="en-US" sz="2400" dirty="0"/>
              <a:t>III</a:t>
            </a:r>
            <a:r>
              <a:rPr lang="ru-RU" sz="2400" dirty="0"/>
              <a:t> стадия –11</a:t>
            </a:r>
            <a:r>
              <a:rPr lang="ru-RU" sz="2400" dirty="0" smtClean="0"/>
              <a:t>%,</a:t>
            </a:r>
          </a:p>
          <a:p>
            <a:r>
              <a:rPr lang="ru-RU" sz="2400" dirty="0" smtClean="0"/>
              <a:t> </a:t>
            </a:r>
            <a:r>
              <a:rPr lang="en-US" sz="2400" dirty="0"/>
              <a:t>IV</a:t>
            </a:r>
            <a:r>
              <a:rPr lang="ru-RU" sz="2400" dirty="0"/>
              <a:t> стадия – 9,2% </a:t>
            </a:r>
            <a:endParaRPr lang="ru-RU" sz="2400" dirty="0" smtClean="0"/>
          </a:p>
          <a:p>
            <a:pPr marL="0" indent="0">
              <a:buNone/>
            </a:pPr>
            <a:r>
              <a:rPr lang="ru-RU" sz="2400" dirty="0" smtClean="0"/>
              <a:t>Высокий удельный вес больных с неустановленной стадией заболевания 64,2%, обусловлен тем, что большую долю злокачественных новообразований у детей составляют не </a:t>
            </a:r>
            <a:r>
              <a:rPr lang="ru-RU" sz="2400" dirty="0" err="1" smtClean="0"/>
              <a:t>стадируемые</a:t>
            </a:r>
            <a:r>
              <a:rPr lang="ru-RU" sz="2400" dirty="0" smtClean="0"/>
              <a:t> лейкемии и опухоли ЦНС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680211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200" b="1" dirty="0"/>
              <a:t>Динамика смертности </a:t>
            </a:r>
            <a:r>
              <a:rPr lang="ru-RU" sz="3200" b="1" dirty="0" smtClean="0"/>
              <a:t>от злокачественных новообразований </a:t>
            </a:r>
            <a:r>
              <a:rPr lang="ru-RU" sz="3200" b="1" dirty="0"/>
              <a:t>у детей 0-14 лет в </a:t>
            </a:r>
            <a:r>
              <a:rPr lang="ru-RU" sz="3200" b="1" dirty="0" smtClean="0"/>
              <a:t>РБ</a:t>
            </a:r>
            <a:r>
              <a:rPr lang="ru-RU" sz="3200" b="1" dirty="0"/>
              <a:t/>
            </a:r>
            <a:br>
              <a:rPr lang="ru-RU" sz="3200" b="1" dirty="0"/>
            </a:br>
            <a:endParaRPr lang="ru-RU" sz="3200" b="1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</p:nvPr>
        </p:nvGraphicFramePr>
        <p:xfrm>
          <a:off x="2589213" y="2133600"/>
          <a:ext cx="8915400" cy="37782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777019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54768" y="2029518"/>
            <a:ext cx="10515600" cy="320422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400" b="1" dirty="0" smtClean="0"/>
              <a:t>УСПЕХИ РАДИКАЛЬНОЙ ТЕРАПИИ ГЕМАТОЛОГИЧЕСКИХ И ОНКОЛОГИЧЕСКИХ ЗАБОЛЕВАНИЙ У ДЕТЕЙ ПОВЫСИЛИ ПОКАЗАТЕЛИ ОБЩЕЙ ВЫЖИВАЕМОСТИ, ОДНАКО В ТО ЖЕ ВРЕМЯ УВЕЛИЧИЛИ ЧИСЛЕННОСТЬ ДЕТЕЙ С ТЯЖЕЛЫМИ И ПОТЕНЦИАЛЬНО ЖИЗНЕУГРОЖАЮЩИМИ ВИДАМИ ПАТОЛОГИИ, ТРЕБУЮЩИМИ ПАЛЛИАТИВНОЙ ПОМОЩИ.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3566931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33337" y="624110"/>
            <a:ext cx="9471275" cy="747490"/>
          </a:xfrm>
        </p:spPr>
        <p:txBody>
          <a:bodyPr/>
          <a:lstStyle/>
          <a:p>
            <a:r>
              <a:rPr lang="ru-RU" b="1" dirty="0"/>
              <a:t>Паллиативная помощь детям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12231" y="1556084"/>
            <a:ext cx="9796128" cy="4965032"/>
          </a:xfrm>
        </p:spPr>
        <p:txBody>
          <a:bodyPr>
            <a:noAutofit/>
          </a:bodyPr>
          <a:lstStyle/>
          <a:p>
            <a:r>
              <a:rPr lang="ru-RU" sz="2400" dirty="0"/>
              <a:t>Количество детей, нуждающихся в оказании паллиативной помощи в РФ варьирует от 10-30 до 80 и более случаев на 10 000 детского населения</a:t>
            </a:r>
          </a:p>
          <a:p>
            <a:r>
              <a:rPr lang="ru-RU" sz="2400" dirty="0"/>
              <a:t>В общей структуре болезней онкологическая патология составляет до 10-30%</a:t>
            </a:r>
          </a:p>
          <a:p>
            <a:r>
              <a:rPr lang="ru-RU" sz="2400" dirty="0"/>
              <a:t>20% детей умирают от причин не связанных с терминальной стадией опухоли</a:t>
            </a:r>
          </a:p>
          <a:p>
            <a:r>
              <a:rPr lang="ru-RU" sz="2400" dirty="0"/>
              <a:t>Общее количество детей в РФ в возрасте до 18 лет с терминальной стадией ЗНО, нуждающихся в ПП составило 798 человек в год</a:t>
            </a:r>
          </a:p>
          <a:p>
            <a:r>
              <a:rPr lang="ru-RU" sz="2400" dirty="0"/>
              <a:t>Потребность в оказании ПП в этой группе – 0,3 на 10 000 детского населения</a:t>
            </a: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885013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55251" y="409074"/>
            <a:ext cx="8911687" cy="866274"/>
          </a:xfrm>
        </p:spPr>
        <p:txBody>
          <a:bodyPr/>
          <a:lstStyle/>
          <a:p>
            <a:pPr algn="ctr"/>
            <a:r>
              <a:rPr lang="ru-RU" b="1" dirty="0" smtClean="0"/>
              <a:t>Паллиативная помощь детям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46158" y="1648326"/>
            <a:ext cx="9162167" cy="435914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dirty="0" smtClean="0"/>
              <a:t>Деятельность, направленная на всестороннее улучшение качества жизни детей, страдающих неизлечимыми и ограничивающими срок жизни заболеваниями, и членов их семей.</a:t>
            </a:r>
          </a:p>
          <a:p>
            <a:pPr marL="0" indent="0">
              <a:buNone/>
            </a:pPr>
            <a:r>
              <a:rPr lang="ru-RU" sz="2400" dirty="0" smtClean="0"/>
              <a:t>Потребность </a:t>
            </a:r>
            <a:r>
              <a:rPr lang="ru-RU" sz="2400" dirty="0"/>
              <a:t>в ППД с онкологической патологией в конце жизни (терминальной стадии заболевания) в России низка, как же как и общее количество требуемых для работы с ними специалистов. Поэтому помощь паллиативным пациентам со злокачественными  новообразованиями целесообразно оказывать силами команд, оказывающих помощь неонкологическим пациентам. </a:t>
            </a:r>
          </a:p>
          <a:p>
            <a:pPr marL="0" indent="0">
              <a:buNone/>
            </a:pP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811667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56411"/>
            <a:ext cx="10515600" cy="85424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dirty="0" smtClean="0"/>
              <a:t>Потребность в ПП у детей с ЗНО </a:t>
            </a:r>
            <a:br>
              <a:rPr lang="ru-RU" sz="3600" b="1" dirty="0" smtClean="0"/>
            </a:br>
            <a:r>
              <a:rPr lang="ru-RU" sz="3600" b="1" dirty="0" smtClean="0"/>
              <a:t>в конце жизни в РФ</a:t>
            </a:r>
            <a:endParaRPr lang="ru-RU" sz="3600" b="1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44725239"/>
              </p:ext>
            </p:extLst>
          </p:nvPr>
        </p:nvGraphicFramePr>
        <p:xfrm>
          <a:off x="529388" y="1263316"/>
          <a:ext cx="11526255" cy="5437979"/>
        </p:xfrm>
        <a:graphic>
          <a:graphicData uri="http://schemas.openxmlformats.org/drawingml/2006/table">
            <a:tbl>
              <a:tblPr firstRow="1" firstCol="1" bandRow="1"/>
              <a:tblGrid>
                <a:gridCol w="1920425">
                  <a:extLst>
                    <a:ext uri="{9D8B030D-6E8A-4147-A177-3AD203B41FA5}">
                      <a16:colId xmlns="" xmlns:a16="http://schemas.microsoft.com/office/drawing/2014/main" val="1607299591"/>
                    </a:ext>
                  </a:extLst>
                </a:gridCol>
                <a:gridCol w="1920425">
                  <a:extLst>
                    <a:ext uri="{9D8B030D-6E8A-4147-A177-3AD203B41FA5}">
                      <a16:colId xmlns="" xmlns:a16="http://schemas.microsoft.com/office/drawing/2014/main" val="2965338165"/>
                    </a:ext>
                  </a:extLst>
                </a:gridCol>
                <a:gridCol w="1920425">
                  <a:extLst>
                    <a:ext uri="{9D8B030D-6E8A-4147-A177-3AD203B41FA5}">
                      <a16:colId xmlns="" xmlns:a16="http://schemas.microsoft.com/office/drawing/2014/main" val="3712641628"/>
                    </a:ext>
                  </a:extLst>
                </a:gridCol>
                <a:gridCol w="1921660">
                  <a:extLst>
                    <a:ext uri="{9D8B030D-6E8A-4147-A177-3AD203B41FA5}">
                      <a16:colId xmlns="" xmlns:a16="http://schemas.microsoft.com/office/drawing/2014/main" val="102963465"/>
                    </a:ext>
                  </a:extLst>
                </a:gridCol>
                <a:gridCol w="1921660">
                  <a:extLst>
                    <a:ext uri="{9D8B030D-6E8A-4147-A177-3AD203B41FA5}">
                      <a16:colId xmlns="" xmlns:a16="http://schemas.microsoft.com/office/drawing/2014/main" val="1993958824"/>
                    </a:ext>
                  </a:extLst>
                </a:gridCol>
                <a:gridCol w="1921660">
                  <a:extLst>
                    <a:ext uri="{9D8B030D-6E8A-4147-A177-3AD203B41FA5}">
                      <a16:colId xmlns="" xmlns:a16="http://schemas.microsoft.com/office/drawing/2014/main" val="2504567642"/>
                    </a:ext>
                  </a:extLst>
                </a:gridCol>
              </a:tblGrid>
              <a:tr h="104901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u="none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Территория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Популяция в возрасте до 18 лет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Количество умерших в возрасте до 18 лет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Смертность  на 10 000 дн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Количество детей, нуждающихся в ПП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Потребность в ПП на 10 000 дн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295457997"/>
                  </a:ext>
                </a:extLst>
              </a:tr>
              <a:tr h="52450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Центральный ФО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6 186 294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245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0,32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4136722641"/>
                  </a:ext>
                </a:extLst>
              </a:tr>
              <a:tr h="58533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Северо-Западный ФО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2 263 108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0,32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0,26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316902656"/>
                  </a:ext>
                </a:extLst>
              </a:tr>
              <a:tr h="28600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Южный ФО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2 562 102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0,45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0,36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882745179"/>
                  </a:ext>
                </a:extLst>
              </a:tr>
              <a:tr h="78676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Северо-Кавказский ФО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2 557 809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0,27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0,22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4172119402"/>
                  </a:ext>
                </a:extLst>
              </a:tr>
              <a:tr h="52450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Приволжский ФО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5 549 933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0,37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048408233"/>
                  </a:ext>
                </a:extLst>
              </a:tr>
              <a:tr h="28600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Уральский ФО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2 420 841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0,31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0,25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553202491"/>
                  </a:ext>
                </a:extLst>
              </a:tr>
              <a:tr h="52450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Сибирский ФО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3 926 175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0,42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130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0,33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470413047"/>
                  </a:ext>
                </a:extLst>
              </a:tr>
              <a:tr h="58533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Дальневосточный ФО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1 249 650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0,32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394250329"/>
                  </a:ext>
                </a:extLst>
              </a:tr>
              <a:tr h="28600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Россия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26 715 912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997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0,37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798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0,3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7728246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07060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2211" y="324853"/>
            <a:ext cx="10403305" cy="830179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/>
              <a:t>Структура заболевания детей, нуждающихся в паллиативной помощи, РФ.</a:t>
            </a:r>
            <a:br>
              <a:rPr lang="ru-RU" sz="3200" b="1" dirty="0"/>
            </a:br>
            <a:endParaRPr lang="ru-RU" sz="3200" b="1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04761646"/>
              </p:ext>
            </p:extLst>
          </p:nvPr>
        </p:nvGraphicFramePr>
        <p:xfrm>
          <a:off x="553452" y="1467853"/>
          <a:ext cx="10796719" cy="51651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27466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37084" y="192506"/>
            <a:ext cx="10254915" cy="770020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/>
              <a:t>Распределение ЗНО по нозологическим формам у детей в РБ получающих паллиативную помощь.</a:t>
            </a:r>
            <a:br>
              <a:rPr lang="ru-RU" sz="2800" b="1" dirty="0"/>
            </a:br>
            <a:endParaRPr lang="ru-RU" sz="2800" b="1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56248134"/>
              </p:ext>
            </p:extLst>
          </p:nvPr>
        </p:nvGraphicFramePr>
        <p:xfrm>
          <a:off x="838199" y="1320800"/>
          <a:ext cx="11121572" cy="51090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443483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1" dirty="0" smtClean="0"/>
              <a:t>Принципы паллиативной помощи детям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28264" y="1712495"/>
            <a:ext cx="8915400" cy="3777622"/>
          </a:xfrm>
        </p:spPr>
        <p:txBody>
          <a:bodyPr>
            <a:normAutofit/>
          </a:bodyPr>
          <a:lstStyle/>
          <a:p>
            <a:r>
              <a:rPr lang="ru-RU" sz="2000" b="1" dirty="0" err="1" smtClean="0"/>
              <a:t>Мультидисциплинарный</a:t>
            </a:r>
            <a:r>
              <a:rPr lang="ru-RU" sz="2000" b="1" dirty="0" smtClean="0"/>
              <a:t> характер помощи</a:t>
            </a:r>
          </a:p>
          <a:p>
            <a:r>
              <a:rPr lang="ru-RU" sz="2000" b="1" dirty="0" smtClean="0"/>
              <a:t>Доступность 24 часа, 7 дней в неделю</a:t>
            </a:r>
          </a:p>
          <a:p>
            <a:r>
              <a:rPr lang="ru-RU" sz="2000" b="1" dirty="0" smtClean="0"/>
              <a:t>Качество</a:t>
            </a:r>
          </a:p>
          <a:p>
            <a:r>
              <a:rPr lang="ru-RU" sz="2000" b="1" dirty="0" smtClean="0"/>
              <a:t>Гуманность</a:t>
            </a:r>
          </a:p>
          <a:p>
            <a:r>
              <a:rPr lang="ru-RU" sz="2000" b="1" dirty="0" smtClean="0"/>
              <a:t>Бесплатность</a:t>
            </a:r>
          </a:p>
          <a:p>
            <a:r>
              <a:rPr lang="ru-RU" sz="2000" b="1" dirty="0" smtClean="0"/>
              <a:t>Преемственность</a:t>
            </a:r>
          </a:p>
          <a:p>
            <a:r>
              <a:rPr lang="ru-RU" sz="2000" b="1" dirty="0" smtClean="0"/>
              <a:t>Сотрудничество государственных, общественных и других организаций в решении вопросов оказания ПП детям и их семьям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1778276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16233" y="263163"/>
            <a:ext cx="8911687" cy="128089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Ключевые понятия, используемые </a:t>
            </a:r>
            <a:r>
              <a:rPr lang="ru-RU" b="1" dirty="0"/>
              <a:t>при выборе показаний</a:t>
            </a:r>
            <a:r>
              <a:rPr lang="ru-RU" b="1" dirty="0" smtClean="0"/>
              <a:t> к паллиативной </a:t>
            </a:r>
            <a:r>
              <a:rPr lang="ru-RU" b="1" dirty="0"/>
              <a:t>помощи </a:t>
            </a:r>
            <a:r>
              <a:rPr lang="ru-RU" b="1" dirty="0" smtClean="0"/>
              <a:t>детям 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16233" y="2382252"/>
            <a:ext cx="8915400" cy="3516938"/>
          </a:xfrm>
        </p:spPr>
        <p:txBody>
          <a:bodyPr>
            <a:normAutofit/>
          </a:bodyPr>
          <a:lstStyle/>
          <a:p>
            <a:r>
              <a:rPr lang="ru-RU" b="1" dirty="0"/>
              <a:t>СОСТОЯНИЯ ОГРАНИЧИВАЮЩИЕ ПРОДОЛЖИТЕЛЬНОСТЬ ЖИЗНИ (</a:t>
            </a:r>
            <a:r>
              <a:rPr lang="en-US" b="1" dirty="0"/>
              <a:t>LIFE-LIMITING CONDITIONS</a:t>
            </a:r>
            <a:r>
              <a:rPr lang="ru-RU" b="1" dirty="0" smtClean="0"/>
              <a:t>)- </a:t>
            </a:r>
            <a:r>
              <a:rPr lang="ru-RU" b="1" dirty="0"/>
              <a:t>ЗАБОЛЕВАНИЯ ИЛИ СОСТОЯНИЯ, ПРИ КОТОРЫХ НЕТ ОБОСНОВАННОЙ НАДЕЖДЫ НА ИЗЛЕЧЕНИЕ И КОТОРЫЕ НЕИЗБЕЖНО ПРИВОДЯТ К ПРЕЖДЕВРЕМЕННОЙ </a:t>
            </a:r>
            <a:r>
              <a:rPr lang="ru-RU" b="1" dirty="0" smtClean="0"/>
              <a:t>СМЕРТИ</a:t>
            </a:r>
          </a:p>
          <a:p>
            <a:r>
              <a:rPr lang="ru-RU" b="1" dirty="0"/>
              <a:t>УГРОЖАЮЩИЕ ЖИЗНИ СОСТОЯНИЯ (</a:t>
            </a:r>
            <a:r>
              <a:rPr lang="en-US" b="1" dirty="0"/>
              <a:t>LIFE-THREATENING CONDITIONS</a:t>
            </a:r>
            <a:r>
              <a:rPr lang="ru-RU" b="1" dirty="0" smtClean="0"/>
              <a:t>)-</a:t>
            </a:r>
            <a:r>
              <a:rPr lang="ru-RU" b="1" dirty="0"/>
              <a:t>ЗАБОЛЕВАНИЯ ИЛИ СОСТОЯНИЯ, ПРИ КОТОРЫХ КУРАТИВНОЕ ЛЕЧЕНИЕ МОЖЕТ БЫТЬ КАК ЭФФЕКТИВНЫМ, ТАК И НЕЭФФЕКТИВНЫМ (БОЛЬШИНСТВО ОНКОЛОГИЧЕСКИХ И ГЕМАТОЛОГИЧЕСКИХ ЗАБОЛЕВАНИЙ)</a:t>
            </a:r>
          </a:p>
          <a:p>
            <a:endParaRPr lang="ru-RU" b="1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76264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77156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/>
              <a:t>Основные группы пациентов, подлежащих паллиативной помощи (</a:t>
            </a:r>
            <a:r>
              <a:rPr lang="en-US" sz="3200" b="1" dirty="0" smtClean="0"/>
              <a:t>EAPP, 2009</a:t>
            </a:r>
            <a:r>
              <a:rPr lang="ru-RU" sz="3200" b="1" dirty="0" smtClean="0"/>
              <a:t>)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just"/>
            <a:r>
              <a:rPr lang="ru-RU" sz="2400" b="1" dirty="0" smtClean="0"/>
              <a:t>Угрожающие жизни заболевания, радикальное лечение которых оказалось или может оказаться для пациента безуспешным (рефрактерные и рецидивирующие ЗНО, ХПН)</a:t>
            </a:r>
          </a:p>
          <a:p>
            <a:pPr algn="just"/>
            <a:r>
              <a:rPr lang="ru-RU" sz="2400" b="1" dirty="0" smtClean="0"/>
              <a:t>Заболевания и состояния, требующие длительного интенсивного лечения для продления жизни с высокой вероятностью летального исхода (первичные ИДС, </a:t>
            </a:r>
            <a:r>
              <a:rPr lang="ru-RU" sz="2400" b="1" dirty="0" err="1" smtClean="0"/>
              <a:t>муковисцидоз</a:t>
            </a:r>
            <a:r>
              <a:rPr lang="ru-RU" sz="2400" b="1" dirty="0" smtClean="0"/>
              <a:t>)</a:t>
            </a:r>
          </a:p>
          <a:p>
            <a:pPr algn="just"/>
            <a:r>
              <a:rPr lang="ru-RU" sz="2400" b="1" dirty="0" smtClean="0"/>
              <a:t>Прогрессирующие заболевания, для которых не существует радикального излечения, и с момента установления диагноза объем терапии является паллиативным (неоперабельные солидные опухоли)</a:t>
            </a:r>
          </a:p>
          <a:p>
            <a:pPr algn="just"/>
            <a:r>
              <a:rPr lang="ru-RU" sz="2400" b="1" dirty="0" smtClean="0"/>
              <a:t>Необратимые, но не прогрессирующие заболевания пациентов с тяжёлыми формами инвалидности и подверженности осложнениям (тяжелые проявления неврологического дефицита после радикальных </a:t>
            </a:r>
            <a:r>
              <a:rPr lang="ru-RU" sz="2400" b="1" dirty="0" err="1" smtClean="0"/>
              <a:t>онко</a:t>
            </a:r>
            <a:r>
              <a:rPr lang="ru-RU" sz="2400" b="1" dirty="0" smtClean="0"/>
              <a:t>-нейрохирургических вмешательств)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30889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481262"/>
            <a:ext cx="9144000" cy="1231423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АБСОЛЮТНЫЕ КРИТЕРИИ ДЛЯ НАЧАЛА ОНКОПЕДИАТРИЧЕСКОЙ ПАЛЛИАТИВНОЙ ПОМОЩИ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2002970"/>
            <a:ext cx="9144000" cy="4093029"/>
          </a:xfrm>
        </p:spPr>
        <p:txBody>
          <a:bodyPr/>
          <a:lstStyle/>
          <a:p>
            <a:pPr algn="just"/>
            <a:r>
              <a:rPr lang="ru-RU" b="1" dirty="0" smtClean="0"/>
              <a:t>НАЛИЧИЕ ЗЛОКАЧЕСТВЕННОГО НОВООБРАЗОВАНИЯ ПЛЮС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b="1" dirty="0" smtClean="0"/>
              <a:t>ЕГО ПРОГРЕССИЯ И МЕТАСТАЗИРОВАНИЕ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b="1" dirty="0" smtClean="0"/>
              <a:t>ТРАНСПЛАНТАНТ КОСТНОГО МОЗГА\СТВОЛОВЫХ КЛЕТОК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b="1" dirty="0" smtClean="0"/>
              <a:t>ДИФФУЗНАЯ ГЛИОМА СТВОЛА ГОЛОВНОГО МОЗГА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b="1" dirty="0" smtClean="0"/>
              <a:t>НЕЙРОБЛАСТОМА 4 СТАДИИ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b="1" dirty="0" smtClean="0"/>
              <a:t>РЕЦИДИВ ЗЛОКАЧЕСТВЕННОГО НОВООБРАЗОВАНИЯ ПОСЛЕ ТРАНСПАЛАНТАЦИИ КОСТНОГО МОЗГА\СТВОЛОВЫХ КЛЕТОК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4101719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6342" y="365126"/>
            <a:ext cx="10305143" cy="621463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 smtClean="0"/>
              <a:t>ДИФФУЗНАЯ ГЛИОМА СТВОЛА ГОЛОВНОГО МОЗГА</a:t>
            </a:r>
            <a:r>
              <a:rPr lang="ru-RU" sz="2400" b="1" dirty="0"/>
              <a:t/>
            </a:r>
            <a:br>
              <a:rPr lang="ru-RU" sz="2400" b="1" dirty="0"/>
            </a:br>
            <a:endParaRPr lang="ru-RU" sz="24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3494" y="1309154"/>
            <a:ext cx="8538659" cy="5237592"/>
          </a:xfrm>
        </p:spPr>
      </p:pic>
    </p:spTree>
    <p:extLst>
      <p:ext uri="{BB962C8B-B14F-4D97-AF65-F5344CB8AC3E}">
        <p14:creationId xmlns:p14="http://schemas.microsoft.com/office/powerpoint/2010/main" val="3368883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30061" y="1600199"/>
            <a:ext cx="3748314" cy="4451685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 err="1" smtClean="0"/>
              <a:t>Нейробластома</a:t>
            </a:r>
            <a:r>
              <a:rPr lang="ru-RU" sz="2400" b="1" dirty="0" smtClean="0"/>
              <a:t> </a:t>
            </a:r>
            <a:r>
              <a:rPr lang="ru-RU" sz="2400" b="1" dirty="0"/>
              <a:t>забрюшинного пространства </a:t>
            </a:r>
            <a:r>
              <a:rPr lang="ru-RU" sz="2400" b="1" dirty="0" smtClean="0"/>
              <a:t>с метастазами </a:t>
            </a:r>
            <a:r>
              <a:rPr lang="ru-RU" sz="2400" b="1" dirty="0"/>
              <a:t>в забрюшинные</a:t>
            </a:r>
            <a:r>
              <a:rPr lang="ru-RU" sz="2400" b="1" dirty="0" smtClean="0"/>
              <a:t>,, </a:t>
            </a:r>
            <a:r>
              <a:rPr lang="ru-RU" sz="2400" b="1" dirty="0" err="1"/>
              <a:t>паравертебральные</a:t>
            </a:r>
            <a:r>
              <a:rPr lang="ru-RU" sz="2400" b="1" dirty="0"/>
              <a:t>, </a:t>
            </a:r>
            <a:r>
              <a:rPr lang="ru-RU" sz="2400" b="1" dirty="0" err="1"/>
              <a:t>медиастенальные</a:t>
            </a:r>
            <a:r>
              <a:rPr lang="ru-RU" sz="2400" b="1" dirty="0"/>
              <a:t>, левые надключичные лимфоузлы</a:t>
            </a:r>
            <a:endParaRPr lang="ru-RU" sz="24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2022" y="882314"/>
            <a:ext cx="5450306" cy="5605073"/>
          </a:xfrm>
        </p:spPr>
      </p:pic>
    </p:spTree>
    <p:extLst>
      <p:ext uri="{BB962C8B-B14F-4D97-AF65-F5344CB8AC3E}">
        <p14:creationId xmlns:p14="http://schemas.microsoft.com/office/powerpoint/2010/main" val="2011442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0156" y="462046"/>
            <a:ext cx="8911687" cy="1327484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ОТНОСИТЕЛЬНЫЕ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КРИТЕРИИ ДЛЯ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НАЧАЛА ОНКОПЕДИАТРИЧЕСКОЙ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ПАЛЛИАТИВНОЙ ПОМОЩИ</a:t>
            </a:r>
            <a:endParaRPr lang="ru-RU" sz="28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59305" y="2515518"/>
            <a:ext cx="10515600" cy="4351338"/>
          </a:xfrm>
        </p:spPr>
        <p:txBody>
          <a:bodyPr>
            <a:normAutofit/>
          </a:bodyPr>
          <a:lstStyle/>
          <a:p>
            <a:r>
              <a:rPr lang="ru-RU" sz="2400" b="1" dirty="0" smtClean="0"/>
              <a:t>ВПЕРВЫЕ ДИАГНОСТИРОВАННОЕ ЗЛОКАЧЕСТВЕННОЕ НОВООБРАЗОВАНИЕ С БЕССОБЫТИЙНОЙ ВЫЖИВАЕМОСТЬЮ МЕНЕЕ 40% ПРИ ОБЩЕПРИНЯТОЙ ТЕРАПИИ</a:t>
            </a:r>
          </a:p>
          <a:p>
            <a:r>
              <a:rPr lang="ru-RU" sz="2400" b="1" dirty="0" smtClean="0"/>
              <a:t>РЕЦИДИВ ЗЛОКАЧЕСТВЕННОГО НОВООБРАЗОВАНИЯ</a:t>
            </a:r>
          </a:p>
          <a:p>
            <a:r>
              <a:rPr lang="ru-RU" sz="2400" b="1" dirty="0" smtClean="0"/>
              <a:t>МЕТАСТАЗИРУЮЩИЕ СОЛИДНЫЕ ОПУХОЛИ</a:t>
            </a:r>
          </a:p>
          <a:p>
            <a:r>
              <a:rPr lang="ru-RU" sz="2400" b="1" dirty="0" smtClean="0"/>
              <a:t>ВПЕРВЫЕ УСТАНОВЛЕННЫЙ ОНКОЛОГИЧЕСКИЙ ДИАГНОЗ ПРИ НАЛИЧИИ СЛОЖНОСТЕЙ В ВЕДЕНИИ СИМПТОМОВ И КОНТРОЛЯ БОЛИ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114553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2020" y="1399841"/>
            <a:ext cx="4644572" cy="4856580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/>
              <a:t/>
            </a:r>
            <a:br>
              <a:rPr lang="ru-RU" sz="2400" b="1" dirty="0"/>
            </a:br>
            <a:r>
              <a:rPr lang="ru-RU" b="1" dirty="0" err="1"/>
              <a:t>Остеосаркома</a:t>
            </a:r>
            <a:r>
              <a:rPr lang="ru-RU" b="1" dirty="0"/>
              <a:t> верхней трети правой бедренной </a:t>
            </a:r>
            <a:r>
              <a:rPr lang="ru-RU" b="1" dirty="0" smtClean="0"/>
              <a:t>кости.</a:t>
            </a:r>
            <a:r>
              <a:rPr lang="ru-RU" dirty="0"/>
              <a:t/>
            </a:r>
            <a:br>
              <a:rPr lang="ru-RU" dirty="0"/>
            </a:br>
            <a:r>
              <a:rPr lang="ru-RU" b="1" dirty="0"/>
              <a:t>Прогрессия </a:t>
            </a:r>
            <a:r>
              <a:rPr lang="ru-RU" b="1" dirty="0" smtClean="0"/>
              <a:t>заболева</a:t>
            </a:r>
            <a:r>
              <a:rPr lang="ru-RU" b="1" dirty="0"/>
              <a:t>ния</a:t>
            </a:r>
            <a:r>
              <a:rPr lang="ru-RU" sz="2400" b="1" dirty="0"/>
              <a:t/>
            </a:r>
            <a:br>
              <a:rPr lang="ru-RU" sz="2400" b="1" dirty="0"/>
            </a:br>
            <a:r>
              <a:rPr lang="ru-RU" b="1" dirty="0" smtClean="0"/>
              <a:t> на фоне химиотерапии</a:t>
            </a:r>
            <a:endParaRPr lang="ru-RU" sz="2400" b="1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6535" y="221471"/>
            <a:ext cx="4041465" cy="6397908"/>
          </a:xfrm>
        </p:spPr>
      </p:pic>
    </p:spTree>
    <p:extLst>
      <p:ext uri="{BB962C8B-B14F-4D97-AF65-F5344CB8AC3E}">
        <p14:creationId xmlns:p14="http://schemas.microsoft.com/office/powerpoint/2010/main" val="3724559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9075" y="1311441"/>
            <a:ext cx="4211052" cy="4741015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/>
              <a:t>Альвеолярная </a:t>
            </a:r>
            <a:r>
              <a:rPr lang="ru-RU" sz="2400" b="1" dirty="0" err="1"/>
              <a:t>рабдомиосаркома</a:t>
            </a:r>
            <a:r>
              <a:rPr lang="ru-RU" sz="2400" b="1" dirty="0"/>
              <a:t> левой </a:t>
            </a:r>
            <a:r>
              <a:rPr lang="ru-RU" sz="2400" b="1" dirty="0" smtClean="0"/>
              <a:t>щеки. Поздний </a:t>
            </a:r>
            <a:r>
              <a:rPr lang="ru-RU" sz="2400" b="1" dirty="0"/>
              <a:t>локальный рецидив с поражением мягких тканей левой щёчно-скуловой области и подчелюстных лимфоузлов </a:t>
            </a:r>
            <a:r>
              <a:rPr lang="ru-RU" sz="2400" b="1" dirty="0" smtClean="0"/>
              <a:t>слева. </a:t>
            </a:r>
            <a:r>
              <a:rPr lang="ru-RU" sz="2400" b="1" dirty="0"/>
              <a:t>Второй системный рецидив. Прогрессия на </a:t>
            </a:r>
            <a:r>
              <a:rPr lang="ru-RU" sz="2400" b="1" dirty="0" smtClean="0"/>
              <a:t>лечении.</a:t>
            </a:r>
            <a:endParaRPr lang="ru-RU" sz="24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1257" y="365125"/>
            <a:ext cx="6201933" cy="6080127"/>
          </a:xfrm>
        </p:spPr>
      </p:pic>
    </p:spTree>
    <p:extLst>
      <p:ext uri="{BB962C8B-B14F-4D97-AF65-F5344CB8AC3E}">
        <p14:creationId xmlns:p14="http://schemas.microsoft.com/office/powerpoint/2010/main" val="89679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8358" y="329031"/>
            <a:ext cx="10856495" cy="137945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200" b="1" dirty="0"/>
              <a:t>Синовиальная саркома подмышечной области слева, второй локальный </a:t>
            </a:r>
            <a:r>
              <a:rPr lang="ru-RU" sz="2200" b="1" dirty="0" smtClean="0"/>
              <a:t>рецидив. </a:t>
            </a:r>
            <a:r>
              <a:rPr lang="ru-RU" sz="2200" b="1" dirty="0" err="1"/>
              <a:t>Нейропатия</a:t>
            </a:r>
            <a:r>
              <a:rPr lang="ru-RU" sz="2200" b="1" dirty="0"/>
              <a:t> левого локтевого, лучевого, срединного </a:t>
            </a:r>
            <a:r>
              <a:rPr lang="ru-RU" sz="2200" b="1" dirty="0" smtClean="0"/>
              <a:t>нервов</a:t>
            </a:r>
            <a:r>
              <a:rPr lang="ru-RU" sz="2200" dirty="0" smtClean="0"/>
              <a:t>. </a:t>
            </a:r>
            <a:r>
              <a:rPr lang="ru-RU" sz="2200" b="1" dirty="0" smtClean="0"/>
              <a:t>Прогрессия </a:t>
            </a:r>
            <a:r>
              <a:rPr lang="ru-RU" sz="2200" b="1" dirty="0"/>
              <a:t>заболевания, </a:t>
            </a:r>
            <a:r>
              <a:rPr lang="ru-RU" sz="2200" b="1" dirty="0" err="1"/>
              <a:t>аррозивное</a:t>
            </a:r>
            <a:r>
              <a:rPr lang="ru-RU" sz="2200" b="1" dirty="0"/>
              <a:t> кровотечение из распадающейся опухоли. 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5547" y="1808746"/>
            <a:ext cx="6725653" cy="4407692"/>
          </a:xfrm>
        </p:spPr>
      </p:pic>
    </p:spTree>
    <p:extLst>
      <p:ext uri="{BB962C8B-B14F-4D97-AF65-F5344CB8AC3E}">
        <p14:creationId xmlns:p14="http://schemas.microsoft.com/office/powerpoint/2010/main" val="2802212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44189" y="89423"/>
            <a:ext cx="7038473" cy="1297461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/>
              <a:t>Саркома нижней трети правой бедренной </a:t>
            </a:r>
            <a:r>
              <a:rPr lang="ru-RU" sz="2800" b="1" dirty="0" smtClean="0"/>
              <a:t>кости с метастазами </a:t>
            </a:r>
            <a:r>
              <a:rPr lang="ru-RU" sz="2800" b="1" dirty="0"/>
              <a:t>в легкие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822" y="197707"/>
            <a:ext cx="2838159" cy="6571010"/>
          </a:xfr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8719" y="1679408"/>
            <a:ext cx="6903944" cy="5175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1065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Услуги </a:t>
            </a:r>
            <a:r>
              <a:rPr lang="ru-RU" b="1" dirty="0"/>
              <a:t>учреждений паллиативной помощи можно разделить на четыре категории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2658978"/>
            <a:ext cx="8915400" cy="2526633"/>
          </a:xfrm>
        </p:spPr>
        <p:txBody>
          <a:bodyPr>
            <a:normAutofit/>
          </a:bodyPr>
          <a:lstStyle/>
          <a:p>
            <a:pPr lvl="0"/>
            <a:r>
              <a:rPr lang="ru-RU" sz="2400" dirty="0"/>
              <a:t>Медицинская помощь;</a:t>
            </a:r>
          </a:p>
          <a:p>
            <a:pPr lvl="0"/>
            <a:r>
              <a:rPr lang="ru-RU" sz="2400" dirty="0"/>
              <a:t>Социальная помощь;</a:t>
            </a:r>
          </a:p>
          <a:p>
            <a:pPr lvl="0"/>
            <a:r>
              <a:rPr lang="ru-RU" sz="2400" dirty="0"/>
              <a:t>Психологическая помощь;</a:t>
            </a:r>
          </a:p>
          <a:p>
            <a:pPr lvl="0"/>
            <a:r>
              <a:rPr lang="ru-RU" sz="2400" dirty="0"/>
              <a:t>Духовная помощь.</a:t>
            </a: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816742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781" y="690465"/>
            <a:ext cx="8840160" cy="1035697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/>
              <a:t>Симптомы терминального периода онкологических заболеваний у детей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"/>
            <p:extLst/>
          </p:nvPr>
        </p:nvGraphicFramePr>
        <p:xfrm>
          <a:off x="578498" y="2114301"/>
          <a:ext cx="9875858" cy="45543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688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08406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431409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723499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730092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Показатели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Wolfe et al.,</a:t>
                      </a:r>
                      <a:r>
                        <a:rPr lang="en-US" baseline="0" dirty="0" smtClean="0"/>
                        <a:t> C</a:t>
                      </a:r>
                      <a:r>
                        <a:rPr lang="ru-RU" baseline="0" dirty="0" smtClean="0"/>
                        <a:t>ША (200</a:t>
                      </a:r>
                      <a:r>
                        <a:rPr lang="en-US" baseline="0" dirty="0" smtClean="0"/>
                        <a:t>0</a:t>
                      </a:r>
                      <a:r>
                        <a:rPr lang="ru-RU" baseline="0" dirty="0" smtClean="0"/>
                        <a:t>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Jalmsell</a:t>
                      </a:r>
                      <a:r>
                        <a:rPr lang="en-US" baseline="0" dirty="0" smtClean="0"/>
                        <a:t> et al., </a:t>
                      </a:r>
                      <a:r>
                        <a:rPr lang="ru-RU" baseline="0" dirty="0" smtClean="0"/>
                        <a:t>Швеция (2006)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Heath et al., </a:t>
                      </a:r>
                      <a:r>
                        <a:rPr lang="ru-RU" dirty="0" smtClean="0"/>
                        <a:t>Австралия (2010)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730092">
                <a:tc>
                  <a:txBody>
                    <a:bodyPr/>
                    <a:lstStyle/>
                    <a:p>
                      <a:r>
                        <a:rPr lang="ru-RU" dirty="0" smtClean="0"/>
                        <a:t>Количество</a:t>
                      </a:r>
                      <a:r>
                        <a:rPr lang="ru-RU" baseline="0" dirty="0" smtClean="0"/>
                        <a:t> пациентов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103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368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96</a:t>
                      </a:r>
                      <a:endParaRPr lang="ru-RU" sz="28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91026">
                <a:tc>
                  <a:txBody>
                    <a:bodyPr/>
                    <a:lstStyle/>
                    <a:p>
                      <a:r>
                        <a:rPr lang="ru-RU" dirty="0" smtClean="0"/>
                        <a:t>Боль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81%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73%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87%</a:t>
                      </a:r>
                      <a:endParaRPr lang="ru-RU" sz="28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91026">
                <a:tc>
                  <a:txBody>
                    <a:bodyPr/>
                    <a:lstStyle/>
                    <a:p>
                      <a:r>
                        <a:rPr lang="ru-RU" dirty="0" smtClean="0"/>
                        <a:t>Слабость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98%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86%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87%</a:t>
                      </a:r>
                      <a:endParaRPr lang="ru-RU" sz="28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591026">
                <a:tc>
                  <a:txBody>
                    <a:bodyPr/>
                    <a:lstStyle/>
                    <a:p>
                      <a:r>
                        <a:rPr lang="ru-RU" dirty="0" smtClean="0"/>
                        <a:t>Плохой аппетит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81%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71%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80%</a:t>
                      </a:r>
                      <a:endParaRPr lang="ru-RU" sz="28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591026">
                <a:tc>
                  <a:txBody>
                    <a:bodyPr/>
                    <a:lstStyle/>
                    <a:p>
                      <a:r>
                        <a:rPr lang="ru-RU" dirty="0" smtClean="0"/>
                        <a:t>Одышка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81%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38%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53%</a:t>
                      </a:r>
                      <a:endParaRPr lang="ru-RU" sz="28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730092">
                <a:tc>
                  <a:txBody>
                    <a:bodyPr/>
                    <a:lstStyle/>
                    <a:p>
                      <a:r>
                        <a:rPr lang="ru-RU" dirty="0" smtClean="0"/>
                        <a:t>Три симптома и более у </a:t>
                      </a:r>
                      <a:r>
                        <a:rPr lang="en-US" dirty="0" smtClean="0"/>
                        <a:t>1 </a:t>
                      </a:r>
                      <a:r>
                        <a:rPr lang="ru-RU" dirty="0" smtClean="0"/>
                        <a:t>пациента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51%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 smtClean="0"/>
                    </a:p>
                    <a:p>
                      <a:pPr algn="ctr"/>
                      <a:r>
                        <a:rPr lang="ru-RU" sz="1600" dirty="0" smtClean="0"/>
                        <a:t>Нет данных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/>
                        <a:t>43%</a:t>
                      </a:r>
                      <a:endParaRPr lang="ru-RU" sz="28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53322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ижний колонтитул 3"/>
          <p:cNvSpPr>
            <a:spLocks noGrp="1"/>
          </p:cNvSpPr>
          <p:nvPr>
            <p:ph type="ftr" sz="quarter" idx="10"/>
          </p:nvPr>
        </p:nvSpPr>
        <p:spPr>
          <a:xfrm>
            <a:off x="7987005" y="6587864"/>
            <a:ext cx="4086808" cy="219020"/>
          </a:xfr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pPr eaLnBrk="1" hangingPunct="1"/>
            <a:r>
              <a:rPr lang="ru-RU" dirty="0" smtClean="0">
                <a:latin typeface="Verdana" charset="0"/>
              </a:rPr>
              <a:t>Паллиативная помощь и сопроводительная терапия</a:t>
            </a:r>
            <a:endParaRPr lang="en-US" dirty="0">
              <a:latin typeface="Verdana" charset="0"/>
            </a:endParaRPr>
          </a:p>
        </p:txBody>
      </p:sp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>
          <a:xfrm>
            <a:off x="1025737" y="108284"/>
            <a:ext cx="9144000" cy="902369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lIns="90000" tIns="46800" rIns="90000" bIns="46800" rtlCol="0" anchor="ctr">
            <a:normAutofit/>
          </a:bodyPr>
          <a:lstStyle/>
          <a:p>
            <a:pPr algn="ctr" defTabSz="449263"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sz="2800" b="1" dirty="0">
                <a:latin typeface="+mn-lt"/>
              </a:rPr>
              <a:t>Паллиативная помощь</a:t>
            </a:r>
            <a:r>
              <a:rPr lang="en-US" sz="2800" b="1" dirty="0">
                <a:latin typeface="+mn-lt"/>
              </a:rPr>
              <a:t>: </a:t>
            </a:r>
            <a:r>
              <a:rPr lang="ru-RU" sz="2800" b="1" dirty="0">
                <a:latin typeface="+mn-lt"/>
              </a:rPr>
              <a:t>контроль симптомов</a:t>
            </a:r>
          </a:p>
        </p:txBody>
      </p:sp>
      <p:pic>
        <p:nvPicPr>
          <p:cNvPr id="717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325"/>
          <a:stretch>
            <a:fillRect/>
          </a:stretch>
        </p:blipFill>
        <p:spPr bwMode="auto">
          <a:xfrm>
            <a:off x="1025737" y="1275347"/>
            <a:ext cx="9758751" cy="53125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b="19325"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7173" name="Rectangle 4"/>
          <p:cNvSpPr>
            <a:spLocks noChangeArrowheads="1"/>
          </p:cNvSpPr>
          <p:nvPr/>
        </p:nvSpPr>
        <p:spPr bwMode="auto">
          <a:xfrm>
            <a:off x="1479884" y="1660358"/>
            <a:ext cx="5134262" cy="45264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/>
          <a:p>
            <a:pPr defTabSz="449263">
              <a:buClr>
                <a:srgbClr val="000000"/>
              </a:buClr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b="1" dirty="0">
                <a:solidFill>
                  <a:srgbClr val="FFFF00"/>
                </a:solidFill>
                <a:cs typeface="Lucida Sans Unicode" charset="0"/>
              </a:rPr>
              <a:t>Контроль инфекций</a:t>
            </a:r>
          </a:p>
          <a:p>
            <a:pPr defTabSz="449263">
              <a:buClr>
                <a:srgbClr val="000000"/>
              </a:buClr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b="1" dirty="0">
              <a:solidFill>
                <a:srgbClr val="FFFF00"/>
              </a:solidFill>
              <a:cs typeface="Lucida Sans Unicode" charset="0"/>
            </a:endParaRPr>
          </a:p>
          <a:p>
            <a:pPr defTabSz="449263">
              <a:buClr>
                <a:srgbClr val="000000"/>
              </a:buClr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b="1" dirty="0" err="1">
                <a:solidFill>
                  <a:srgbClr val="FFFF00"/>
                </a:solidFill>
                <a:cs typeface="Lucida Sans Unicode" charset="0"/>
              </a:rPr>
              <a:t>Гемокомпоненты</a:t>
            </a:r>
            <a:r>
              <a:rPr lang="ru-RU" b="1" dirty="0">
                <a:solidFill>
                  <a:srgbClr val="FFFF00"/>
                </a:solidFill>
                <a:cs typeface="Lucida Sans Unicode" charset="0"/>
              </a:rPr>
              <a:t> - ???</a:t>
            </a:r>
          </a:p>
          <a:p>
            <a:pPr defTabSz="449263">
              <a:buClr>
                <a:srgbClr val="000000"/>
              </a:buClr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b="1" dirty="0">
              <a:solidFill>
                <a:srgbClr val="FFFF00"/>
              </a:solidFill>
              <a:cs typeface="Lucida Sans Unicode" charset="0"/>
            </a:endParaRPr>
          </a:p>
          <a:p>
            <a:pPr defTabSz="449263">
              <a:buClr>
                <a:srgbClr val="000000"/>
              </a:buClr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b="1" dirty="0">
                <a:solidFill>
                  <a:srgbClr val="FFFF00"/>
                </a:solidFill>
                <a:cs typeface="Lucida Sans Unicode" charset="0"/>
              </a:rPr>
              <a:t>Обезболивание</a:t>
            </a:r>
          </a:p>
          <a:p>
            <a:pPr defTabSz="449263">
              <a:buClr>
                <a:srgbClr val="000000"/>
              </a:buClr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b="1" dirty="0">
              <a:solidFill>
                <a:srgbClr val="FFFF00"/>
              </a:solidFill>
              <a:cs typeface="Lucida Sans Unicode" charset="0"/>
            </a:endParaRPr>
          </a:p>
          <a:p>
            <a:pPr defTabSz="449263">
              <a:buClr>
                <a:srgbClr val="000000"/>
              </a:buClr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b="1" dirty="0">
                <a:solidFill>
                  <a:srgbClr val="FFFF00"/>
                </a:solidFill>
                <a:cs typeface="Lucida Sans Unicode" charset="0"/>
              </a:rPr>
              <a:t>Клиническое питание</a:t>
            </a:r>
          </a:p>
          <a:p>
            <a:pPr defTabSz="449263">
              <a:buClr>
                <a:srgbClr val="000000"/>
              </a:buClr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b="1" dirty="0">
              <a:solidFill>
                <a:srgbClr val="FFFF00"/>
              </a:solidFill>
              <a:cs typeface="Lucida Sans Unicode" charset="0"/>
            </a:endParaRPr>
          </a:p>
          <a:p>
            <a:pPr defTabSz="449263">
              <a:buClr>
                <a:srgbClr val="000000"/>
              </a:buClr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b="1" dirty="0">
                <a:solidFill>
                  <a:srgbClr val="FFFF00"/>
                </a:solidFill>
                <a:cs typeface="Lucida Sans Unicode" charset="0"/>
              </a:rPr>
              <a:t>Пролежни и гигиена тела</a:t>
            </a:r>
          </a:p>
          <a:p>
            <a:pPr defTabSz="449263">
              <a:buClr>
                <a:srgbClr val="000000"/>
              </a:buClr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b="1" dirty="0">
              <a:solidFill>
                <a:srgbClr val="FFFF00"/>
              </a:solidFill>
              <a:cs typeface="Lucida Sans Unicode" charset="0"/>
            </a:endParaRPr>
          </a:p>
          <a:p>
            <a:pPr defTabSz="449263">
              <a:buClr>
                <a:srgbClr val="000000"/>
              </a:buClr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b="1" dirty="0">
                <a:solidFill>
                  <a:srgbClr val="FFFF00"/>
                </a:solidFill>
                <a:cs typeface="Lucida Sans Unicode" charset="0"/>
              </a:rPr>
              <a:t>Судороги</a:t>
            </a:r>
          </a:p>
          <a:p>
            <a:pPr defTabSz="449263">
              <a:buClr>
                <a:srgbClr val="000000"/>
              </a:buClr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b="1" dirty="0">
              <a:solidFill>
                <a:srgbClr val="FFFF00"/>
              </a:solidFill>
              <a:cs typeface="Lucida Sans Unicode" charset="0"/>
            </a:endParaRPr>
          </a:p>
          <a:p>
            <a:pPr defTabSz="449263">
              <a:buClr>
                <a:srgbClr val="000000"/>
              </a:buClr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b="1" dirty="0">
                <a:solidFill>
                  <a:srgbClr val="FFFF00"/>
                </a:solidFill>
                <a:cs typeface="Lucida Sans Unicode" charset="0"/>
              </a:rPr>
              <a:t>Дыхательная недостаточность</a:t>
            </a:r>
          </a:p>
          <a:p>
            <a:pPr defTabSz="449263">
              <a:buClr>
                <a:srgbClr val="000000"/>
              </a:buClr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b="1" dirty="0">
              <a:solidFill>
                <a:srgbClr val="FFFF00"/>
              </a:solidFill>
              <a:cs typeface="Lucida Sans Unicode" charset="0"/>
            </a:endParaRPr>
          </a:p>
          <a:p>
            <a:pPr defTabSz="449263">
              <a:buClr>
                <a:srgbClr val="000000"/>
              </a:buClr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ru-RU" b="1" dirty="0">
                <a:solidFill>
                  <a:srgbClr val="FFFF00"/>
                </a:solidFill>
                <a:cs typeface="Lucida Sans Unicode" charset="0"/>
              </a:rPr>
              <a:t>Тошнота/рвота</a:t>
            </a:r>
            <a:r>
              <a:rPr lang="en-US" b="1" dirty="0">
                <a:solidFill>
                  <a:srgbClr val="FFFF00"/>
                </a:solidFill>
                <a:cs typeface="Lucida Sans Unicode" charset="0"/>
              </a:rPr>
              <a:t>/</a:t>
            </a:r>
            <a:r>
              <a:rPr lang="ru-RU" b="1" dirty="0">
                <a:solidFill>
                  <a:srgbClr val="FFFF00"/>
                </a:solidFill>
                <a:cs typeface="Lucida Sans Unicode" charset="0"/>
              </a:rPr>
              <a:t>диарея/запоры</a:t>
            </a:r>
          </a:p>
          <a:p>
            <a:pPr defTabSz="449263">
              <a:buClr>
                <a:srgbClr val="000000"/>
              </a:buClr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ru-RU" b="1" dirty="0">
              <a:solidFill>
                <a:srgbClr val="FFFF00"/>
              </a:solidFill>
              <a:cs typeface="Lucida Sans Unicode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231988" y="1660358"/>
            <a:ext cx="1139483" cy="5623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729978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1" dirty="0" smtClean="0"/>
              <a:t>Паллиативная медицинская помощь детям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 smtClean="0"/>
              <a:t>Один из видов паллиативной помощи детям, комплекс медицинских вмешательств, направленных на избавление от боли и облегчение других тяжелых проявлений заболевания, в целях улучшения качества жизни неизлечимо больных детей.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284600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1" dirty="0" smtClean="0"/>
              <a:t>Оказание паллиативной медицинской помощи </a:t>
            </a:r>
            <a:r>
              <a:rPr lang="ru-RU" sz="3200" b="1" dirty="0"/>
              <a:t>детям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59823" y="2410326"/>
            <a:ext cx="8915400" cy="2859505"/>
          </a:xfrm>
        </p:spPr>
        <p:txBody>
          <a:bodyPr>
            <a:normAutofit/>
          </a:bodyPr>
          <a:lstStyle/>
          <a:p>
            <a:r>
              <a:rPr lang="ru-RU" sz="2400" dirty="0" smtClean="0"/>
              <a:t>В амбулаторных условиях – выездной патронажной службой паллиативной медицинской помощи детям</a:t>
            </a:r>
          </a:p>
          <a:p>
            <a:r>
              <a:rPr lang="ru-RU" sz="2400" dirty="0" smtClean="0"/>
              <a:t>В отделениях (на койках) паллиативной медицинской помощи детям</a:t>
            </a:r>
          </a:p>
          <a:p>
            <a:r>
              <a:rPr lang="ru-RU" sz="2400" dirty="0" smtClean="0"/>
              <a:t>В хосписах (для детей)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636619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1" dirty="0" smtClean="0"/>
              <a:t>Функции паллиативной медицинской помощи </a:t>
            </a:r>
            <a:r>
              <a:rPr lang="ru-RU" sz="3200" b="1" dirty="0"/>
              <a:t>детям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000" dirty="0" smtClean="0"/>
              <a:t>Проведение комплекса мероприятий, направленных на купирование (смягчение) болевого синдрома, другой отягощающей симптоматики</a:t>
            </a:r>
          </a:p>
          <a:p>
            <a:r>
              <a:rPr lang="ru-RU" sz="2000" dirty="0" smtClean="0"/>
              <a:t>Осуществление медицинских реабилитационных мероприятий</a:t>
            </a:r>
          </a:p>
          <a:p>
            <a:r>
              <a:rPr lang="ru-RU" sz="2000" dirty="0" smtClean="0"/>
              <a:t>Проведение лабораторно-диагностических обследований</a:t>
            </a:r>
          </a:p>
          <a:p>
            <a:r>
              <a:rPr lang="ru-RU" sz="2000" dirty="0" smtClean="0"/>
              <a:t>Проведение внутривенного капельного введения лекарственных препаратов, в том числе длительных </a:t>
            </a:r>
            <a:r>
              <a:rPr lang="ru-RU" sz="2000" dirty="0" err="1" smtClean="0"/>
              <a:t>инфузий</a:t>
            </a:r>
            <a:endParaRPr lang="ru-RU" sz="2000" dirty="0" smtClean="0"/>
          </a:p>
          <a:p>
            <a:r>
              <a:rPr lang="ru-RU" sz="2000" dirty="0" smtClean="0"/>
              <a:t>Медицинское наблюдение после проведения лечебных мероприятий в других медицинских учреждениях региона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873217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1" dirty="0"/>
              <a:t>Функции паллиативной медицинской помощи детям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000" dirty="0" smtClean="0"/>
              <a:t>Оказание консультативной помощи врачами узких специальностей</a:t>
            </a:r>
          </a:p>
          <a:p>
            <a:r>
              <a:rPr lang="ru-RU" sz="2000" dirty="0" smtClean="0"/>
              <a:t>Выдача консультативных заключений с рекомендациями о дальнейшем наблюдении за пациентом</a:t>
            </a:r>
          </a:p>
          <a:p>
            <a:r>
              <a:rPr lang="ru-RU" sz="2000" dirty="0" smtClean="0"/>
              <a:t>Обучение родственников пациента навыкам ухода за тяжелобольным ребенком</a:t>
            </a:r>
          </a:p>
          <a:p>
            <a:r>
              <a:rPr lang="ru-RU" sz="2000" dirty="0" smtClean="0"/>
              <a:t>Обеспечение питания пациентов, в том числе диетического, </a:t>
            </a:r>
            <a:r>
              <a:rPr lang="ru-RU" sz="2000" dirty="0" err="1" smtClean="0"/>
              <a:t>энтерального</a:t>
            </a:r>
            <a:r>
              <a:rPr lang="ru-RU" sz="2000" dirty="0" smtClean="0"/>
              <a:t> и парентерального 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989675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b="1" dirty="0" smtClean="0"/>
              <a:t>Боль у детей со злокачественными новообразованиями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000" dirty="0"/>
              <a:t>Под наблюдением онкологических учреждений России ежегодно находятся около 20 тысяч детей со злокачественными новообразованиями (ЗНО) в возрасте от 0 до 18 лет, из них умирают – около 1 </a:t>
            </a:r>
            <a:r>
              <a:rPr lang="ru-RU" sz="2000" dirty="0" smtClean="0"/>
              <a:t>тысячи. </a:t>
            </a:r>
            <a:endParaRPr lang="ru-RU" sz="2000" dirty="0"/>
          </a:p>
          <a:p>
            <a:r>
              <a:rPr lang="ru-RU" sz="2000" dirty="0" err="1"/>
              <a:t>Персистирующий</a:t>
            </a:r>
            <a:r>
              <a:rPr lang="ru-RU" sz="2000" dirty="0"/>
              <a:t> болевой синдром различной интенсивности может возникать на любом этапе как неизлечимой, так и излечимой болезни. </a:t>
            </a:r>
          </a:p>
          <a:p>
            <a:r>
              <a:rPr lang="ru-RU" sz="2000" dirty="0"/>
              <a:t>В общей группе умирающих пациентов с онкологической и неонкологической патологией боль регистрируют у 85-98% детей, она является умеренной и тяжелой в 60-87% случаев. </a:t>
            </a:r>
          </a:p>
        </p:txBody>
      </p:sp>
    </p:spTree>
    <p:extLst>
      <p:ext uri="{BB962C8B-B14F-4D97-AF65-F5344CB8AC3E}">
        <p14:creationId xmlns:p14="http://schemas.microsoft.com/office/powerpoint/2010/main" val="3762972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/>
              <a:t>Кодирование </a:t>
            </a:r>
            <a:r>
              <a:rPr lang="ru-RU" b="1" dirty="0" smtClean="0"/>
              <a:t>боли по </a:t>
            </a:r>
            <a:r>
              <a:rPr lang="ru-RU" b="1" dirty="0"/>
              <a:t>МКБ 10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sz="2000" b="1" dirty="0" smtClean="0"/>
              <a:t>Боль</a:t>
            </a:r>
            <a:r>
              <a:rPr lang="ru-RU" sz="2000" b="1" dirty="0"/>
              <a:t>, не классифицированная в других рубриках </a:t>
            </a:r>
            <a:r>
              <a:rPr lang="ru-RU" sz="2000" dirty="0"/>
              <a:t>(R52): </a:t>
            </a:r>
          </a:p>
          <a:p>
            <a:r>
              <a:rPr lang="en-US" sz="2000" dirty="0"/>
              <a:t>R52.1 – </a:t>
            </a:r>
            <a:r>
              <a:rPr lang="ru-RU" sz="2000" dirty="0"/>
              <a:t>постоянная </a:t>
            </a:r>
            <a:r>
              <a:rPr lang="ru-RU" sz="2000" dirty="0" err="1"/>
              <a:t>некупирующаяся</a:t>
            </a:r>
            <a:r>
              <a:rPr lang="ru-RU" sz="2000" dirty="0"/>
              <a:t> боль; </a:t>
            </a:r>
          </a:p>
          <a:p>
            <a:r>
              <a:rPr lang="en-US" sz="2000" dirty="0"/>
              <a:t>R52.2 – </a:t>
            </a:r>
            <a:r>
              <a:rPr lang="ru-RU" sz="2000" dirty="0"/>
              <a:t>другая постоянная боль. </a:t>
            </a:r>
          </a:p>
          <a:p>
            <a:r>
              <a:rPr lang="ru-RU" sz="2000" dirty="0"/>
              <a:t>Боль является проявлением или симптомом какого-либо заболевания или состояния, поэтому при оформлении медицинской документации используется код по МКБ-10, соответствующий основному заболеванию, который может быть дополнен кодами, свидетельствующими о существовании у пациента боли. Это является важным моментом при дифференциальной диагностике сложных случаев, когда выявить причину боли сразу не удается</a:t>
            </a:r>
            <a:r>
              <a:rPr lang="ru-RU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829351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1" dirty="0" smtClean="0"/>
              <a:t>Определение боли  </a:t>
            </a:r>
            <a:r>
              <a:rPr lang="ru-RU" sz="3200" b="1" dirty="0"/>
              <a:t>Международной ассоциации по изучению боли (IASP</a:t>
            </a:r>
            <a:r>
              <a:rPr lang="ru-RU" sz="3200" b="1" dirty="0" smtClean="0"/>
              <a:t>)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290763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/>
              <a:t>Б</a:t>
            </a:r>
            <a:r>
              <a:rPr lang="ru-RU" sz="2400" dirty="0" smtClean="0"/>
              <a:t>оль </a:t>
            </a:r>
            <a:r>
              <a:rPr lang="ru-RU" sz="2400" dirty="0"/>
              <a:t>— </a:t>
            </a:r>
            <a:r>
              <a:rPr lang="ru-RU" sz="2400" dirty="0" smtClean="0"/>
              <a:t>это неприятное </a:t>
            </a:r>
            <a:r>
              <a:rPr lang="ru-RU" sz="2400" dirty="0"/>
              <a:t>сенсорное и эмоциональное переживание, связанное с истинным </a:t>
            </a:r>
            <a:r>
              <a:rPr lang="ru-RU" sz="2400" dirty="0" smtClean="0"/>
              <a:t>или потенциальным </a:t>
            </a:r>
            <a:r>
              <a:rPr lang="ru-RU" sz="2400" dirty="0"/>
              <a:t>повреждением ткани или описываемое в терминах такого повреждения.</a:t>
            </a:r>
          </a:p>
        </p:txBody>
      </p:sp>
    </p:spTree>
    <p:extLst>
      <p:ext uri="{BB962C8B-B14F-4D97-AF65-F5344CB8AC3E}">
        <p14:creationId xmlns:p14="http://schemas.microsoft.com/office/powerpoint/2010/main" val="3749266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1" dirty="0" smtClean="0"/>
              <a:t>Классификации боли в </a:t>
            </a:r>
            <a:r>
              <a:rPr lang="ru-RU" sz="3200" b="1" dirty="0"/>
              <a:t>зависимости от </a:t>
            </a:r>
            <a:r>
              <a:rPr lang="ru-RU" sz="3200" b="1" dirty="0" smtClean="0"/>
              <a:t>различных факторов</a:t>
            </a:r>
            <a:r>
              <a:rPr lang="ru-RU" sz="3200" b="1" dirty="0"/>
              <a:t>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26940" y="2097504"/>
            <a:ext cx="9177672" cy="4363453"/>
          </a:xfrm>
        </p:spPr>
        <p:txBody>
          <a:bodyPr>
            <a:noAutofit/>
          </a:bodyPr>
          <a:lstStyle/>
          <a:p>
            <a:r>
              <a:rPr lang="ru-RU" sz="2400" dirty="0"/>
              <a:t>преобладающего патофизиологического механизма (</a:t>
            </a:r>
            <a:r>
              <a:rPr lang="ru-RU" sz="2400" dirty="0" err="1" smtClean="0"/>
              <a:t>ноцицептивная</a:t>
            </a:r>
            <a:r>
              <a:rPr lang="ru-RU" sz="2400" dirty="0" smtClean="0"/>
              <a:t>, </a:t>
            </a:r>
            <a:r>
              <a:rPr lang="ru-RU" sz="2400" dirty="0" err="1" smtClean="0"/>
              <a:t>нейропатическая</a:t>
            </a:r>
            <a:r>
              <a:rPr lang="ru-RU" sz="2400" dirty="0"/>
              <a:t>, смешанная боль);</a:t>
            </a:r>
          </a:p>
          <a:p>
            <a:r>
              <a:rPr lang="ru-RU" sz="2400" dirty="0"/>
              <a:t>- продолжительности (хроническая, острая, прорывная);</a:t>
            </a:r>
          </a:p>
          <a:p>
            <a:r>
              <a:rPr lang="ru-RU" sz="2400" dirty="0"/>
              <a:t>- интенсивности (интенсивная, умеренная, легкая);</a:t>
            </a:r>
          </a:p>
          <a:p>
            <a:r>
              <a:rPr lang="ru-RU" sz="2400" dirty="0"/>
              <a:t>- этиологии (злокачественная или незлокачественная);</a:t>
            </a:r>
          </a:p>
          <a:p>
            <a:r>
              <a:rPr lang="ru-RU" sz="2400" dirty="0"/>
              <a:t>- анатомической локализации (головная боль, боль в спине и т.д.);</a:t>
            </a:r>
          </a:p>
          <a:p>
            <a:r>
              <a:rPr lang="ru-RU" sz="2400" dirty="0"/>
              <a:t>- чувствительности к наркотическим анальгетикам.</a:t>
            </a:r>
          </a:p>
        </p:txBody>
      </p:sp>
    </p:spTree>
    <p:extLst>
      <p:ext uri="{BB962C8B-B14F-4D97-AF65-F5344CB8AC3E}">
        <p14:creationId xmlns:p14="http://schemas.microsoft.com/office/powerpoint/2010/main" val="3461639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/>
              <a:t>Ноцицептивная</a:t>
            </a:r>
            <a:r>
              <a:rPr lang="ru-RU" b="1" dirty="0"/>
              <a:t> </a:t>
            </a:r>
            <a:r>
              <a:rPr lang="ru-RU" b="1" dirty="0" smtClean="0"/>
              <a:t>боль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b="1" dirty="0" err="1"/>
              <a:t>Ноцицептивная</a:t>
            </a:r>
            <a:r>
              <a:rPr lang="ru-RU" b="1" dirty="0"/>
              <a:t> соматическая боль </a:t>
            </a:r>
            <a:r>
              <a:rPr lang="ru-RU" dirty="0"/>
              <a:t>возникает в результате повреждения ткани или воздействия на него болезненного агента, в том числе опухоли с последующей активизацией болевых рецепторов (</a:t>
            </a:r>
            <a:r>
              <a:rPr lang="ru-RU" dirty="0" err="1"/>
              <a:t>ноцицепторов</a:t>
            </a:r>
            <a:r>
              <a:rPr lang="ru-RU" dirty="0"/>
              <a:t>) в костях, коже, подкожной клетчатке, в мышцах и мягких тканях и пр. Эта боль хорошо локализована, может быть преходящей или постоянной, имеет различные описательные характеристики: тупая или острая, давящая, пульсирующая, дергающая, сверлящая, грызущая, распирающая </a:t>
            </a:r>
            <a:r>
              <a:rPr lang="ru-RU" dirty="0" smtClean="0"/>
              <a:t>и пр. </a:t>
            </a:r>
          </a:p>
          <a:p>
            <a:r>
              <a:rPr lang="ru-RU" b="1" dirty="0" err="1" smtClean="0"/>
              <a:t>Ноцицептивная</a:t>
            </a:r>
            <a:r>
              <a:rPr lang="ru-RU" b="1" dirty="0" smtClean="0"/>
              <a:t> </a:t>
            </a:r>
            <a:r>
              <a:rPr lang="ru-RU" b="1" dirty="0"/>
              <a:t>висцеральная боль </a:t>
            </a:r>
            <a:r>
              <a:rPr lang="ru-RU" dirty="0"/>
              <a:t>возникает при повреждении симпатически иннервируемых органов (при поражении поджелудочной железы, стенок желудка и кишечника, растяжении капсулы печени и пр.). Эта боль плохо локализована, имеет разлитой характер (тупая с приступами обострения, сжимающая, схваткообразная, тянущая, изнуряющая и пр.) </a:t>
            </a:r>
          </a:p>
        </p:txBody>
      </p:sp>
    </p:spTree>
    <p:extLst>
      <p:ext uri="{BB962C8B-B14F-4D97-AF65-F5344CB8AC3E}">
        <p14:creationId xmlns:p14="http://schemas.microsoft.com/office/powerpoint/2010/main" val="489707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/>
              <a:t>Нейропатическая</a:t>
            </a:r>
            <a:r>
              <a:rPr lang="ru-RU" b="1" dirty="0"/>
              <a:t> боль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32873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/>
              <a:t>Я</a:t>
            </a:r>
            <a:r>
              <a:rPr lang="ru-RU" sz="2000" dirty="0" smtClean="0"/>
              <a:t>вляется </a:t>
            </a:r>
            <a:r>
              <a:rPr lang="ru-RU" sz="2000" dirty="0"/>
              <a:t>результатом повреждения нервной системы на периферическом или центральном уровне, или патологического процесса в соматосенсорной системе. Зачастую сопровождает тяжелые </a:t>
            </a:r>
            <a:r>
              <a:rPr lang="ru-RU" sz="2000" dirty="0" err="1"/>
              <a:t>ноцицептивные</a:t>
            </a:r>
            <a:r>
              <a:rPr lang="ru-RU" sz="2000" dirty="0"/>
              <a:t> болевые синдромы, но иногда встречается, как самостоятельный вид боли, например, после хирургического лечения, или при проведении химиотерапии, а также в результате сдавления нерва опухолью, при вирусном повреждении нерва, при тяжелых формах диабета. </a:t>
            </a:r>
          </a:p>
        </p:txBody>
      </p:sp>
    </p:spTree>
    <p:extLst>
      <p:ext uri="{BB962C8B-B14F-4D97-AF65-F5344CB8AC3E}">
        <p14:creationId xmlns:p14="http://schemas.microsoft.com/office/powerpoint/2010/main" val="3132619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Прорывная боль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06404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 smtClean="0"/>
              <a:t>Временное </a:t>
            </a:r>
            <a:r>
              <a:rPr lang="ru-RU" sz="2000" dirty="0"/>
              <a:t>нарастание интенсивности боли до или выше исходного уровня. Например, ребенок принимает анальгетики и хорошо контролирует боль при стабильном режиме их приема, но внезапно развивается острый приступ боли. Этот вид боли обычно появляется внезапно, является очень интенсивным и коротким по времени. Это частое явление при онкологической боли, но может встречаться при незлокачественных состояниях. </a:t>
            </a:r>
          </a:p>
        </p:txBody>
      </p:sp>
    </p:spTree>
    <p:extLst>
      <p:ext uri="{BB962C8B-B14F-4D97-AF65-F5344CB8AC3E}">
        <p14:creationId xmlns:p14="http://schemas.microsoft.com/office/powerpoint/2010/main" val="1386375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/>
          </p:nvPr>
        </p:nvGraphicFramePr>
        <p:xfrm>
          <a:off x="2152650" y="1825625"/>
          <a:ext cx="7886700" cy="3136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5511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03158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Возраст </a:t>
                      </a:r>
                      <a:endParaRPr lang="ru-RU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Наименование шкалы</a:t>
                      </a:r>
                      <a:endParaRPr lang="ru-RU" dirty="0"/>
                    </a:p>
                  </a:txBody>
                  <a:tcPr anchor="ctr" anchorCtr="1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До 1 года</a:t>
                      </a:r>
                      <a:endParaRPr lang="ru-RU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5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Шкала</a:t>
                      </a:r>
                      <a:r>
                        <a:rPr lang="ru-RU" sz="135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35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оценки</a:t>
                      </a:r>
                      <a:r>
                        <a:rPr lang="ru-RU" sz="135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35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боли</a:t>
                      </a:r>
                      <a:r>
                        <a:rPr lang="ru-RU" sz="135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у </a:t>
                      </a:r>
                      <a:r>
                        <a:rPr lang="ru-RU" sz="135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новорожденных</a:t>
                      </a:r>
                      <a:r>
                        <a:rPr lang="ru-RU" sz="135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ru-RU" sz="135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детеи</a:t>
                      </a:r>
                      <a:r>
                        <a:rPr lang="ru-RU" sz="135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̆</a:t>
                      </a:r>
                      <a:r>
                        <a:rPr lang="ru-RU" sz="135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35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до</a:t>
                      </a:r>
                      <a:r>
                        <a:rPr lang="ru-RU" sz="135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1 </a:t>
                      </a:r>
                      <a:r>
                        <a:rPr lang="ru-RU" sz="135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года</a:t>
                      </a:r>
                      <a:r>
                        <a:rPr lang="ru-RU" sz="135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35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ru-RU" sz="1350" i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Neonatal</a:t>
                      </a:r>
                      <a:r>
                        <a:rPr lang="ru-RU" sz="135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350" i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Infant</a:t>
                      </a:r>
                      <a:r>
                        <a:rPr lang="ru-RU" sz="135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350" i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Pain</a:t>
                      </a:r>
                      <a:r>
                        <a:rPr lang="ru-RU" sz="135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350" i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Scale</a:t>
                      </a:r>
                      <a:r>
                        <a:rPr lang="ru-RU" sz="135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NIPS </a:t>
                      </a:r>
                      <a:endParaRPr lang="ru-RU" dirty="0" smtClean="0"/>
                    </a:p>
                  </a:txBody>
                  <a:tcPr anchor="ctr" anchorCtr="1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До 3 лет</a:t>
                      </a:r>
                      <a:endParaRPr lang="ru-RU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marR="0" indent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5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Поведенческая</a:t>
                      </a:r>
                      <a:r>
                        <a:rPr lang="ru-RU" sz="135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35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шкала</a:t>
                      </a:r>
                      <a:r>
                        <a:rPr lang="ru-RU" sz="135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35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(FLACC </a:t>
                      </a:r>
                      <a:r>
                        <a:rPr lang="ru-RU" sz="1350" i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Scale</a:t>
                      </a:r>
                      <a:r>
                        <a:rPr lang="ru-RU" sz="135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350" b="0" i="1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5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Шкала</a:t>
                      </a:r>
                      <a:r>
                        <a:rPr lang="ru-RU" sz="135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35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тактильнои</a:t>
                      </a:r>
                      <a:r>
                        <a:rPr lang="ru-RU" sz="135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̆</a:t>
                      </a:r>
                      <a:r>
                        <a:rPr lang="ru-RU" sz="135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и </a:t>
                      </a:r>
                      <a:r>
                        <a:rPr lang="ru-RU" sz="135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визуальнои</a:t>
                      </a:r>
                      <a:r>
                        <a:rPr lang="ru-RU" sz="135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̆</a:t>
                      </a:r>
                      <a:r>
                        <a:rPr lang="ru-RU" sz="135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35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оценки</a:t>
                      </a:r>
                      <a:r>
                        <a:rPr lang="ru-RU" sz="135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35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боли</a:t>
                      </a:r>
                      <a:r>
                        <a:rPr lang="ru-RU" sz="135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35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(TVP </a:t>
                      </a:r>
                      <a:r>
                        <a:rPr lang="ru-RU" sz="1350" i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scale</a:t>
                      </a:r>
                      <a:r>
                        <a:rPr lang="ru-RU" sz="135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 </a:t>
                      </a:r>
                      <a:endParaRPr lang="ru-RU" dirty="0" smtClean="0"/>
                    </a:p>
                  </a:txBody>
                  <a:tcPr anchor="ctr" anchorCtr="1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От 3-х до 7 лет</a:t>
                      </a:r>
                      <a:endParaRPr lang="ru-RU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marR="0" indent="0" algn="just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5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Рейтинговая</a:t>
                      </a:r>
                      <a:r>
                        <a:rPr lang="ru-RU" sz="135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35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шкала</a:t>
                      </a:r>
                      <a:r>
                        <a:rPr lang="ru-RU" sz="135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35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Вонга</a:t>
                      </a:r>
                      <a:r>
                        <a:rPr lang="ru-RU" sz="135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</a:t>
                      </a:r>
                      <a:r>
                        <a:rPr lang="ru-RU" sz="135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Бейкера</a:t>
                      </a:r>
                      <a:r>
                        <a:rPr lang="ru-RU" sz="135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35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оценки</a:t>
                      </a:r>
                      <a:r>
                        <a:rPr lang="ru-RU" sz="135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35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боли</a:t>
                      </a:r>
                      <a:r>
                        <a:rPr lang="ru-RU" sz="135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по </a:t>
                      </a:r>
                      <a:r>
                        <a:rPr lang="ru-RU" sz="135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изображению</a:t>
                      </a:r>
                      <a:r>
                        <a:rPr lang="ru-RU" sz="135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35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лица</a:t>
                      </a:r>
                      <a:r>
                        <a:rPr lang="ru-RU" sz="135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35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ru-RU" sz="1350" i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Face</a:t>
                      </a:r>
                      <a:r>
                        <a:rPr lang="ru-RU" sz="135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35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scale</a:t>
                      </a:r>
                      <a:r>
                        <a:rPr lang="ru-RU" sz="135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 </a:t>
                      </a:r>
                      <a:endParaRPr lang="ru-RU" sz="135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5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Шкала</a:t>
                      </a:r>
                      <a:r>
                        <a:rPr lang="en-US" sz="135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35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рук</a:t>
                      </a:r>
                      <a:r>
                        <a:rPr lang="en-US" sz="135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35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(Hand scale) </a:t>
                      </a:r>
                      <a:endParaRPr lang="en-US" dirty="0" smtClean="0"/>
                    </a:p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5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Цветная</a:t>
                      </a:r>
                      <a:r>
                        <a:rPr lang="ru-RU" sz="135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35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шкала</a:t>
                      </a:r>
                      <a:r>
                        <a:rPr lang="ru-RU" sz="135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35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Эланда</a:t>
                      </a:r>
                      <a:r>
                        <a:rPr lang="ru-RU" sz="135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35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ru-RU" sz="1350" i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Eland</a:t>
                      </a:r>
                      <a:r>
                        <a:rPr lang="ru-RU" sz="135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350" i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body</a:t>
                      </a:r>
                      <a:r>
                        <a:rPr lang="ru-RU" sz="135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350" i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tool</a:t>
                      </a:r>
                      <a:r>
                        <a:rPr lang="ru-RU" sz="135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 </a:t>
                      </a:r>
                      <a:endParaRPr lang="ru-RU" dirty="0" smtClean="0"/>
                    </a:p>
                  </a:txBody>
                  <a:tcPr anchor="ctr" anchorCtr="1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Старше 7 лет</a:t>
                      </a:r>
                      <a:endParaRPr lang="ru-RU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Визуально-аналоговая шкала</a:t>
                      </a:r>
                    </a:p>
                    <a:p>
                      <a:pPr algn="ctr"/>
                      <a:r>
                        <a:rPr lang="ru-RU" dirty="0" smtClean="0"/>
                        <a:t>Числовая рейтинговая шкала</a:t>
                      </a:r>
                      <a:endParaRPr lang="ru-RU" dirty="0"/>
                    </a:p>
                  </a:txBody>
                  <a:tcPr anchor="ctr" anchorCtr="1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Назван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dirty="0" smtClean="0"/>
              <a:t>Рекомендуемые шкалы оценки боли у детей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74523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1703512" y="6187"/>
            <a:ext cx="8856984" cy="720079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b="1" dirty="0"/>
              <a:t>Шкала оценки боли у новорожденных/</a:t>
            </a:r>
            <a:r>
              <a:rPr lang="ru-RU" sz="2400" b="1" dirty="0" err="1"/>
              <a:t>детеи</a:t>
            </a:r>
            <a:r>
              <a:rPr lang="ru-RU" sz="2400" b="1" dirty="0"/>
              <a:t>̆ до 1 г. </a:t>
            </a:r>
            <a:br>
              <a:rPr lang="ru-RU" sz="2400" b="1" dirty="0"/>
            </a:br>
            <a:r>
              <a:rPr lang="ru-RU" sz="2400" b="1" dirty="0"/>
              <a:t>(</a:t>
            </a:r>
            <a:r>
              <a:rPr lang="ru-RU" sz="2400" b="1" dirty="0" err="1"/>
              <a:t>Neonatal</a:t>
            </a:r>
            <a:r>
              <a:rPr lang="ru-RU" sz="2400" b="1" dirty="0"/>
              <a:t> </a:t>
            </a:r>
            <a:r>
              <a:rPr lang="ru-RU" sz="2400" b="1" dirty="0" err="1"/>
              <a:t>Infant</a:t>
            </a:r>
            <a:r>
              <a:rPr lang="ru-RU" sz="2400" b="1" dirty="0"/>
              <a:t> </a:t>
            </a:r>
            <a:r>
              <a:rPr lang="ru-RU" sz="2400" b="1" dirty="0" err="1"/>
              <a:t>Pain</a:t>
            </a:r>
            <a:r>
              <a:rPr lang="ru-RU" sz="2400" b="1" dirty="0"/>
              <a:t> </a:t>
            </a:r>
            <a:r>
              <a:rPr lang="ru-RU" sz="2400" b="1" dirty="0" err="1"/>
              <a:t>Scale</a:t>
            </a:r>
            <a:r>
              <a:rPr lang="ru-RU" sz="2400" b="1" dirty="0"/>
              <a:t>, NIPS) </a:t>
            </a:r>
            <a:endParaRPr lang="ru-RU" sz="2400" dirty="0"/>
          </a:p>
        </p:txBody>
      </p:sp>
      <p:graphicFrame>
        <p:nvGraphicFramePr>
          <p:cNvPr id="7" name="Содержимое 6"/>
          <p:cNvGraphicFramePr>
            <a:graphicFrameLocks noGrp="1"/>
          </p:cNvGraphicFramePr>
          <p:nvPr>
            <p:ph idx="1"/>
            <p:extLst/>
          </p:nvPr>
        </p:nvGraphicFramePr>
        <p:xfrm>
          <a:off x="1847529" y="764704"/>
          <a:ext cx="8640960" cy="59912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19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72819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72819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160239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296145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311758">
                <a:tc>
                  <a:txBody>
                    <a:bodyPr/>
                    <a:lstStyle/>
                    <a:p>
                      <a:r>
                        <a:rPr lang="ru-RU" sz="1200" b="1" dirty="0">
                          <a:effectLst/>
                          <a:latin typeface="TimesNewRomanPS"/>
                        </a:rPr>
                        <a:t>Показатель </a:t>
                      </a:r>
                      <a:endParaRPr lang="ru-RU" dirty="0">
                        <a:effectLst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ru-RU" sz="1200" b="1">
                          <a:effectLst/>
                          <a:latin typeface="TimesNewRomanPS"/>
                        </a:rPr>
                        <a:t>0 баллов </a:t>
                      </a:r>
                      <a:endParaRPr lang="ru-RU">
                        <a:effectLst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ru-RU" sz="1200" b="1">
                          <a:effectLst/>
                          <a:latin typeface="TimesNewRomanPS"/>
                        </a:rPr>
                        <a:t>1 балл </a:t>
                      </a:r>
                      <a:endParaRPr lang="ru-RU">
                        <a:effectLst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ru-RU" sz="1200" b="1">
                          <a:effectLst/>
                          <a:latin typeface="TimesNewRomanPS"/>
                        </a:rPr>
                        <a:t>2 балла </a:t>
                      </a:r>
                      <a:endParaRPr lang="ru-RU">
                        <a:effectLst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ru-RU" sz="1200" b="1">
                          <a:effectLst/>
                          <a:latin typeface="TimesNewRomanPS"/>
                        </a:rPr>
                        <a:t>Баллы </a:t>
                      </a:r>
                      <a:endParaRPr lang="ru-RU">
                        <a:effectLst/>
                      </a:endParaRPr>
                    </a:p>
                  </a:txBody>
                  <a:tcPr anchor="ctr" anchorCtr="1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973709">
                <a:tc>
                  <a:txBody>
                    <a:bodyPr/>
                    <a:lstStyle/>
                    <a:p>
                      <a:r>
                        <a:rPr lang="ru-RU" sz="1200" b="1">
                          <a:effectLst/>
                          <a:latin typeface="TimesNewRomanPS"/>
                        </a:rPr>
                        <a:t>Выражение лица </a:t>
                      </a:r>
                      <a:endParaRPr lang="ru-RU">
                        <a:effectLst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ru-RU" sz="1000" dirty="0">
                          <a:effectLst/>
                          <a:latin typeface="TimesNewRomanPSMT"/>
                        </a:rPr>
                        <a:t>Расслабленные мышцы. </a:t>
                      </a:r>
                      <a:r>
                        <a:rPr lang="ru-RU" sz="1000" dirty="0" err="1">
                          <a:effectLst/>
                          <a:latin typeface="TimesNewRomanPSMT"/>
                        </a:rPr>
                        <a:t>Спокойное</a:t>
                      </a:r>
                      <a:r>
                        <a:rPr lang="ru-RU" sz="1000" dirty="0">
                          <a:effectLst/>
                          <a:latin typeface="TimesNewRomanPSMT"/>
                        </a:rPr>
                        <a:t> лицо, </a:t>
                      </a:r>
                      <a:r>
                        <a:rPr lang="ru-RU" sz="1000" dirty="0" err="1">
                          <a:effectLst/>
                          <a:latin typeface="TimesNewRomanPSMT"/>
                        </a:rPr>
                        <a:t>нейтральное</a:t>
                      </a:r>
                      <a:r>
                        <a:rPr lang="ru-RU" sz="1000" dirty="0">
                          <a:effectLst/>
                          <a:latin typeface="TimesNewRomanPSMT"/>
                        </a:rPr>
                        <a:t> выражение </a:t>
                      </a:r>
                      <a:endParaRPr lang="ru-RU" dirty="0">
                        <a:effectLst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ru-RU" sz="1000" dirty="0">
                          <a:effectLst/>
                          <a:latin typeface="TimesNewRomanPSMT"/>
                        </a:rPr>
                        <a:t>Гримаса. Сжаты мышцы лица, </a:t>
                      </a:r>
                      <a:r>
                        <a:rPr lang="ru-RU" sz="1000" dirty="0" err="1">
                          <a:effectLst/>
                          <a:latin typeface="TimesNewRomanPSMT"/>
                        </a:rPr>
                        <a:t>изборожденныи</a:t>
                      </a:r>
                      <a:r>
                        <a:rPr lang="ru-RU" sz="1000" dirty="0">
                          <a:effectLst/>
                          <a:latin typeface="TimesNewRomanPSMT"/>
                        </a:rPr>
                        <a:t>̆ лоб, страдальчески изогнуты брови, подбородок и челюсть (негативное выражение лица – нос, рот, брови) </a:t>
                      </a:r>
                      <a:endParaRPr lang="ru-RU" dirty="0">
                        <a:effectLst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mr-IN" sz="1000">
                          <a:effectLst/>
                          <a:latin typeface="TimesNewRomanPSMT"/>
                        </a:rPr>
                        <a:t>–– </a:t>
                      </a:r>
                      <a:endParaRPr lang="mr-IN">
                        <a:effectLst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endParaRPr lang="ru-RU">
                        <a:effectLst/>
                      </a:endParaRPr>
                    </a:p>
                  </a:txBody>
                  <a:tcPr anchor="ctr" anchorCtr="1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89350">
                <a:tc>
                  <a:txBody>
                    <a:bodyPr/>
                    <a:lstStyle/>
                    <a:p>
                      <a:r>
                        <a:rPr lang="mr-IN" sz="1200" b="1">
                          <a:effectLst/>
                          <a:latin typeface="TimesNewRomanPS"/>
                        </a:rPr>
                        <a:t>Плач* </a:t>
                      </a:r>
                      <a:endParaRPr lang="mr-IN">
                        <a:effectLst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  <a:latin typeface="TimesNewRomanPSMT"/>
                        </a:rPr>
                        <a:t>Отсутствие плача, спокойствие </a:t>
                      </a:r>
                      <a:endParaRPr lang="ru-RU">
                        <a:effectLst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  <a:latin typeface="TimesNewRomanPSMT"/>
                        </a:rPr>
                        <a:t>Хныканье, умеренные прерывистые стоны </a:t>
                      </a:r>
                      <a:endParaRPr lang="ru-RU">
                        <a:effectLst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ru-RU" sz="1000" dirty="0" err="1">
                          <a:effectLst/>
                          <a:latin typeface="TimesNewRomanPSMT"/>
                        </a:rPr>
                        <a:t>Сильныи</a:t>
                      </a:r>
                      <a:r>
                        <a:rPr lang="ru-RU" sz="1000" dirty="0">
                          <a:effectLst/>
                          <a:latin typeface="TimesNewRomanPSMT"/>
                        </a:rPr>
                        <a:t>̆ плач. </a:t>
                      </a:r>
                      <a:r>
                        <a:rPr lang="ru-RU" sz="1000" dirty="0" err="1">
                          <a:effectLst/>
                          <a:latin typeface="TimesNewRomanPSMT"/>
                        </a:rPr>
                        <a:t>Сильныи</a:t>
                      </a:r>
                      <a:r>
                        <a:rPr lang="ru-RU" sz="1000" dirty="0">
                          <a:effectLst/>
                          <a:latin typeface="TimesNewRomanPSMT"/>
                        </a:rPr>
                        <a:t>̆ крик, </a:t>
                      </a:r>
                      <a:r>
                        <a:rPr lang="ru-RU" sz="1000" dirty="0" err="1">
                          <a:effectLst/>
                          <a:latin typeface="TimesNewRomanPSMT"/>
                        </a:rPr>
                        <a:t>высокии</a:t>
                      </a:r>
                      <a:r>
                        <a:rPr lang="ru-RU" sz="1000" dirty="0">
                          <a:effectLst/>
                          <a:latin typeface="TimesNewRomanPSMT"/>
                        </a:rPr>
                        <a:t>̆, </a:t>
                      </a:r>
                      <a:r>
                        <a:rPr lang="ru-RU" sz="1000" dirty="0" err="1">
                          <a:effectLst/>
                          <a:latin typeface="TimesNewRomanPSMT"/>
                        </a:rPr>
                        <a:t>пронзительныи</a:t>
                      </a:r>
                      <a:r>
                        <a:rPr lang="ru-RU" sz="1000" dirty="0">
                          <a:effectLst/>
                          <a:latin typeface="TimesNewRomanPSMT"/>
                        </a:rPr>
                        <a:t>̆, </a:t>
                      </a:r>
                      <a:r>
                        <a:rPr lang="ru-RU" sz="1000" dirty="0" err="1">
                          <a:effectLst/>
                          <a:latin typeface="TimesNewRomanPSMT"/>
                        </a:rPr>
                        <a:t>непрерывныи</a:t>
                      </a:r>
                      <a:r>
                        <a:rPr lang="ru-RU" sz="1000" dirty="0">
                          <a:effectLst/>
                          <a:latin typeface="TimesNewRomanPSMT"/>
                        </a:rPr>
                        <a:t>̆ </a:t>
                      </a:r>
                      <a:endParaRPr lang="ru-RU" dirty="0">
                        <a:effectLst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endParaRPr lang="ru-RU">
                        <a:effectLst/>
                      </a:endParaRPr>
                    </a:p>
                  </a:txBody>
                  <a:tcPr anchor="ctr" anchorCtr="1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845590">
                <a:tc>
                  <a:txBody>
                    <a:bodyPr/>
                    <a:lstStyle/>
                    <a:p>
                      <a:r>
                        <a:rPr lang="ru-RU" sz="1200" b="1">
                          <a:effectLst/>
                          <a:latin typeface="TimesNewRomanPS"/>
                        </a:rPr>
                        <a:t>Дыхание </a:t>
                      </a:r>
                      <a:endParaRPr lang="ru-RU">
                        <a:effectLst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  <a:latin typeface="TimesNewRomanPSMT"/>
                        </a:rPr>
                        <a:t>Дыхание расслабленное. Обычное для данного ребенка </a:t>
                      </a:r>
                      <a:endParaRPr lang="ru-RU">
                        <a:effectLst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  <a:latin typeface="TimesNewRomanPSMT"/>
                        </a:rPr>
                        <a:t>Визуальное изменение дыхания. Вдыхание воздуха нерегулярное, быстрее обычного, рвотные движения, задержка дыхания </a:t>
                      </a:r>
                      <a:endParaRPr lang="ru-RU">
                        <a:effectLst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mr-IN" sz="1000" dirty="0">
                          <a:effectLst/>
                          <a:latin typeface="TimesNewRomanPSMT"/>
                        </a:rPr>
                        <a:t>–– </a:t>
                      </a:r>
                      <a:endParaRPr lang="mr-IN" dirty="0">
                        <a:effectLst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endParaRPr lang="ru-RU">
                        <a:effectLst/>
                      </a:endParaRPr>
                    </a:p>
                  </a:txBody>
                  <a:tcPr anchor="ctr" anchorCtr="1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845590">
                <a:tc>
                  <a:txBody>
                    <a:bodyPr/>
                    <a:lstStyle/>
                    <a:p>
                      <a:r>
                        <a:rPr lang="ru-RU" sz="1200" b="1">
                          <a:effectLst/>
                          <a:latin typeface="TimesNewRomanPS"/>
                        </a:rPr>
                        <a:t>Руки </a:t>
                      </a:r>
                      <a:endParaRPr lang="ru-RU">
                        <a:effectLst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ru-RU" sz="1000" dirty="0">
                          <a:effectLst/>
                          <a:latin typeface="TimesNewRomanPSMT"/>
                        </a:rPr>
                        <a:t>Руки расслаблены. Нет напряженности мышц, </a:t>
                      </a:r>
                      <a:r>
                        <a:rPr lang="ru-RU" sz="1000" dirty="0" err="1">
                          <a:effectLst/>
                          <a:latin typeface="TimesNewRomanPSMT"/>
                        </a:rPr>
                        <a:t>случайные</a:t>
                      </a:r>
                      <a:r>
                        <a:rPr lang="ru-RU" sz="1000" dirty="0">
                          <a:effectLst/>
                          <a:latin typeface="TimesNewRomanPSMT"/>
                        </a:rPr>
                        <a:t> движения рук </a:t>
                      </a:r>
                      <a:endParaRPr lang="ru-RU" dirty="0">
                        <a:effectLst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  <a:latin typeface="TimesNewRomanPSMT"/>
                        </a:rPr>
                        <a:t>Руки согнуты/вытянуты. Напряженные, выпрямленные руки, напряженное и/или быстрое движение, сгибание рук </a:t>
                      </a:r>
                      <a:endParaRPr lang="ru-RU">
                        <a:effectLst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mr-IN" sz="1000">
                          <a:effectLst/>
                          <a:latin typeface="TimesNewRomanPSMT"/>
                        </a:rPr>
                        <a:t>–– </a:t>
                      </a:r>
                      <a:endParaRPr lang="mr-IN">
                        <a:effectLst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endParaRPr lang="ru-RU" dirty="0">
                        <a:effectLst/>
                      </a:endParaRPr>
                    </a:p>
                  </a:txBody>
                  <a:tcPr anchor="ctr" anchorCtr="1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717470">
                <a:tc>
                  <a:txBody>
                    <a:bodyPr/>
                    <a:lstStyle/>
                    <a:p>
                      <a:r>
                        <a:rPr lang="ru-RU" sz="1200" b="1">
                          <a:effectLst/>
                          <a:latin typeface="TimesNewRomanPS"/>
                        </a:rPr>
                        <a:t>Ноги </a:t>
                      </a:r>
                      <a:endParaRPr lang="ru-RU">
                        <a:effectLst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  <a:latin typeface="TimesNewRomanPSMT"/>
                        </a:rPr>
                        <a:t>Ноги расслаблены. Нет напряженности мышц, случайные движения ног </a:t>
                      </a:r>
                      <a:endParaRPr lang="ru-RU">
                        <a:effectLst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  <a:latin typeface="TimesNewRomanPSMT"/>
                        </a:rPr>
                        <a:t>Ноги согнуты/вытянуты. Напряженные, прямые ноги, напряженное и/ или быстрое движение, сгибание ног </a:t>
                      </a:r>
                      <a:endParaRPr lang="ru-RU">
                        <a:effectLst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mr-IN" sz="1000">
                          <a:effectLst/>
                          <a:latin typeface="TimesNewRomanPSMT"/>
                        </a:rPr>
                        <a:t>–– </a:t>
                      </a:r>
                      <a:endParaRPr lang="mr-IN">
                        <a:effectLst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endParaRPr lang="ru-RU" dirty="0">
                        <a:effectLst/>
                      </a:endParaRPr>
                    </a:p>
                  </a:txBody>
                  <a:tcPr anchor="ctr" anchorCtr="1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589350">
                <a:tc>
                  <a:txBody>
                    <a:bodyPr/>
                    <a:lstStyle/>
                    <a:p>
                      <a:r>
                        <a:rPr lang="ru-RU" sz="1200" b="1">
                          <a:effectLst/>
                          <a:latin typeface="TimesNewRomanPS"/>
                        </a:rPr>
                        <a:t>Состояние возбуждения </a:t>
                      </a:r>
                      <a:endParaRPr lang="ru-RU">
                        <a:effectLst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  <a:latin typeface="TimesNewRomanPSMT"/>
                        </a:rPr>
                        <a:t>Сон/пробуждение. Спокойный, мирный сон со случайными движениями ног; </a:t>
                      </a:r>
                      <a:endParaRPr lang="ru-RU">
                        <a:effectLst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ru-RU" sz="1000">
                          <a:effectLst/>
                          <a:latin typeface="TimesNewRomanPSMT"/>
                        </a:rPr>
                        <a:t>Суетливое состояние. Тревога, беспокойство и нервные движения </a:t>
                      </a:r>
                      <a:endParaRPr lang="ru-RU">
                        <a:effectLst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mr-IN" sz="1000">
                          <a:effectLst/>
                          <a:latin typeface="TimesNewRomanPSMT"/>
                        </a:rPr>
                        <a:t>–– </a:t>
                      </a:r>
                      <a:endParaRPr lang="mr-IN">
                        <a:effectLst/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endParaRPr lang="ru-RU" dirty="0">
                        <a:effectLst/>
                      </a:endParaRPr>
                    </a:p>
                  </a:txBody>
                  <a:tcPr anchor="ctr" anchorCtr="1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11758">
                <a:tc gridSpan="4">
                  <a:txBody>
                    <a:bodyPr/>
                    <a:lstStyle/>
                    <a:p>
                      <a:pPr algn="r"/>
                      <a:r>
                        <a:rPr lang="ru-RU" dirty="0" smtClean="0">
                          <a:effectLst/>
                        </a:rPr>
                        <a:t>Суммарный балл:</a:t>
                      </a:r>
                      <a:endParaRPr lang="ru-RU" dirty="0">
                        <a:effectLst/>
                      </a:endParaRPr>
                    </a:p>
                  </a:txBody>
                  <a:tcPr anchor="ctr" anchorCtr="1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effectLst/>
                      </a:endParaRPr>
                    </a:p>
                  </a:txBody>
                  <a:tcPr anchor="ctr" anchorCtr="1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8760297" y="6581001"/>
            <a:ext cx="19143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i="1" baseline="30000" dirty="0"/>
              <a:t>Lawrence et al., 1993 </a:t>
            </a:r>
            <a:r>
              <a:rPr lang="fr-FR" i="1" baseline="30000" dirty="0" err="1"/>
              <a:t>г</a:t>
            </a:r>
            <a:r>
              <a:rPr lang="fr-FR" i="1" baseline="30000" dirty="0"/>
              <a:t>.</a:t>
            </a:r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val="2962387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453" y="365125"/>
            <a:ext cx="10800347" cy="597401"/>
          </a:xfrm>
        </p:spPr>
        <p:txBody>
          <a:bodyPr>
            <a:noAutofit/>
          </a:bodyPr>
          <a:lstStyle/>
          <a:p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Шкала оценки боли у новорожденных/детей до 1 года (</a:t>
            </a:r>
            <a:r>
              <a:rPr lang="ru-RU" sz="2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Neonatal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Infant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Pain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Scale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</a:rPr>
              <a:t>, NIPS) </a:t>
            </a:r>
            <a:endParaRPr lang="ru-RU" sz="20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37084" y="979736"/>
            <a:ext cx="7688179" cy="5878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6003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1895" y="0"/>
            <a:ext cx="10373778" cy="140769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100" b="1" dirty="0"/>
              <a:t>Поведенческая шкала </a:t>
            </a:r>
            <a:r>
              <a:rPr lang="en-US" sz="3100" b="1" dirty="0"/>
              <a:t>FLACC (face, legs, activity, cry, </a:t>
            </a:r>
            <a:r>
              <a:rPr lang="en-US" sz="3100" b="1" dirty="0" smtClean="0"/>
              <a:t>concealability) </a:t>
            </a:r>
            <a:r>
              <a:rPr lang="ru-RU" sz="3100" b="1" dirty="0"/>
              <a:t>для детей до 3 –х лет </a:t>
            </a:r>
            <a:r>
              <a:rPr lang="ru-RU" sz="3100" b="1" dirty="0" smtClean="0"/>
              <a:t/>
            </a:r>
            <a:br>
              <a:rPr lang="ru-RU" sz="3100" b="1" dirty="0" smtClean="0"/>
            </a:br>
            <a:r>
              <a:rPr lang="ru-RU" sz="1800" b="1" dirty="0" smtClean="0"/>
              <a:t>Минимальная оценка </a:t>
            </a:r>
            <a:r>
              <a:rPr lang="ru-RU" sz="1800" b="1" dirty="0"/>
              <a:t>равна 0, максимальная — 10 баллам. </a:t>
            </a:r>
            <a:r>
              <a:rPr lang="ru-RU" sz="1800" b="1" dirty="0" smtClean="0"/>
              <a:t>Чем выше </a:t>
            </a:r>
            <a:r>
              <a:rPr lang="ru-RU" sz="1800" b="1" dirty="0"/>
              <a:t>оценка, тем сильнее боль и </a:t>
            </a:r>
            <a:r>
              <a:rPr lang="ru-RU" sz="1800" b="1" dirty="0" smtClean="0"/>
              <a:t>тем хуже себя чувствует </a:t>
            </a:r>
            <a:r>
              <a:rPr lang="ru-RU" sz="1800" b="1" dirty="0"/>
              <a:t>ребенок.</a:t>
            </a: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10449106"/>
              </p:ext>
            </p:extLst>
          </p:nvPr>
        </p:nvGraphicFramePr>
        <p:xfrm>
          <a:off x="1347537" y="1684417"/>
          <a:ext cx="9748136" cy="502577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05143">
                  <a:extLst>
                    <a:ext uri="{9D8B030D-6E8A-4147-A177-3AD203B41FA5}">
                      <a16:colId xmlns="" xmlns:a16="http://schemas.microsoft.com/office/drawing/2014/main" val="3072136052"/>
                    </a:ext>
                  </a:extLst>
                </a:gridCol>
                <a:gridCol w="6980705">
                  <a:extLst>
                    <a:ext uri="{9D8B030D-6E8A-4147-A177-3AD203B41FA5}">
                      <a16:colId xmlns="" xmlns:a16="http://schemas.microsoft.com/office/drawing/2014/main" val="1320175213"/>
                    </a:ext>
                  </a:extLst>
                </a:gridCol>
                <a:gridCol w="862288">
                  <a:extLst>
                    <a:ext uri="{9D8B030D-6E8A-4147-A177-3AD203B41FA5}">
                      <a16:colId xmlns="" xmlns:a16="http://schemas.microsoft.com/office/drawing/2014/main" val="2715516390"/>
                    </a:ext>
                  </a:extLst>
                </a:gridCol>
              </a:tblGrid>
              <a:tr h="21433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Параметры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Характеристика 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Баллы 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748838325"/>
                  </a:ext>
                </a:extLst>
              </a:tr>
              <a:tr h="214333">
                <a:tc row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Лицо 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Неопределенное выражение или улыбка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2250130769"/>
                  </a:ext>
                </a:extLst>
              </a:tr>
              <a:tr h="35066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Редко — гримаса или сдвинутые брови. Замкнутость.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Не проявляет интереса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2435168278"/>
                  </a:ext>
                </a:extLst>
              </a:tr>
              <a:tr h="34564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Частое или постоянное дрожание подбородка. Сжимание челюстей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3829733842"/>
                  </a:ext>
                </a:extLst>
              </a:tr>
              <a:tr h="214333">
                <a:tc row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Ноги 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Нормальное положение, расслабленность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3147449856"/>
                  </a:ext>
                </a:extLst>
              </a:tr>
              <a:tr h="42866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Не может найти удобного положения, постоянно двигает ногами, ноги напряжены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154923830"/>
                  </a:ext>
                </a:extLst>
              </a:tr>
              <a:tr h="21433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Брыкание или поднимание ног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3011031951"/>
                  </a:ext>
                </a:extLst>
              </a:tr>
              <a:tr h="422459">
                <a:tc row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Движения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Лежит спокойно, положение нормальное, легко двигается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3880573819"/>
                  </a:ext>
                </a:extLst>
              </a:tr>
              <a:tr h="21433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Корчится, сдвигается вперед и назад, напряжен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4051472622"/>
                  </a:ext>
                </a:extLst>
              </a:tr>
              <a:tr h="21433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Выгибается дугой; ригидность; подергивания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803147306"/>
                  </a:ext>
                </a:extLst>
              </a:tr>
              <a:tr h="214333">
                <a:tc row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Плач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Нет плача (в состоянии бодрствования и во сне)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791438598"/>
                  </a:ext>
                </a:extLst>
              </a:tr>
              <a:tr h="21433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Стонет или хнычет; время от времени жалуется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667474170"/>
                  </a:ext>
                </a:extLst>
              </a:tr>
              <a:tr h="42245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Долго плачет, кричит или всхлипывает; часто жалуется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3075166588"/>
                  </a:ext>
                </a:extLst>
              </a:tr>
              <a:tr h="214333">
                <a:tc rowSpan="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Насколько поддается успокоению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Доволен, спокоен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3849964898"/>
                  </a:ext>
                </a:extLst>
              </a:tr>
              <a:tr h="63925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Успокаивается от прикосновения, объятий или разговора;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можно отвлечь</a:t>
                      </a:r>
                      <a:endParaRPr lang="ru-RU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1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150567080"/>
                  </a:ext>
                </a:extLst>
              </a:tr>
              <a:tr h="21433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Трудно успокоить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2</a:t>
                      </a:r>
                      <a:endParaRPr lang="ru-RU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6851918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68866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4000" y="27856"/>
            <a:ext cx="9144000" cy="736848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/>
              <a:t>Поведенческая шкала </a:t>
            </a:r>
            <a:r>
              <a:rPr lang="en-US" sz="2400" b="1" dirty="0"/>
              <a:t>FLACC </a:t>
            </a:r>
            <a:r>
              <a:rPr lang="ru-RU" sz="2400" b="1" dirty="0"/>
              <a:t/>
            </a:r>
            <a:br>
              <a:rPr lang="ru-RU" sz="2400" b="1" dirty="0"/>
            </a:br>
            <a:r>
              <a:rPr lang="en-US" sz="1800" dirty="0"/>
              <a:t>(face, legs, activity, cry, </a:t>
            </a:r>
            <a:r>
              <a:rPr lang="en-US" sz="1800" dirty="0" err="1"/>
              <a:t>consolability</a:t>
            </a:r>
            <a:r>
              <a:rPr lang="en-US" sz="1800" dirty="0"/>
              <a:t>)</a:t>
            </a:r>
            <a:r>
              <a:rPr lang="ru-RU" sz="1800" dirty="0"/>
              <a:t> для детей до 3 –х </a:t>
            </a:r>
            <a:r>
              <a:rPr lang="ru-RU" sz="2000" dirty="0"/>
              <a:t>лет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62815107"/>
              </p:ext>
            </p:extLst>
          </p:nvPr>
        </p:nvGraphicFramePr>
        <p:xfrm>
          <a:off x="1239253" y="764704"/>
          <a:ext cx="9601200" cy="593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6419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80475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03224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Параметры </a:t>
                      </a:r>
                      <a:endParaRPr lang="ru-RU" sz="16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Характеристика </a:t>
                      </a:r>
                      <a:endParaRPr lang="ru-RU" sz="16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Баллы </a:t>
                      </a:r>
                      <a:endParaRPr lang="ru-RU" sz="1600" dirty="0"/>
                    </a:p>
                  </a:txBody>
                  <a:tcPr anchor="ctr" anchorCtr="1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 rowSpan="3"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Лицо </a:t>
                      </a:r>
                      <a:endParaRPr lang="ru-RU" sz="12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Неопределенное</a:t>
                      </a:r>
                      <a:r>
                        <a:rPr lang="ru-RU" sz="1200" baseline="0" dirty="0" smtClean="0"/>
                        <a:t> выражение или улыбка</a:t>
                      </a:r>
                      <a:endParaRPr lang="ru-RU" sz="12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0</a:t>
                      </a:r>
                      <a:endParaRPr lang="ru-RU" sz="1200" dirty="0"/>
                    </a:p>
                  </a:txBody>
                  <a:tcPr anchor="ctr" anchorCtr="1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Редко – гримаса или сдвинутые брови. Замкнутость. Не проявляет интереса</a:t>
                      </a:r>
                      <a:endParaRPr lang="ru-RU" sz="12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</a:t>
                      </a:r>
                      <a:endParaRPr lang="ru-RU" sz="1200" dirty="0"/>
                    </a:p>
                  </a:txBody>
                  <a:tcPr anchor="ctr" anchorCtr="1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Частое или постоянное дрожание подбородка. Сжимание челюстей</a:t>
                      </a:r>
                      <a:endParaRPr lang="ru-RU" sz="12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2</a:t>
                      </a:r>
                      <a:endParaRPr lang="ru-RU" sz="1200" dirty="0"/>
                    </a:p>
                  </a:txBody>
                  <a:tcPr anchor="ctr" anchorCtr="1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70840">
                <a:tc rowSpan="3"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Ноги</a:t>
                      </a:r>
                      <a:endParaRPr lang="ru-RU" sz="12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Нормальное положение. Расслабленность</a:t>
                      </a:r>
                      <a:endParaRPr lang="ru-RU" sz="12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0</a:t>
                      </a:r>
                      <a:endParaRPr lang="ru-RU" sz="1200" dirty="0"/>
                    </a:p>
                  </a:txBody>
                  <a:tcPr anchor="ctr" anchorCtr="1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Не может найти удобное положение, постоянно двигает, ноги напряжены</a:t>
                      </a:r>
                      <a:endParaRPr lang="ru-RU" sz="12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</a:t>
                      </a:r>
                      <a:endParaRPr lang="ru-RU" sz="1200" dirty="0"/>
                    </a:p>
                  </a:txBody>
                  <a:tcPr anchor="ctr" anchorCtr="1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Брыкание или поднимание ног</a:t>
                      </a:r>
                      <a:endParaRPr lang="ru-RU" sz="12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2</a:t>
                      </a:r>
                      <a:endParaRPr lang="ru-RU" sz="1200" dirty="0"/>
                    </a:p>
                  </a:txBody>
                  <a:tcPr anchor="ctr" anchorCtr="1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70840">
                <a:tc rowSpan="3"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Движения </a:t>
                      </a:r>
                      <a:endParaRPr lang="ru-RU" sz="12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Лежит спокойно, легко двигается</a:t>
                      </a:r>
                      <a:endParaRPr lang="ru-RU" sz="12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0</a:t>
                      </a:r>
                      <a:endParaRPr lang="ru-RU" sz="1200" dirty="0"/>
                    </a:p>
                  </a:txBody>
                  <a:tcPr anchor="ctr" anchorCtr="1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Корчится, сдвигается</a:t>
                      </a:r>
                      <a:r>
                        <a:rPr lang="ru-RU" sz="1200" baseline="0" dirty="0" smtClean="0"/>
                        <a:t> вперед и назад, напряжен</a:t>
                      </a:r>
                      <a:endParaRPr lang="ru-RU" sz="12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</a:t>
                      </a:r>
                      <a:endParaRPr lang="ru-RU" sz="1200" dirty="0"/>
                    </a:p>
                  </a:txBody>
                  <a:tcPr anchor="ctr" anchorCtr="1"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Выгибается дугой, ригидность, подергивания</a:t>
                      </a:r>
                      <a:endParaRPr lang="ru-RU" sz="12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2</a:t>
                      </a:r>
                      <a:endParaRPr lang="ru-RU" sz="1200" dirty="0"/>
                    </a:p>
                  </a:txBody>
                  <a:tcPr anchor="ctr" anchorCtr="1"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370840">
                <a:tc rowSpan="3"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Плач </a:t>
                      </a:r>
                      <a:endParaRPr lang="ru-RU" sz="12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нет</a:t>
                      </a:r>
                      <a:endParaRPr lang="ru-RU" sz="12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0</a:t>
                      </a:r>
                      <a:endParaRPr lang="ru-RU" sz="1200" dirty="0"/>
                    </a:p>
                  </a:txBody>
                  <a:tcPr anchor="ctr" anchorCtr="1"/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Стонет</a:t>
                      </a:r>
                      <a:r>
                        <a:rPr lang="ru-RU" sz="1200" baseline="0" dirty="0" smtClean="0"/>
                        <a:t>, хнычет, жалуется время от времени</a:t>
                      </a:r>
                      <a:endParaRPr lang="ru-RU" sz="12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</a:t>
                      </a:r>
                      <a:endParaRPr lang="ru-RU" sz="1200" dirty="0"/>
                    </a:p>
                  </a:txBody>
                  <a:tcPr anchor="ctr" anchorCtr="1"/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Долго плачет, кричит, всхлипывает,</a:t>
                      </a:r>
                      <a:r>
                        <a:rPr lang="ru-RU" sz="1200" baseline="0" dirty="0" smtClean="0"/>
                        <a:t> часто жалуется</a:t>
                      </a:r>
                      <a:endParaRPr lang="ru-RU" sz="12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2</a:t>
                      </a:r>
                      <a:endParaRPr lang="ru-RU" sz="1200" dirty="0"/>
                    </a:p>
                  </a:txBody>
                  <a:tcPr anchor="ctr" anchorCtr="1"/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370840">
                <a:tc rowSpan="3"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Насколько поддается успокоению</a:t>
                      </a:r>
                      <a:endParaRPr lang="ru-RU" sz="12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Доволен, спокоен</a:t>
                      </a:r>
                      <a:endParaRPr lang="ru-RU" sz="12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0</a:t>
                      </a:r>
                      <a:endParaRPr lang="ru-RU" sz="1200" dirty="0"/>
                    </a:p>
                  </a:txBody>
                  <a:tcPr anchor="ctr" anchorCtr="1"/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Успокаивается от прикосновения, объятий или разговора, можно отвлечь</a:t>
                      </a:r>
                      <a:endParaRPr lang="ru-RU" sz="12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</a:t>
                      </a:r>
                      <a:endParaRPr lang="ru-RU" sz="1200" dirty="0"/>
                    </a:p>
                  </a:txBody>
                  <a:tcPr anchor="ctr" anchorCtr="1"/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Трудно успокоить</a:t>
                      </a:r>
                      <a:endParaRPr lang="ru-RU" sz="12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2</a:t>
                      </a:r>
                      <a:endParaRPr lang="ru-RU" sz="1200" dirty="0"/>
                    </a:p>
                  </a:txBody>
                  <a:tcPr anchor="ctr" anchorCtr="1"/>
                </a:tc>
                <a:extLst>
                  <a:ext uri="{0D108BD9-81ED-4DB2-BD59-A6C34878D82A}">
                    <a16:rowId xmlns="" xmlns:a16="http://schemas.microsoft.com/office/drawing/2014/main" val="100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16815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938464" y="3951"/>
            <a:ext cx="9478016" cy="814196"/>
          </a:xfrm>
        </p:spPr>
        <p:txBody>
          <a:bodyPr>
            <a:normAutofit/>
          </a:bodyPr>
          <a:lstStyle/>
          <a:p>
            <a:pPr algn="ctr"/>
            <a:r>
              <a:rPr lang="ru-RU" sz="1800" b="1" dirty="0" smtClean="0"/>
              <a:t>Шкала тактильной </a:t>
            </a:r>
            <a:r>
              <a:rPr lang="en-US" sz="1800" b="1" dirty="0" err="1"/>
              <a:t>и</a:t>
            </a:r>
            <a:r>
              <a:rPr lang="en-US" sz="1800" b="1" dirty="0"/>
              <a:t> </a:t>
            </a:r>
            <a:r>
              <a:rPr lang="en-US" sz="1800" b="1" dirty="0" err="1"/>
              <a:t>визуальнои</a:t>
            </a:r>
            <a:r>
              <a:rPr lang="en-US" sz="1800" b="1" dirty="0"/>
              <a:t>̆ </a:t>
            </a:r>
            <a:r>
              <a:rPr lang="en-US" sz="1800" b="1" dirty="0" err="1"/>
              <a:t>оценки</a:t>
            </a:r>
            <a:r>
              <a:rPr lang="en-US" sz="1800" b="1" dirty="0"/>
              <a:t> </a:t>
            </a:r>
            <a:r>
              <a:rPr lang="en-US" sz="1800" b="1" dirty="0" err="1"/>
              <a:t>боли</a:t>
            </a:r>
            <a:r>
              <a:rPr lang="en-US" sz="1800" b="1" dirty="0"/>
              <a:t> </a:t>
            </a:r>
            <a:r>
              <a:rPr lang="ru-RU" sz="1800" b="1" dirty="0" smtClean="0"/>
              <a:t/>
            </a:r>
            <a:br>
              <a:rPr lang="ru-RU" sz="1800" b="1" dirty="0" smtClean="0"/>
            </a:br>
            <a:r>
              <a:rPr lang="en-US" sz="1800" b="1" dirty="0" smtClean="0"/>
              <a:t>(</a:t>
            </a:r>
            <a:r>
              <a:rPr lang="en-US" sz="1800" b="1" dirty="0"/>
              <a:t>Touch Visual Pain, TVP scale) </a:t>
            </a:r>
            <a:r>
              <a:rPr lang="ru-RU" sz="1800" b="1" dirty="0"/>
              <a:t>для детей до 3 –х лет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44624713"/>
              </p:ext>
            </p:extLst>
          </p:nvPr>
        </p:nvGraphicFramePr>
        <p:xfrm>
          <a:off x="818149" y="954398"/>
          <a:ext cx="11117178" cy="56268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058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10522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271363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766865">
                <a:tc>
                  <a:txBody>
                    <a:bodyPr/>
                    <a:lstStyle/>
                    <a:p>
                      <a:r>
                        <a:rPr lang="ru-RU" sz="135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Параметр </a:t>
                      </a:r>
                      <a:endParaRPr lang="ru-RU" dirty="0" smtClean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5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Характеристика </a:t>
                      </a:r>
                      <a:endParaRPr lang="ru-RU" dirty="0" smtClean="0"/>
                    </a:p>
                    <a:p>
                      <a:endParaRPr lang="ru-RU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ru-RU" sz="135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Балл </a:t>
                      </a:r>
                      <a:endParaRPr lang="ru-RU" dirty="0" smtClean="0"/>
                    </a:p>
                    <a:p>
                      <a:r>
                        <a:rPr lang="ru-RU" sz="135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(нет – 0,</a:t>
                      </a:r>
                    </a:p>
                    <a:p>
                      <a:r>
                        <a:rPr lang="ru-RU" sz="1350" b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есть – 1) </a:t>
                      </a:r>
                      <a:endParaRPr lang="ru-RU" dirty="0" smtClean="0"/>
                    </a:p>
                  </a:txBody>
                  <a:tcPr anchor="ctr" anchorCtr="1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727543"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Напряженность лица </a:t>
                      </a:r>
                      <a:endParaRPr lang="ru-RU" sz="1000" dirty="0" smtClean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Напряжение на лице (страх или</a:t>
                      </a:r>
                      <a:r>
                        <a:rPr lang="ru-RU" sz="1000" baseline="0" dirty="0" smtClean="0"/>
                        <a:t> боль), сжатый рот, напряжение или обеспокоенность в глазах, расстроенный взгляд</a:t>
                      </a:r>
                      <a:endParaRPr lang="ru-RU" sz="10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endParaRPr lang="ru-RU" sz="900"/>
                    </a:p>
                  </a:txBody>
                  <a:tcPr anchor="ctr" anchorCtr="1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47376">
                <a:tc rowSpan="2">
                  <a:txBody>
                    <a:bodyPr/>
                    <a:lstStyle/>
                    <a:p>
                      <a:r>
                        <a:rPr lang="ru-RU" sz="1000" dirty="0" smtClean="0"/>
                        <a:t>Положение головы</a:t>
                      </a:r>
                      <a:endParaRPr lang="ru-RU" sz="10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Голова симметрична</a:t>
                      </a:r>
                      <a:endParaRPr lang="ru-RU" sz="10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endParaRPr lang="ru-RU" sz="900" dirty="0"/>
                    </a:p>
                  </a:txBody>
                  <a:tcPr anchor="ctr" anchorCtr="1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91754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Шея несимметрично</a:t>
                      </a:r>
                      <a:r>
                        <a:rPr lang="ru-RU" sz="1000" baseline="0" dirty="0" smtClean="0"/>
                        <a:t> расположена на плечах, плечи приподняты</a:t>
                      </a:r>
                      <a:endParaRPr lang="ru-RU" sz="10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endParaRPr lang="ru-RU" sz="900" dirty="0"/>
                    </a:p>
                  </a:txBody>
                  <a:tcPr anchor="ctr" anchorCtr="1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895438"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Дыхание </a:t>
                      </a:r>
                      <a:endParaRPr lang="ru-RU" sz="10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Грудное или нерегулярное дыхание и/или дыхание ртом и/или межреберными мышцами и/или раздувание</a:t>
                      </a:r>
                      <a:r>
                        <a:rPr lang="ru-RU" sz="1000" baseline="0" dirty="0" smtClean="0"/>
                        <a:t> крыльев носа и/или потрескивание</a:t>
                      </a:r>
                      <a:endParaRPr lang="ru-RU" sz="10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endParaRPr lang="ru-RU" sz="900"/>
                    </a:p>
                  </a:txBody>
                  <a:tcPr anchor="ctr" anchorCtr="1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47376"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ЧСС</a:t>
                      </a:r>
                      <a:endParaRPr lang="ru-RU" sz="10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Учащение и/или снижение ЧСС</a:t>
                      </a:r>
                      <a:endParaRPr lang="ru-RU" sz="10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endParaRPr lang="ru-RU" sz="900" dirty="0"/>
                    </a:p>
                  </a:txBody>
                  <a:tcPr anchor="ctr" anchorCtr="1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91754">
                <a:tc rowSpan="5">
                  <a:txBody>
                    <a:bodyPr/>
                    <a:lstStyle/>
                    <a:p>
                      <a:r>
                        <a:rPr lang="ru-RU" sz="1000" dirty="0" smtClean="0"/>
                        <a:t>Положение рук и ног</a:t>
                      </a:r>
                      <a:endParaRPr lang="ru-RU" sz="10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Руки плотно прижаты к телу или скрещены у лица, груди или живота</a:t>
                      </a:r>
                      <a:endParaRPr lang="ru-RU" sz="10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endParaRPr lang="ru-RU" sz="900" dirty="0"/>
                    </a:p>
                  </a:txBody>
                  <a:tcPr anchor="ctr" anchorCtr="1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91754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Кулаки невозможно или сложно открыть пальцем</a:t>
                      </a:r>
                      <a:endParaRPr lang="ru-RU" sz="10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endParaRPr lang="ru-RU" sz="900" dirty="0"/>
                    </a:p>
                  </a:txBody>
                  <a:tcPr anchor="ctr" anchorCtr="1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91754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Колени плотно вместе или туго скрещены</a:t>
                      </a:r>
                      <a:endParaRPr lang="ru-RU" sz="10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endParaRPr lang="ru-RU" sz="900" dirty="0"/>
                    </a:p>
                  </a:txBody>
                  <a:tcPr anchor="ctr" anchorCtr="1"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91754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Одна нога</a:t>
                      </a:r>
                      <a:r>
                        <a:rPr lang="ru-RU" sz="1000" baseline="0" dirty="0" smtClean="0"/>
                        <a:t> прикрывает область подгузника</a:t>
                      </a:r>
                      <a:endParaRPr lang="ru-RU" sz="10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endParaRPr lang="ru-RU" sz="900" dirty="0"/>
                    </a:p>
                  </a:txBody>
                  <a:tcPr anchor="ctr" anchorCtr="1"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391754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Пальцы загибаются</a:t>
                      </a:r>
                      <a:r>
                        <a:rPr lang="ru-RU" sz="1000" baseline="0" dirty="0" smtClean="0"/>
                        <a:t> вверх с </a:t>
                      </a:r>
                      <a:r>
                        <a:rPr lang="ru-RU" sz="1000" baseline="0" dirty="0" err="1" smtClean="0"/>
                        <a:t>твердфыми</a:t>
                      </a:r>
                      <a:r>
                        <a:rPr lang="ru-RU" sz="1000" baseline="0" dirty="0" smtClean="0"/>
                        <a:t> ступнями, лодыжки плотно сведены</a:t>
                      </a:r>
                      <a:endParaRPr lang="ru-RU" sz="10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endParaRPr lang="ru-RU" sz="900" dirty="0"/>
                    </a:p>
                  </a:txBody>
                  <a:tcPr anchor="ctr" anchorCtr="1"/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391754">
                <a:tc gridSpan="2">
                  <a:txBody>
                    <a:bodyPr/>
                    <a:lstStyle/>
                    <a:p>
                      <a:pPr algn="r"/>
                      <a:r>
                        <a:rPr lang="ru-RU" sz="1000" dirty="0" smtClean="0"/>
                        <a:t>                                                                                                                                               Суммарный балл</a:t>
                      </a:r>
                      <a:endParaRPr lang="ru-RU" sz="1000" dirty="0"/>
                    </a:p>
                  </a:txBody>
                  <a:tcPr anchor="ctr" anchorCtr="1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900" dirty="0"/>
                    </a:p>
                  </a:txBody>
                  <a:tcPr anchor="ctr" anchorCtr="1"/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50256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363200" cy="898191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/>
              <a:t>Рейтинговая шкала Вонга-Бейкера для детей </a:t>
            </a:r>
            <a:r>
              <a:rPr lang="ru-RU" sz="3200" b="1" dirty="0" smtClean="0"/>
              <a:t/>
            </a:r>
            <a:br>
              <a:rPr lang="ru-RU" sz="3200" b="1" dirty="0" smtClean="0"/>
            </a:br>
            <a:r>
              <a:rPr lang="ru-RU" sz="3200" b="1" dirty="0" smtClean="0"/>
              <a:t>от </a:t>
            </a:r>
            <a:r>
              <a:rPr lang="ru-RU" sz="3200" b="1" dirty="0"/>
              <a:t>3 до 7 лет 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55421" y="1925054"/>
            <a:ext cx="9281157" cy="3260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839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35560" y="260649"/>
            <a:ext cx="7886700" cy="1325563"/>
          </a:xfrm>
        </p:spPr>
        <p:txBody>
          <a:bodyPr/>
          <a:lstStyle/>
          <a:p>
            <a:pPr algn="ctr"/>
            <a:r>
              <a:rPr lang="ru-RU" sz="3200" b="1" dirty="0"/>
              <a:t>Цветная шкала </a:t>
            </a:r>
            <a:r>
              <a:rPr lang="ru-RU" sz="3200" b="1" dirty="0" err="1"/>
              <a:t>Эланда</a:t>
            </a:r>
            <a:r>
              <a:rPr lang="ru-RU" sz="3200" b="1" dirty="0"/>
              <a:t> </a:t>
            </a:r>
            <a:br>
              <a:rPr lang="ru-RU" sz="3200" b="1" dirty="0"/>
            </a:br>
            <a:r>
              <a:rPr lang="ru-RU" sz="2400" dirty="0"/>
              <a:t>для детей от 3-х до 7 лет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75520" y="1600201"/>
            <a:ext cx="4392488" cy="452596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sz="3200" dirty="0"/>
              <a:t>Интенсивность боли в различных частях тела</a:t>
            </a:r>
          </a:p>
          <a:p>
            <a:pPr lvl="1"/>
            <a:r>
              <a:rPr lang="ru-RU" sz="2800" dirty="0"/>
              <a:t>Нет боли – нет цвета</a:t>
            </a:r>
          </a:p>
          <a:p>
            <a:pPr lvl="1"/>
            <a:r>
              <a:rPr lang="ru-RU" sz="2800" i="1" dirty="0">
                <a:solidFill>
                  <a:srgbClr val="FFFF00"/>
                </a:solidFill>
              </a:rPr>
              <a:t>Слабая</a:t>
            </a:r>
            <a:r>
              <a:rPr lang="ru-RU" sz="2800" dirty="0">
                <a:solidFill>
                  <a:srgbClr val="FFFF00"/>
                </a:solidFill>
              </a:rPr>
              <a:t> </a:t>
            </a:r>
            <a:r>
              <a:rPr lang="ru-RU" sz="2800" dirty="0"/>
              <a:t>боль – </a:t>
            </a:r>
            <a:r>
              <a:rPr lang="ru-RU" sz="2800" b="1" dirty="0">
                <a:solidFill>
                  <a:srgbClr val="FFFF00"/>
                </a:solidFill>
              </a:rPr>
              <a:t>желтый</a:t>
            </a:r>
            <a:r>
              <a:rPr lang="ru-RU" sz="2800" dirty="0"/>
              <a:t> цвет</a:t>
            </a:r>
          </a:p>
          <a:p>
            <a:pPr lvl="1"/>
            <a:r>
              <a:rPr lang="ru-RU" sz="2800" i="1" dirty="0">
                <a:solidFill>
                  <a:srgbClr val="FF9900"/>
                </a:solidFill>
              </a:rPr>
              <a:t>Умеренная</a:t>
            </a:r>
            <a:r>
              <a:rPr lang="ru-RU" sz="2800" dirty="0">
                <a:solidFill>
                  <a:srgbClr val="FF9900"/>
                </a:solidFill>
              </a:rPr>
              <a:t>  </a:t>
            </a:r>
            <a:r>
              <a:rPr lang="ru-RU" sz="2800" dirty="0"/>
              <a:t>боль – </a:t>
            </a:r>
            <a:r>
              <a:rPr lang="ru-RU" sz="2800" b="1" dirty="0">
                <a:solidFill>
                  <a:srgbClr val="FF9900"/>
                </a:solidFill>
              </a:rPr>
              <a:t>оранжевый </a:t>
            </a:r>
            <a:r>
              <a:rPr lang="ru-RU" sz="2800" dirty="0"/>
              <a:t>цвет</a:t>
            </a:r>
            <a:endParaRPr lang="ru-RU" sz="2800" b="1" dirty="0">
              <a:solidFill>
                <a:srgbClr val="FF9900"/>
              </a:solidFill>
            </a:endParaRPr>
          </a:p>
          <a:p>
            <a:pPr lvl="1"/>
            <a:r>
              <a:rPr lang="ru-RU" sz="2800" i="1" dirty="0">
                <a:solidFill>
                  <a:srgbClr val="FF0000"/>
                </a:solidFill>
              </a:rPr>
              <a:t>Сильная </a:t>
            </a:r>
            <a:r>
              <a:rPr lang="ru-RU" sz="2800" dirty="0">
                <a:solidFill>
                  <a:srgbClr val="FF0000"/>
                </a:solidFill>
              </a:rPr>
              <a:t> </a:t>
            </a:r>
            <a:r>
              <a:rPr lang="ru-RU" sz="2800" dirty="0"/>
              <a:t>боль – </a:t>
            </a:r>
            <a:r>
              <a:rPr lang="ru-RU" sz="2800" b="1" dirty="0">
                <a:solidFill>
                  <a:srgbClr val="FF0000"/>
                </a:solidFill>
              </a:rPr>
              <a:t>красный</a:t>
            </a:r>
            <a:r>
              <a:rPr lang="ru-RU" sz="2800" dirty="0"/>
              <a:t> цвет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0470" y="1628801"/>
            <a:ext cx="3934638" cy="3960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7320136" y="1700808"/>
            <a:ext cx="576064" cy="576064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8328248" y="1755370"/>
            <a:ext cx="576064" cy="576064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9264352" y="1755370"/>
            <a:ext cx="576064" cy="57606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839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1" dirty="0"/>
              <a:t>Шкала рук (</a:t>
            </a:r>
            <a:r>
              <a:rPr lang="en-US" sz="3200" b="1" dirty="0"/>
              <a:t>Hand Scale)</a:t>
            </a:r>
            <a:r>
              <a:rPr lang="ru-RU" sz="3200" b="1" dirty="0"/>
              <a:t/>
            </a:r>
            <a:br>
              <a:rPr lang="ru-RU" sz="3200" b="1" dirty="0"/>
            </a:br>
            <a:r>
              <a:rPr lang="ru-RU" sz="2400" dirty="0"/>
              <a:t>для детей старше 3 лет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800" dirty="0"/>
              <a:t>Колебания боли </a:t>
            </a:r>
          </a:p>
          <a:p>
            <a:pPr lvl="1"/>
            <a:r>
              <a:rPr lang="ru-RU" sz="2400" dirty="0"/>
              <a:t>Отсутствие боли - сжатая в  кулак рука </a:t>
            </a:r>
          </a:p>
          <a:p>
            <a:pPr lvl="1"/>
            <a:r>
              <a:rPr lang="ru-RU" sz="2400" dirty="0"/>
              <a:t>Сильная боль - полностью разжатая рука</a:t>
            </a:r>
          </a:p>
          <a:p>
            <a:endParaRPr lang="ru-RU" dirty="0"/>
          </a:p>
        </p:txBody>
      </p:sp>
      <p:pic>
        <p:nvPicPr>
          <p:cNvPr id="4107" name="Picture 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3633" y="3645024"/>
            <a:ext cx="6824922" cy="28584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01087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b="1" dirty="0"/>
              <a:t>Визуально-аналоговая шкала </a:t>
            </a:r>
            <a:br>
              <a:rPr lang="ru-RU" b="1" dirty="0"/>
            </a:br>
            <a:r>
              <a:rPr lang="ru-RU" sz="2400" dirty="0"/>
              <a:t>для детей старше 7 лет</a:t>
            </a:r>
          </a:p>
        </p:txBody>
      </p:sp>
      <p:graphicFrame>
        <p:nvGraphicFramePr>
          <p:cNvPr id="17" name="Объект 16"/>
          <p:cNvGraphicFramePr>
            <a:graphicFrameLocks noGrp="1"/>
          </p:cNvGraphicFramePr>
          <p:nvPr>
            <p:ph idx="1"/>
            <p:extLst/>
          </p:nvPr>
        </p:nvGraphicFramePr>
        <p:xfrm>
          <a:off x="6744072" y="1798032"/>
          <a:ext cx="3024336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2433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10 очень сильная боль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9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8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7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6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5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4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3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0 нет боли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</a:tbl>
          </a:graphicData>
        </a:graphic>
      </p:graphicFrame>
      <p:cxnSp>
        <p:nvCxnSpPr>
          <p:cNvPr id="5" name="Прямая соединительная линия 4"/>
          <p:cNvCxnSpPr/>
          <p:nvPr/>
        </p:nvCxnSpPr>
        <p:spPr>
          <a:xfrm>
            <a:off x="6312024" y="1844824"/>
            <a:ext cx="0" cy="396044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>
            <a:off x="6168008" y="2204864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6168008" y="2489488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6168008" y="2852936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>
            <a:off x="6144384" y="3429000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>
            <a:off x="6205344" y="3804868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6168008" y="4077072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6156960" y="4365104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>
            <a:off x="6184776" y="4725144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>
            <a:off x="6184776" y="5085184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6184776" y="5517232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Прямоугольник 17"/>
          <p:cNvSpPr/>
          <p:nvPr/>
        </p:nvSpPr>
        <p:spPr>
          <a:xfrm>
            <a:off x="6037136" y="3696856"/>
            <a:ext cx="527680" cy="21602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4981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76137" y="624110"/>
            <a:ext cx="9928476" cy="988122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/>
              <a:t>Визуально-аналоговая шкала для детей </a:t>
            </a:r>
            <a:br>
              <a:rPr lang="ru-RU" sz="2800" b="1" dirty="0" smtClean="0"/>
            </a:br>
            <a:r>
              <a:rPr lang="ru-RU" sz="2800" b="1" dirty="0" smtClean="0"/>
              <a:t>старше 7 лет</a:t>
            </a:r>
            <a:endParaRPr lang="ru-RU" sz="2800" b="1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6522" y="2237874"/>
            <a:ext cx="7507706" cy="3957030"/>
          </a:xfrm>
        </p:spPr>
      </p:pic>
    </p:spTree>
    <p:extLst>
      <p:ext uri="{BB962C8B-B14F-4D97-AF65-F5344CB8AC3E}">
        <p14:creationId xmlns:p14="http://schemas.microsoft.com/office/powerpoint/2010/main" val="189388421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/>
          <p:cNvPicPr>
            <a:picLocks noGrp="1" noChangeAspect="1"/>
          </p:cNvPicPr>
          <p:nvPr>
            <p:ph idx="1"/>
          </p:nvPr>
        </p:nvPicPr>
        <p:blipFill>
          <a:blip r:embed="rId2"/>
          <a:srcRect l="-18383" r="-18383"/>
          <a:stretch>
            <a:fillRect/>
          </a:stretch>
        </p:blipFill>
        <p:spPr>
          <a:xfrm>
            <a:off x="-24680" y="0"/>
            <a:ext cx="12316822" cy="6795574"/>
          </a:xfrm>
        </p:spPr>
      </p:pic>
    </p:spTree>
    <p:extLst>
      <p:ext uri="{BB962C8B-B14F-4D97-AF65-F5344CB8AC3E}">
        <p14:creationId xmlns:p14="http://schemas.microsoft.com/office/powerpoint/2010/main" val="2436089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55822" y="320846"/>
            <a:ext cx="9675812" cy="829706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/>
              <a:t>АЛГОРИТМ </a:t>
            </a:r>
            <a:r>
              <a:rPr lang="ru-RU" sz="2800" b="1" dirty="0" smtClean="0"/>
              <a:t>ИСПОЛЬЗОВАНИЯ ШКАЛ </a:t>
            </a:r>
            <a:r>
              <a:rPr lang="ru-RU" sz="2800" b="1" dirty="0"/>
              <a:t>ОЦЕНКИ БОЛИ И ОПРОСА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98875" y="1876926"/>
            <a:ext cx="10116136" cy="3779774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Овал 3"/>
          <p:cNvSpPr/>
          <p:nvPr/>
        </p:nvSpPr>
        <p:spPr>
          <a:xfrm>
            <a:off x="5943600" y="2133600"/>
            <a:ext cx="2093495" cy="110289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/>
              <a:t>Оцените боль</a:t>
            </a:r>
            <a:endParaRPr lang="ru-RU" sz="2000" dirty="0"/>
          </a:p>
        </p:txBody>
      </p:sp>
      <p:sp>
        <p:nvSpPr>
          <p:cNvPr id="5" name="Овал 4"/>
          <p:cNvSpPr/>
          <p:nvPr/>
        </p:nvSpPr>
        <p:spPr>
          <a:xfrm>
            <a:off x="2938128" y="2648953"/>
            <a:ext cx="2415925" cy="111893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Пересмотрите лечение</a:t>
            </a:r>
            <a:endParaRPr lang="ru-RU" dirty="0"/>
          </a:p>
        </p:txBody>
      </p:sp>
      <p:sp>
        <p:nvSpPr>
          <p:cNvPr id="6" name="Овал 5"/>
          <p:cNvSpPr/>
          <p:nvPr/>
        </p:nvSpPr>
        <p:spPr>
          <a:xfrm>
            <a:off x="3104147" y="4283242"/>
            <a:ext cx="2550695" cy="110690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Оцените боль повторно</a:t>
            </a:r>
            <a:endParaRPr lang="ru-RU" dirty="0"/>
          </a:p>
        </p:txBody>
      </p:sp>
      <p:sp>
        <p:nvSpPr>
          <p:cNvPr id="7" name="Овал 6"/>
          <p:cNvSpPr/>
          <p:nvPr/>
        </p:nvSpPr>
        <p:spPr>
          <a:xfrm>
            <a:off x="8345111" y="2683043"/>
            <a:ext cx="2651752" cy="122722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Разработайте план лечения</a:t>
            </a:r>
            <a:endParaRPr lang="ru-RU" dirty="0"/>
          </a:p>
        </p:txBody>
      </p:sp>
      <p:sp>
        <p:nvSpPr>
          <p:cNvPr id="8" name="Овал 7"/>
          <p:cNvSpPr/>
          <p:nvPr/>
        </p:nvSpPr>
        <p:spPr>
          <a:xfrm>
            <a:off x="8345111" y="4283242"/>
            <a:ext cx="2651752" cy="122922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лечите</a:t>
            </a:r>
            <a:endParaRPr lang="ru-RU" dirty="0"/>
          </a:p>
        </p:txBody>
      </p:sp>
      <p:sp>
        <p:nvSpPr>
          <p:cNvPr id="9" name="Стрелка вправо 8"/>
          <p:cNvSpPr/>
          <p:nvPr/>
        </p:nvSpPr>
        <p:spPr>
          <a:xfrm>
            <a:off x="8037095" y="2779295"/>
            <a:ext cx="469231" cy="24063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вниз 9"/>
          <p:cNvSpPr/>
          <p:nvPr/>
        </p:nvSpPr>
        <p:spPr>
          <a:xfrm>
            <a:off x="9685421" y="3910263"/>
            <a:ext cx="300790" cy="37297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право 11"/>
          <p:cNvSpPr/>
          <p:nvPr/>
        </p:nvSpPr>
        <p:spPr>
          <a:xfrm>
            <a:off x="5354053" y="2779295"/>
            <a:ext cx="589547" cy="24063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право 13"/>
          <p:cNvSpPr/>
          <p:nvPr/>
        </p:nvSpPr>
        <p:spPr>
          <a:xfrm rot="10800000">
            <a:off x="5943600" y="4800599"/>
            <a:ext cx="1893762" cy="31282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низ 14"/>
          <p:cNvSpPr/>
          <p:nvPr/>
        </p:nvSpPr>
        <p:spPr>
          <a:xfrm rot="10800000">
            <a:off x="4193004" y="3909260"/>
            <a:ext cx="372979" cy="26670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8137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2800" dirty="0" err="1"/>
              <a:t>Мультимодальный</a:t>
            </a:r>
            <a:r>
              <a:rPr lang="ru-RU" sz="2800" dirty="0"/>
              <a:t> подход в лечении боли у детей с онкологическими заболеваниями </a:t>
            </a:r>
          </a:p>
        </p:txBody>
      </p:sp>
      <p:graphicFrame>
        <p:nvGraphicFramePr>
          <p:cNvPr id="8" name="Содержимое 7"/>
          <p:cNvGraphicFramePr>
            <a:graphicFrameLocks noGrp="1"/>
          </p:cNvGraphicFramePr>
          <p:nvPr>
            <p:ph sz="quarter" idx="4294967295"/>
            <p:extLst/>
          </p:nvPr>
        </p:nvGraphicFramePr>
        <p:xfrm>
          <a:off x="1524000" y="1527175"/>
          <a:ext cx="8504238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Овал 8"/>
          <p:cNvSpPr/>
          <p:nvPr/>
        </p:nvSpPr>
        <p:spPr>
          <a:xfrm>
            <a:off x="1974576" y="3668743"/>
            <a:ext cx="3096344" cy="2880320"/>
          </a:xfrm>
          <a:prstGeom prst="ellipse">
            <a:avLst/>
          </a:prstGeom>
          <a:solidFill>
            <a:srgbClr val="FF0000"/>
          </a:solidFill>
          <a:ln>
            <a:solidFill>
              <a:srgbClr val="00B050"/>
            </a:solidFill>
          </a:ln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alpha val="5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50000"/>
              <a:hueOff val="0"/>
              <a:satOff val="0"/>
              <a:lumOff val="0"/>
              <a:alphaOff val="0"/>
            </a:schemeClr>
          </a:effectRef>
          <a:fontRef idx="minor">
            <a:schemeClr val="tx1"/>
          </a:fontRef>
        </p:style>
        <p:txBody>
          <a:bodyPr/>
          <a:lstStyle/>
          <a:p>
            <a:endParaRPr lang="ru-RU" b="1" dirty="0">
              <a:solidFill>
                <a:schemeClr val="bg1"/>
              </a:solidFill>
            </a:endParaRPr>
          </a:p>
          <a:p>
            <a:r>
              <a:rPr lang="ru-RU" b="1" dirty="0">
                <a:solidFill>
                  <a:schemeClr val="bg1"/>
                </a:solidFill>
              </a:rPr>
              <a:t>Принципы ВОЗ:</a:t>
            </a:r>
          </a:p>
          <a:p>
            <a:pPr marL="171450" indent="-171450">
              <a:buFont typeface="Arial"/>
              <a:buChar char="•"/>
            </a:pPr>
            <a:r>
              <a:rPr lang="ru-RU" sz="1200" dirty="0"/>
              <a:t>2-ступ. стратегия</a:t>
            </a:r>
          </a:p>
          <a:p>
            <a:pPr marL="171450" indent="-171450">
              <a:buFont typeface="Arial"/>
              <a:buChar char="•"/>
            </a:pPr>
            <a:r>
              <a:rPr lang="ru-RU" sz="1200" dirty="0"/>
              <a:t>По часам</a:t>
            </a:r>
          </a:p>
          <a:p>
            <a:pPr marL="171450" indent="-171450">
              <a:buFont typeface="Arial"/>
              <a:buChar char="•"/>
            </a:pPr>
            <a:r>
              <a:rPr lang="ru-RU" sz="1200" dirty="0"/>
              <a:t>Оптимальный путь введения – через рот</a:t>
            </a:r>
          </a:p>
          <a:p>
            <a:pPr marL="171450" indent="-171450">
              <a:buFont typeface="Arial"/>
              <a:buChar char="•"/>
            </a:pPr>
            <a:r>
              <a:rPr lang="ru-RU" sz="1200" dirty="0"/>
              <a:t>Индивидуальный подход</a:t>
            </a:r>
          </a:p>
          <a:p>
            <a:pPr marL="171450" indent="-171450">
              <a:buFont typeface="Arial"/>
              <a:buChar char="•"/>
            </a:pPr>
            <a:r>
              <a:rPr lang="ru-RU" sz="1200" dirty="0" err="1"/>
              <a:t>Седация</a:t>
            </a:r>
            <a:r>
              <a:rPr lang="ru-RU" sz="1200" dirty="0"/>
              <a:t> не </a:t>
            </a:r>
            <a:r>
              <a:rPr lang="ru-RU" sz="1200" dirty="0" err="1"/>
              <a:t>явлется</a:t>
            </a:r>
            <a:r>
              <a:rPr lang="ru-RU" sz="1200" dirty="0"/>
              <a:t> обезболиванием!</a:t>
            </a:r>
          </a:p>
          <a:p>
            <a:endParaRPr lang="ru-RU" dirty="0"/>
          </a:p>
        </p:txBody>
      </p:sp>
      <p:sp>
        <p:nvSpPr>
          <p:cNvPr id="11" name="Овал 10"/>
          <p:cNvSpPr/>
          <p:nvPr/>
        </p:nvSpPr>
        <p:spPr>
          <a:xfrm>
            <a:off x="7104112" y="1340768"/>
            <a:ext cx="2736304" cy="2736304"/>
          </a:xfrm>
          <a:prstGeom prst="ellipse">
            <a:avLst/>
          </a:prstGeom>
          <a:solidFill>
            <a:srgbClr val="FFFF00"/>
          </a:solidFill>
          <a:ln>
            <a:solidFill>
              <a:srgbClr val="00B050"/>
            </a:solidFill>
          </a:ln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alpha val="5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50000"/>
              <a:hueOff val="0"/>
              <a:satOff val="0"/>
              <a:lumOff val="0"/>
              <a:alphaOff val="0"/>
            </a:schemeClr>
          </a:effectRef>
          <a:fontRef idx="minor">
            <a:schemeClr val="tx1"/>
          </a:fontRef>
        </p:style>
      </p:sp>
      <p:sp>
        <p:nvSpPr>
          <p:cNvPr id="12" name="Овал 11" title="орлор"/>
          <p:cNvSpPr/>
          <p:nvPr/>
        </p:nvSpPr>
        <p:spPr>
          <a:xfrm>
            <a:off x="7248128" y="3573016"/>
            <a:ext cx="2736304" cy="2664296"/>
          </a:xfrm>
          <a:prstGeom prst="ellipse">
            <a:avLst/>
          </a:prstGeom>
          <a:solidFill>
            <a:srgbClr val="FFFF00"/>
          </a:solidFill>
          <a:ln>
            <a:solidFill>
              <a:srgbClr val="00B050"/>
            </a:solidFill>
          </a:ln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alpha val="5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50000"/>
              <a:hueOff val="0"/>
              <a:satOff val="0"/>
              <a:lumOff val="0"/>
              <a:alphaOff val="0"/>
            </a:schemeClr>
          </a:effectRef>
          <a:fontRef idx="minor">
            <a:schemeClr val="tx1"/>
          </a:fontRef>
        </p:style>
      </p:sp>
      <p:sp>
        <p:nvSpPr>
          <p:cNvPr id="13" name="Овал 12"/>
          <p:cNvSpPr/>
          <p:nvPr/>
        </p:nvSpPr>
        <p:spPr>
          <a:xfrm>
            <a:off x="2105145" y="1313874"/>
            <a:ext cx="3096344" cy="2880320"/>
          </a:xfrm>
          <a:prstGeom prst="ellipse">
            <a:avLst/>
          </a:prstGeom>
          <a:solidFill>
            <a:srgbClr val="FF0000"/>
          </a:solidFill>
          <a:ln>
            <a:solidFill>
              <a:srgbClr val="00B050"/>
            </a:solidFill>
          </a:ln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alpha val="5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50000"/>
              <a:hueOff val="0"/>
              <a:satOff val="0"/>
              <a:lumOff val="0"/>
              <a:alphaOff val="0"/>
            </a:schemeClr>
          </a:effectRef>
          <a:fontRef idx="minor">
            <a:schemeClr val="tx1"/>
          </a:fontRef>
        </p:style>
        <p:txBody>
          <a:bodyPr/>
          <a:lstStyle/>
          <a:p>
            <a:endParaRPr lang="ru-RU" b="1" dirty="0">
              <a:solidFill>
                <a:schemeClr val="bg1"/>
              </a:solidFill>
            </a:endParaRPr>
          </a:p>
          <a:p>
            <a:r>
              <a:rPr lang="ru-RU" b="1" dirty="0" err="1">
                <a:solidFill>
                  <a:schemeClr val="bg1"/>
                </a:solidFill>
              </a:rPr>
              <a:t>Неопиоиды</a:t>
            </a:r>
            <a:r>
              <a:rPr lang="ru-RU" b="1" dirty="0"/>
              <a:t>:</a:t>
            </a:r>
          </a:p>
          <a:p>
            <a:pPr marL="171450" indent="-171450">
              <a:buFont typeface="Arial"/>
              <a:buChar char="•"/>
            </a:pPr>
            <a:r>
              <a:rPr lang="ru-RU" sz="1600" dirty="0" err="1"/>
              <a:t>Ацетаминофен</a:t>
            </a:r>
            <a:r>
              <a:rPr lang="ru-RU" sz="1600" dirty="0"/>
              <a:t>/</a:t>
            </a:r>
          </a:p>
          <a:p>
            <a:pPr marL="171450" indent="-171450">
              <a:buFont typeface="Arial"/>
              <a:buChar char="•"/>
            </a:pPr>
            <a:r>
              <a:rPr lang="ru-RU" sz="1600" dirty="0"/>
              <a:t>Парацетамол</a:t>
            </a:r>
          </a:p>
          <a:p>
            <a:pPr marL="171450" indent="-171450">
              <a:buFont typeface="Arial"/>
              <a:buChar char="•"/>
            </a:pPr>
            <a:r>
              <a:rPr lang="ru-RU" sz="1600" dirty="0"/>
              <a:t>НПВС/ибупрофен</a:t>
            </a:r>
          </a:p>
          <a:p>
            <a:pPr marL="171450" indent="-171450">
              <a:buFont typeface="Arial"/>
              <a:buChar char="•"/>
            </a:pPr>
            <a:endParaRPr lang="ru-RU" sz="1200" dirty="0"/>
          </a:p>
        </p:txBody>
      </p:sp>
      <p:sp>
        <p:nvSpPr>
          <p:cNvPr id="14" name="Овал 13"/>
          <p:cNvSpPr/>
          <p:nvPr/>
        </p:nvSpPr>
        <p:spPr>
          <a:xfrm>
            <a:off x="4655840" y="3568243"/>
            <a:ext cx="3096344" cy="288032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00B050"/>
            </a:solidFill>
          </a:ln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alpha val="5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50000"/>
              <a:hueOff val="0"/>
              <a:satOff val="0"/>
              <a:lumOff val="0"/>
              <a:alphaOff val="0"/>
            </a:schemeClr>
          </a:effectRef>
          <a:fontRef idx="minor">
            <a:schemeClr val="tx1"/>
          </a:fontRef>
        </p:style>
        <p:txBody>
          <a:bodyPr/>
          <a:lstStyle/>
          <a:p>
            <a:endParaRPr lang="ru-RU" b="1" dirty="0">
              <a:solidFill>
                <a:schemeClr val="bg1"/>
              </a:solidFill>
            </a:endParaRPr>
          </a:p>
          <a:p>
            <a:r>
              <a:rPr lang="ru-RU" b="1" dirty="0">
                <a:solidFill>
                  <a:schemeClr val="bg1"/>
                </a:solidFill>
              </a:rPr>
              <a:t>Интегративная терапия:</a:t>
            </a:r>
          </a:p>
          <a:p>
            <a:pPr marL="171450" indent="-171450">
              <a:buFont typeface="Arial"/>
              <a:buChar char="•"/>
            </a:pPr>
            <a:r>
              <a:rPr lang="ru-RU" sz="1200" dirty="0"/>
              <a:t>Массаж</a:t>
            </a:r>
          </a:p>
          <a:p>
            <a:pPr marL="171450" indent="-171450">
              <a:buFont typeface="Arial"/>
              <a:buChar char="•"/>
            </a:pPr>
            <a:r>
              <a:rPr lang="ru-RU" sz="1200" dirty="0"/>
              <a:t>Согревание/охлаждение</a:t>
            </a:r>
          </a:p>
          <a:p>
            <a:pPr marL="171450" indent="-171450">
              <a:buFont typeface="Arial"/>
              <a:buChar char="•"/>
            </a:pPr>
            <a:r>
              <a:rPr lang="ru-RU" sz="1200" dirty="0"/>
              <a:t>Глубокое дыхание</a:t>
            </a:r>
          </a:p>
          <a:p>
            <a:pPr marL="171450" indent="-171450">
              <a:buFont typeface="Arial"/>
              <a:buChar char="•"/>
            </a:pPr>
            <a:r>
              <a:rPr lang="ru-RU" sz="1200" dirty="0"/>
              <a:t>Гипноз </a:t>
            </a:r>
          </a:p>
          <a:p>
            <a:pPr marL="171450" indent="-171450">
              <a:buFont typeface="Arial"/>
              <a:buChar char="•"/>
            </a:pPr>
            <a:r>
              <a:rPr lang="ru-RU" sz="1200" dirty="0"/>
              <a:t>Музыка </a:t>
            </a:r>
          </a:p>
          <a:p>
            <a:pPr marL="171450" indent="-171450">
              <a:buFont typeface="Arial"/>
              <a:buChar char="•"/>
            </a:pPr>
            <a:r>
              <a:rPr lang="ru-RU" sz="1200" dirty="0"/>
              <a:t>Молитва </a:t>
            </a:r>
          </a:p>
          <a:p>
            <a:pPr marL="171450" indent="-171450">
              <a:buFont typeface="Arial"/>
              <a:buChar char="•"/>
            </a:pPr>
            <a:r>
              <a:rPr lang="ru-RU" sz="1200" dirty="0"/>
              <a:t>Акупунктура  </a:t>
            </a:r>
          </a:p>
          <a:p>
            <a:pPr marL="171450" indent="-171450">
              <a:buFont typeface="Arial"/>
              <a:buChar char="•"/>
            </a:pPr>
            <a:endParaRPr lang="ru-RU" sz="1200" dirty="0"/>
          </a:p>
        </p:txBody>
      </p:sp>
      <p:sp>
        <p:nvSpPr>
          <p:cNvPr id="15" name="Овал 14"/>
          <p:cNvSpPr/>
          <p:nvPr/>
        </p:nvSpPr>
        <p:spPr>
          <a:xfrm>
            <a:off x="4439816" y="1268760"/>
            <a:ext cx="3096344" cy="288032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00B050"/>
            </a:solidFill>
          </a:ln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alpha val="5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50000"/>
              <a:hueOff val="0"/>
              <a:satOff val="0"/>
              <a:lumOff val="0"/>
              <a:alphaOff val="0"/>
            </a:schemeClr>
          </a:effectRef>
          <a:fontRef idx="minor">
            <a:schemeClr val="tx1"/>
          </a:fontRef>
        </p:style>
        <p:txBody>
          <a:bodyPr/>
          <a:lstStyle/>
          <a:p>
            <a:r>
              <a:rPr lang="ru-RU" dirty="0"/>
              <a:t>                    </a:t>
            </a:r>
          </a:p>
          <a:p>
            <a:endParaRPr lang="ru-RU" b="1" dirty="0">
              <a:solidFill>
                <a:schemeClr val="bg1"/>
              </a:solidFill>
            </a:endParaRPr>
          </a:p>
          <a:p>
            <a:r>
              <a:rPr lang="ru-RU" b="1" dirty="0" err="1">
                <a:solidFill>
                  <a:schemeClr val="bg1"/>
                </a:solidFill>
              </a:rPr>
              <a:t>Опиоиды</a:t>
            </a:r>
            <a:r>
              <a:rPr lang="ru-RU" dirty="0"/>
              <a:t>:</a:t>
            </a:r>
          </a:p>
          <a:p>
            <a:pPr marL="171450" indent="-171450">
              <a:buFont typeface="Arial"/>
              <a:buChar char="•"/>
            </a:pPr>
            <a:r>
              <a:rPr lang="ru-RU" sz="1600" dirty="0" err="1"/>
              <a:t>трамадол</a:t>
            </a:r>
            <a:r>
              <a:rPr lang="ru-RU" sz="1600" dirty="0"/>
              <a:t> </a:t>
            </a:r>
          </a:p>
          <a:p>
            <a:pPr marL="171450" indent="-171450">
              <a:buFont typeface="Arial"/>
              <a:buChar char="•"/>
            </a:pPr>
            <a:r>
              <a:rPr lang="ru-RU" sz="1600" dirty="0"/>
              <a:t>Морфин</a:t>
            </a:r>
          </a:p>
          <a:p>
            <a:pPr marL="171450" indent="-171450">
              <a:buFont typeface="Arial"/>
              <a:buChar char="•"/>
            </a:pPr>
            <a:r>
              <a:rPr lang="ru-RU" sz="1600" dirty="0" err="1"/>
              <a:t>фентанил</a:t>
            </a:r>
            <a:endParaRPr lang="ru-RU" sz="1600" dirty="0"/>
          </a:p>
          <a:p>
            <a:pPr marL="171450" indent="-171450">
              <a:buFont typeface="Arial"/>
              <a:buChar char="•"/>
            </a:pPr>
            <a:endParaRPr lang="ru-RU" sz="1200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7410377" y="4194195"/>
            <a:ext cx="2456122" cy="180049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/>
              <a:t>     </a:t>
            </a:r>
            <a:r>
              <a:rPr lang="ru-RU" b="1" dirty="0">
                <a:solidFill>
                  <a:srgbClr val="7030A0"/>
                </a:solidFill>
              </a:rPr>
              <a:t>Инвазивные </a:t>
            </a:r>
          </a:p>
          <a:p>
            <a:r>
              <a:rPr lang="ru-RU" b="1" dirty="0">
                <a:solidFill>
                  <a:srgbClr val="7030A0"/>
                </a:solidFill>
              </a:rPr>
              <a:t>     подходы</a:t>
            </a:r>
            <a:r>
              <a:rPr lang="ru-RU" sz="2000" b="1" dirty="0">
                <a:solidFill>
                  <a:srgbClr val="7030A0"/>
                </a:solidFill>
              </a:rPr>
              <a:t>:</a:t>
            </a:r>
          </a:p>
          <a:p>
            <a:pPr marL="285750" indent="-285750">
              <a:buFont typeface="Arial"/>
              <a:buChar char="•"/>
            </a:pPr>
            <a:r>
              <a:rPr lang="ru-RU" sz="1100" dirty="0"/>
              <a:t>Региональная анестезия</a:t>
            </a:r>
          </a:p>
          <a:p>
            <a:pPr marL="742950" lvl="1" indent="-285750">
              <a:buFont typeface="Arial"/>
              <a:buChar char="•"/>
            </a:pPr>
            <a:r>
              <a:rPr lang="ru-RU" sz="1100" dirty="0" err="1"/>
              <a:t>Эпидуральная</a:t>
            </a:r>
            <a:r>
              <a:rPr lang="ru-RU" sz="1100" dirty="0"/>
              <a:t> или </a:t>
            </a:r>
          </a:p>
          <a:p>
            <a:pPr lvl="1"/>
            <a:r>
              <a:rPr lang="ru-RU" sz="1100" dirty="0"/>
              <a:t>        </a:t>
            </a:r>
            <a:r>
              <a:rPr lang="ru-RU" sz="1100" dirty="0" err="1"/>
              <a:t>интратекальная</a:t>
            </a:r>
            <a:endParaRPr lang="ru-RU" sz="1100" dirty="0"/>
          </a:p>
          <a:p>
            <a:pPr marL="742950" lvl="1" indent="-285750">
              <a:buFont typeface="Arial"/>
              <a:buChar char="•"/>
            </a:pPr>
            <a:r>
              <a:rPr lang="ru-RU" sz="1100" dirty="0"/>
              <a:t>Блокада нервов</a:t>
            </a:r>
          </a:p>
          <a:p>
            <a:pPr marL="285750" indent="-285750">
              <a:buFont typeface="Arial"/>
              <a:buChar char="•"/>
            </a:pPr>
            <a:r>
              <a:rPr lang="ru-RU" sz="1100" dirty="0"/>
              <a:t>Введение </a:t>
            </a:r>
            <a:r>
              <a:rPr lang="ru-RU" sz="1100" dirty="0" err="1"/>
              <a:t>опиоидов</a:t>
            </a:r>
            <a:r>
              <a:rPr lang="ru-RU" sz="1100" dirty="0"/>
              <a:t> и/</a:t>
            </a:r>
            <a:r>
              <a:rPr lang="ru-RU" sz="1100" dirty="0" err="1"/>
              <a:t>вентр</a:t>
            </a:r>
            <a:endParaRPr lang="ru-RU" sz="1100" dirty="0"/>
          </a:p>
          <a:p>
            <a:endParaRPr lang="ru-RU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7536160" y="1738371"/>
            <a:ext cx="2946640" cy="2046714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ru-RU" sz="1600" dirty="0"/>
              <a:t>     </a:t>
            </a:r>
            <a:r>
              <a:rPr lang="ru-RU" b="1" dirty="0" err="1">
                <a:solidFill>
                  <a:srgbClr val="7030A0"/>
                </a:solidFill>
              </a:rPr>
              <a:t>Адьюванты</a:t>
            </a:r>
            <a:r>
              <a:rPr lang="ru-RU" sz="2000" b="1" dirty="0">
                <a:solidFill>
                  <a:srgbClr val="7030A0"/>
                </a:solidFill>
              </a:rPr>
              <a:t>:</a:t>
            </a:r>
          </a:p>
          <a:p>
            <a:pPr marL="285750" indent="-285750">
              <a:buFont typeface="Arial"/>
              <a:buChar char="•"/>
            </a:pPr>
            <a:r>
              <a:rPr lang="ru-RU" sz="1200" b="1" dirty="0">
                <a:solidFill>
                  <a:srgbClr val="7030A0"/>
                </a:solidFill>
              </a:rPr>
              <a:t>Ан</a:t>
            </a:r>
            <a:r>
              <a:rPr lang="ru-RU" sz="1100" dirty="0"/>
              <a:t>тиконвульсанты </a:t>
            </a:r>
          </a:p>
          <a:p>
            <a:pPr marL="285750" indent="-285750">
              <a:buFont typeface="Arial"/>
              <a:buChar char="•"/>
            </a:pPr>
            <a:r>
              <a:rPr lang="ru-RU" sz="1100" dirty="0"/>
              <a:t>Трициклические антидепрессанты</a:t>
            </a:r>
          </a:p>
          <a:p>
            <a:pPr marL="285750" indent="-285750">
              <a:buFont typeface="Arial"/>
              <a:buChar char="•"/>
            </a:pPr>
            <a:r>
              <a:rPr lang="ru-RU" sz="1100" dirty="0"/>
              <a:t>Блокаторы </a:t>
            </a:r>
            <a:r>
              <a:rPr lang="en-US" sz="1100" dirty="0"/>
              <a:t>NMDA-</a:t>
            </a:r>
            <a:r>
              <a:rPr lang="ru-RU" sz="1100" dirty="0"/>
              <a:t>рецепторов</a:t>
            </a:r>
          </a:p>
          <a:p>
            <a:pPr marL="285750" indent="-285750">
              <a:buFont typeface="Arial"/>
              <a:buChar char="•"/>
            </a:pPr>
            <a:r>
              <a:rPr lang="ru-RU" sz="1100" dirty="0"/>
              <a:t>Блокаторы </a:t>
            </a:r>
            <a:r>
              <a:rPr lang="en-US" sz="1100" dirty="0"/>
              <a:t>Na-</a:t>
            </a:r>
            <a:r>
              <a:rPr lang="ru-RU" sz="1100" dirty="0"/>
              <a:t>каналов</a:t>
            </a:r>
          </a:p>
          <a:p>
            <a:pPr marL="285750" indent="-285750">
              <a:buFont typeface="Arial"/>
              <a:buChar char="•"/>
            </a:pPr>
            <a:r>
              <a:rPr lang="ru-RU" sz="1100" dirty="0" err="1"/>
              <a:t>Бензодиазепины</a:t>
            </a:r>
            <a:endParaRPr lang="ru-RU" sz="1100" dirty="0"/>
          </a:p>
          <a:p>
            <a:pPr marL="285750" indent="-285750">
              <a:buFont typeface="Arial"/>
              <a:buChar char="•"/>
            </a:pPr>
            <a:r>
              <a:rPr lang="ru-RU" sz="1100" dirty="0"/>
              <a:t>ГКС</a:t>
            </a:r>
          </a:p>
          <a:p>
            <a:pPr marL="285750" indent="-285750">
              <a:buFont typeface="Arial"/>
              <a:buChar char="•"/>
            </a:pPr>
            <a:r>
              <a:rPr lang="ru-RU" sz="1100" dirty="0" err="1"/>
              <a:t>Миорелаксанты</a:t>
            </a:r>
            <a:endParaRPr lang="ru-RU" sz="1100" dirty="0"/>
          </a:p>
          <a:p>
            <a:pPr marL="285750" indent="-285750">
              <a:buFont typeface="Arial"/>
              <a:buChar char="•"/>
            </a:pPr>
            <a:r>
              <a:rPr lang="ru-RU" sz="1100" dirty="0" err="1"/>
              <a:t>Бифосфонаты</a:t>
            </a:r>
            <a:r>
              <a:rPr lang="ru-RU" sz="1100" dirty="0"/>
              <a:t> </a:t>
            </a:r>
          </a:p>
          <a:p>
            <a:endParaRPr lang="ru-RU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6672065" y="6237312"/>
            <a:ext cx="4168129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50" dirty="0"/>
              <a:t>NMDA</a:t>
            </a:r>
            <a:r>
              <a:rPr lang="ru-RU" sz="1050" dirty="0"/>
              <a:t> – </a:t>
            </a:r>
            <a:r>
              <a:rPr lang="en-US" sz="1050" dirty="0"/>
              <a:t>N</a:t>
            </a:r>
            <a:r>
              <a:rPr lang="ru-RU" sz="1050" dirty="0"/>
              <a:t>-метил-</a:t>
            </a:r>
            <a:r>
              <a:rPr lang="en-US" sz="1050" dirty="0"/>
              <a:t>D</a:t>
            </a:r>
            <a:r>
              <a:rPr lang="ru-RU" sz="1050" dirty="0"/>
              <a:t>-</a:t>
            </a:r>
            <a:r>
              <a:rPr lang="ru-RU" sz="1050" dirty="0" err="1"/>
              <a:t>аспартат</a:t>
            </a:r>
            <a:r>
              <a:rPr lang="ru-RU" sz="1050" dirty="0"/>
              <a:t>, ГКС - </a:t>
            </a:r>
            <a:r>
              <a:rPr lang="ru-RU" sz="1050" dirty="0" err="1"/>
              <a:t>глюкокортикостероиды</a:t>
            </a:r>
            <a:endParaRPr lang="ru-RU" sz="105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207568" y="332657"/>
            <a:ext cx="832185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err="1"/>
              <a:t>Мультимодальный</a:t>
            </a:r>
            <a:r>
              <a:rPr lang="ru-RU" sz="2400" dirty="0"/>
              <a:t> подход в лечении боли у детей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7742829" y="6519446"/>
            <a:ext cx="297549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i="1" dirty="0"/>
              <a:t>Stefan J. </a:t>
            </a:r>
            <a:r>
              <a:rPr lang="en-US" sz="1600" i="1" dirty="0" err="1"/>
              <a:t>Friedrichsdorf</a:t>
            </a:r>
            <a:r>
              <a:rPr lang="en-US" sz="1600" i="1" dirty="0"/>
              <a:t>, 2015</a:t>
            </a:r>
            <a:endParaRPr lang="ru-RU" sz="1600" i="1" dirty="0"/>
          </a:p>
        </p:txBody>
      </p:sp>
    </p:spTree>
    <p:extLst>
      <p:ext uri="{BB962C8B-B14F-4D97-AF65-F5344CB8AC3E}">
        <p14:creationId xmlns:p14="http://schemas.microsoft.com/office/powerpoint/2010/main" val="3691264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800" b="1" dirty="0" smtClean="0"/>
              <a:t>Рекомендации ВОЗ по медикаментозному лечению </a:t>
            </a:r>
            <a:r>
              <a:rPr lang="ru-RU" sz="2800" b="1" dirty="0" err="1" smtClean="0"/>
              <a:t>персистирующей</a:t>
            </a:r>
            <a:r>
              <a:rPr lang="ru-RU" sz="2800" b="1" dirty="0" smtClean="0"/>
              <a:t> боли у детей с онкологическими  заболеваниями</a:t>
            </a:r>
            <a:endParaRPr lang="ru-RU" sz="28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0968" y="2382254"/>
            <a:ext cx="10515600" cy="2550694"/>
          </a:xfrm>
        </p:spPr>
        <p:txBody>
          <a:bodyPr>
            <a:normAutofit/>
          </a:bodyPr>
          <a:lstStyle/>
          <a:p>
            <a:pPr lvl="0"/>
            <a:r>
              <a:rPr lang="ru-RU" sz="2400" dirty="0"/>
              <a:t>Применение двухступенчатой стратегии;</a:t>
            </a:r>
          </a:p>
          <a:p>
            <a:pPr lvl="0"/>
            <a:r>
              <a:rPr lang="ru-RU" sz="2400" dirty="0"/>
              <a:t>Введение препарата через определенные промежутки времени;</a:t>
            </a:r>
          </a:p>
          <a:p>
            <a:pPr lvl="0"/>
            <a:r>
              <a:rPr lang="ru-RU" sz="2400" dirty="0"/>
              <a:t>Выбор оптимального пути введения;</a:t>
            </a:r>
          </a:p>
          <a:p>
            <a:pPr lvl="0"/>
            <a:r>
              <a:rPr lang="ru-RU" sz="2400" dirty="0"/>
              <a:t>Адаптация лечения к потребностям ребенка.</a:t>
            </a: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343563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1" dirty="0"/>
              <a:t>Введение препарата через определенные промежутки времени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  <a:p>
            <a:pPr marL="0" indent="0">
              <a:buNone/>
            </a:pPr>
            <a:r>
              <a:rPr lang="ru-RU" sz="2400" dirty="0"/>
              <a:t>Рекомендуется вводить обезболивающий препарат регулярно через определенные интервалы времени с учетом периода полувыведения, «по часам</a:t>
            </a:r>
            <a:r>
              <a:rPr lang="ru-RU" sz="2400" dirty="0" smtClean="0"/>
              <a:t>», а не «по необходимости», с добавлением «спасительных доз» на случай перемежающейся и прорывной боли.</a:t>
            </a:r>
            <a:endParaRPr lang="ru-RU" sz="2400" dirty="0"/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259929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57401" y="360947"/>
            <a:ext cx="9447212" cy="1544053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/>
              <a:t>Рекомендуется использовать безболезненные пути введения обезболивающих: </a:t>
            </a:r>
            <a:br>
              <a:rPr lang="ru-RU" b="1" dirty="0"/>
            </a:b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  <a:p>
            <a:r>
              <a:rPr lang="ru-RU" sz="2400" dirty="0" smtClean="0"/>
              <a:t>1</a:t>
            </a:r>
            <a:r>
              <a:rPr lang="ru-RU" sz="2400" dirty="0"/>
              <a:t>. по возможности через рот; </a:t>
            </a:r>
          </a:p>
          <a:p>
            <a:r>
              <a:rPr lang="ru-RU" sz="2400" dirty="0"/>
              <a:t>2. альтернатива – подкожно или внутривенно путем постоянной </a:t>
            </a:r>
            <a:r>
              <a:rPr lang="ru-RU" sz="2400" dirty="0" err="1"/>
              <a:t>инфузии</a:t>
            </a:r>
            <a:r>
              <a:rPr lang="ru-RU" sz="2400" dirty="0"/>
              <a:t> или разовых введений через венозный катетер; </a:t>
            </a:r>
          </a:p>
          <a:p>
            <a:r>
              <a:rPr lang="ru-RU" sz="2400" dirty="0"/>
              <a:t>3. внутримышечный путь не используется </a:t>
            </a: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77772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1" dirty="0"/>
              <a:t>Адаптация лечения к потребностям ребенка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 smtClean="0"/>
              <a:t>Доза наркотических анальгетиков должна подбираться на индивидуальной основе, ее следует постепенно повышать до достижения необходимого обезболивающего эффекта, следя за реакцией пациента на препарат.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416782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3200" b="1" dirty="0"/>
              <a:t>Согласно рекомендациям ВОЗ 2012 г., «детская» лестница состоит из 2-х ступеней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  <a:p>
            <a:r>
              <a:rPr lang="ru-RU" sz="2400" b="1" dirty="0"/>
              <a:t>Ступень 1 (слабая боль): </a:t>
            </a:r>
            <a:r>
              <a:rPr lang="ru-RU" sz="2400" dirty="0" err="1"/>
              <a:t>Неопиоидные</a:t>
            </a:r>
            <a:r>
              <a:rPr lang="ru-RU" sz="2400" dirty="0"/>
              <a:t> анальгетики +/- </a:t>
            </a:r>
            <a:r>
              <a:rPr lang="ru-RU" sz="2400" dirty="0" err="1"/>
              <a:t>адъювантные</a:t>
            </a:r>
            <a:r>
              <a:rPr lang="ru-RU" sz="2400" dirty="0"/>
              <a:t> </a:t>
            </a:r>
            <a:r>
              <a:rPr lang="ru-RU" sz="2400" dirty="0" smtClean="0"/>
              <a:t>анальгетики (1-3 балла); </a:t>
            </a:r>
            <a:endParaRPr lang="ru-RU" sz="2400" dirty="0"/>
          </a:p>
          <a:p>
            <a:endParaRPr lang="ru-RU" sz="2400" dirty="0"/>
          </a:p>
          <a:p>
            <a:r>
              <a:rPr lang="ru-RU" sz="2400" dirty="0" smtClean="0"/>
              <a:t> </a:t>
            </a:r>
            <a:r>
              <a:rPr lang="ru-RU" sz="2400" b="1" dirty="0"/>
              <a:t>Ступень 2 (умеренная и сильная боль): </a:t>
            </a:r>
            <a:r>
              <a:rPr lang="ru-RU" sz="2400" dirty="0"/>
              <a:t>Сильные опиоидные анальгетики + </a:t>
            </a:r>
            <a:r>
              <a:rPr lang="ru-RU" sz="2400" dirty="0" err="1"/>
              <a:t>неопиоидные</a:t>
            </a:r>
            <a:r>
              <a:rPr lang="ru-RU" sz="2400" dirty="0"/>
              <a:t> анальгетики +/- </a:t>
            </a:r>
            <a:r>
              <a:rPr lang="ru-RU" sz="2400" dirty="0" err="1"/>
              <a:t>адъювантные</a:t>
            </a:r>
            <a:r>
              <a:rPr lang="ru-RU" sz="2400" dirty="0"/>
              <a:t> анальгетики </a:t>
            </a:r>
            <a:r>
              <a:rPr lang="ru-RU" sz="2400" dirty="0" smtClean="0"/>
              <a:t>(4-10 баллов)</a:t>
            </a:r>
            <a:endParaRPr lang="ru-RU" sz="24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6904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НЕНАРКОТИЧЕСКИЕ АНАЛЬГЕТИКИ, ПРИМЕНЯЕМЫЕ ДЛЯ ЛЕЧЕНИЯ БОЛИ У ДЕТЙ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89786944"/>
              </p:ext>
            </p:extLst>
          </p:nvPr>
        </p:nvGraphicFramePr>
        <p:xfrm>
          <a:off x="-2" y="2467427"/>
          <a:ext cx="12192000" cy="3846288"/>
        </p:xfrm>
        <a:graphic>
          <a:graphicData uri="http://schemas.openxmlformats.org/drawingml/2006/table">
            <a:tbl>
              <a:tblPr firstRow="1" firstCol="1" bandRow="1"/>
              <a:tblGrid>
                <a:gridCol w="2438400">
                  <a:extLst>
                    <a:ext uri="{9D8B030D-6E8A-4147-A177-3AD203B41FA5}">
                      <a16:colId xmlns="" xmlns:a16="http://schemas.microsoft.com/office/drawing/2014/main" val="4038598340"/>
                    </a:ext>
                  </a:extLst>
                </a:gridCol>
                <a:gridCol w="2438400">
                  <a:extLst>
                    <a:ext uri="{9D8B030D-6E8A-4147-A177-3AD203B41FA5}">
                      <a16:colId xmlns="" xmlns:a16="http://schemas.microsoft.com/office/drawing/2014/main" val="2568926782"/>
                    </a:ext>
                  </a:extLst>
                </a:gridCol>
                <a:gridCol w="2438400">
                  <a:extLst>
                    <a:ext uri="{9D8B030D-6E8A-4147-A177-3AD203B41FA5}">
                      <a16:colId xmlns="" xmlns:a16="http://schemas.microsoft.com/office/drawing/2014/main" val="352258289"/>
                    </a:ext>
                  </a:extLst>
                </a:gridCol>
                <a:gridCol w="2438400">
                  <a:extLst>
                    <a:ext uri="{9D8B030D-6E8A-4147-A177-3AD203B41FA5}">
                      <a16:colId xmlns="" xmlns:a16="http://schemas.microsoft.com/office/drawing/2014/main" val="2146418582"/>
                    </a:ext>
                  </a:extLst>
                </a:gridCol>
                <a:gridCol w="2438400">
                  <a:extLst>
                    <a:ext uri="{9D8B030D-6E8A-4147-A177-3AD203B41FA5}">
                      <a16:colId xmlns="" xmlns:a16="http://schemas.microsoft.com/office/drawing/2014/main" val="348247989"/>
                    </a:ext>
                  </a:extLst>
                </a:gridCol>
              </a:tblGrid>
              <a:tr h="128209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Препарат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Новорожденные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(возраст 0-29 дней)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Дети от 30 дней до 3 мес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Дети от 3 мес до 12 лет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Максимальная суточная доза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19154150"/>
                  </a:ext>
                </a:extLst>
              </a:tr>
              <a:tr h="128209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Парацетамол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5-10 мг\кг каждые 6-8 ч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 мг\кг каждые 4-6 ч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10-15 мг\кг каждые 4-6 ч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 детей от 0 до 12 лет 4 дозы в сутки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143118995"/>
                  </a:ext>
                </a:extLst>
              </a:tr>
              <a:tr h="128209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Ибупрофен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5-10 мг\кг каждые 6-8 ч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 детей от 1 до 12 лет 40 мг\ кг в сутки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3045771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37393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НАЧАЛЬНЫЕ ДОЗЫ НАРКОТИЧЕСКИХ АНАЛЬГЕТИКОВ ДЛЯ ДЕТЕЙ В ВОЗРАСТЕ ОТ 1 ГОДА ДО 12 ЛЕТ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86420"/>
              </p:ext>
            </p:extLst>
          </p:nvPr>
        </p:nvGraphicFramePr>
        <p:xfrm>
          <a:off x="508000" y="1915888"/>
          <a:ext cx="11263086" cy="4528453"/>
        </p:xfrm>
        <a:graphic>
          <a:graphicData uri="http://schemas.openxmlformats.org/drawingml/2006/table">
            <a:tbl>
              <a:tblPr firstRow="1" firstCol="1" bandRow="1"/>
              <a:tblGrid>
                <a:gridCol w="3754362">
                  <a:extLst>
                    <a:ext uri="{9D8B030D-6E8A-4147-A177-3AD203B41FA5}">
                      <a16:colId xmlns="" xmlns:a16="http://schemas.microsoft.com/office/drawing/2014/main" val="3640361871"/>
                    </a:ext>
                  </a:extLst>
                </a:gridCol>
                <a:gridCol w="3754362">
                  <a:extLst>
                    <a:ext uri="{9D8B030D-6E8A-4147-A177-3AD203B41FA5}">
                      <a16:colId xmlns="" xmlns:a16="http://schemas.microsoft.com/office/drawing/2014/main" val="4188888440"/>
                    </a:ext>
                  </a:extLst>
                </a:gridCol>
                <a:gridCol w="3754362">
                  <a:extLst>
                    <a:ext uri="{9D8B030D-6E8A-4147-A177-3AD203B41FA5}">
                      <a16:colId xmlns="" xmlns:a16="http://schemas.microsoft.com/office/drawing/2014/main" val="1108583231"/>
                    </a:ext>
                  </a:extLst>
                </a:gridCol>
              </a:tblGrid>
              <a:tr h="26638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Препарат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Путь введения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Начальная доза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241881090"/>
                  </a:ext>
                </a:extLst>
              </a:tr>
              <a:tr h="1065518">
                <a:tc rowSpan="6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Морфин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Внутрь (немедленное высвобождение)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1-2 года: 200-400 мкг\кг каждые 4 часа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2-12 лет: 200-500 мкг\кг каждые 4 часа (мак 5 мг)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422563897"/>
                  </a:ext>
                </a:extLst>
              </a:tr>
              <a:tr h="53275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Внутрь (пролонгированные формы)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200-800 мкг\кг каждые 12 часов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915636613"/>
                  </a:ext>
                </a:extLst>
              </a:tr>
              <a:tr h="26638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В\в инъекция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1-2 года: 100 мкг\кг каждые 4 часа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2-12 лет: 100-200 мкг\кг каждые 4 часа (мак 2,5 мг)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852762810"/>
                  </a:ext>
                </a:extLst>
              </a:tr>
              <a:tr h="79913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П\к инъекция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522318109"/>
                  </a:ext>
                </a:extLst>
              </a:tr>
              <a:tr h="53275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В\в инфузия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Начальная доза 100-200 мкг\кг, затем 20-30 мкг\кг\ч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633132265"/>
                  </a:ext>
                </a:extLst>
              </a:tr>
              <a:tr h="26638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П\к инфузия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 мкг\кг\ч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658021626"/>
                  </a:ext>
                </a:extLst>
              </a:tr>
              <a:tr h="266380"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Фентанил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В\в инъекция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1-2 мкг\кг, каждые 30-60 мин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631193518"/>
                  </a:ext>
                </a:extLst>
              </a:tr>
              <a:tr h="53275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В\в инфузия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Начальная доза 1-2 мкг, затем 1 мкг\кг\ч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4823615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55118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85783" y="377251"/>
            <a:ext cx="7398649" cy="510307"/>
          </a:xfrm>
        </p:spPr>
        <p:txBody>
          <a:bodyPr/>
          <a:lstStyle/>
          <a:p>
            <a:r>
              <a:rPr lang="ru-RU" dirty="0"/>
              <a:t>Пациентом (</a:t>
            </a:r>
            <a:r>
              <a:rPr lang="en-US" dirty="0"/>
              <a:t>PCA) </a:t>
            </a:r>
            <a:r>
              <a:rPr lang="ru-RU" dirty="0"/>
              <a:t>контролируемая или</a:t>
            </a:r>
            <a:r>
              <a:rPr lang="en-US" dirty="0"/>
              <a:t>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медсестрой </a:t>
            </a:r>
            <a:r>
              <a:rPr lang="ru-RU" dirty="0"/>
              <a:t>(</a:t>
            </a:r>
            <a:r>
              <a:rPr lang="en-US" dirty="0"/>
              <a:t>NCA</a:t>
            </a:r>
            <a:r>
              <a:rPr lang="en-US" dirty="0" smtClean="0"/>
              <a:t>) </a:t>
            </a:r>
            <a:r>
              <a:rPr lang="ru-RU" dirty="0" smtClean="0"/>
              <a:t>или родителями</a:t>
            </a:r>
            <a:r>
              <a:rPr lang="en-US" dirty="0" smtClean="0"/>
              <a:t> </a:t>
            </a:r>
            <a:r>
              <a:rPr lang="ru-RU" dirty="0"/>
              <a:t>контролируемая анестезия</a:t>
            </a:r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21"/>
          </p:nvPr>
        </p:nvSpPr>
        <p:spPr>
          <a:xfrm>
            <a:off x="5915472" y="3824902"/>
            <a:ext cx="4752528" cy="1549400"/>
          </a:xfrm>
        </p:spPr>
        <p:txBody>
          <a:bodyPr>
            <a:noAutofit/>
          </a:bodyPr>
          <a:lstStyle/>
          <a:p>
            <a:r>
              <a:rPr lang="ru-RU" sz="1400" dirty="0"/>
              <a:t>Не ассоциирована с повышенным риском нарушения дыхания в отличие от взрослых</a:t>
            </a:r>
          </a:p>
          <a:p>
            <a:r>
              <a:rPr lang="ru-RU" sz="1400" dirty="0"/>
              <a:t>Наиболее эффективный режим лечения прорывных болей у детей с онкологическими заболеваниями</a:t>
            </a:r>
          </a:p>
          <a:p>
            <a:endParaRPr lang="ru-RU" sz="1400" b="1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/>
          </p:nvPr>
        </p:nvGraphicFramePr>
        <p:xfrm>
          <a:off x="2567609" y="1124745"/>
          <a:ext cx="7224465" cy="22153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489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44489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444893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444893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444893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807864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Препарат</a:t>
                      </a:r>
                      <a:endParaRPr lang="ru-RU" sz="12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Продленная </a:t>
                      </a:r>
                      <a:r>
                        <a:rPr lang="ru-RU" sz="1200" dirty="0" err="1" smtClean="0"/>
                        <a:t>инфузия</a:t>
                      </a:r>
                      <a:r>
                        <a:rPr lang="ru-RU" sz="1200" dirty="0" smtClean="0"/>
                        <a:t> мкг/кг/ч</a:t>
                      </a:r>
                      <a:endParaRPr lang="ru-RU" sz="12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РСА </a:t>
                      </a:r>
                      <a:r>
                        <a:rPr lang="ru-RU" sz="1200" baseline="0" dirty="0" smtClean="0"/>
                        <a:t> болюс (мкг)</a:t>
                      </a:r>
                      <a:endParaRPr lang="ru-RU" sz="12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Lock-out time</a:t>
                      </a:r>
                      <a:r>
                        <a:rPr lang="ru-RU" sz="1200" dirty="0" smtClean="0"/>
                        <a:t> (мин)</a:t>
                      </a:r>
                      <a:endParaRPr lang="ru-RU" sz="12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Максимальное</a:t>
                      </a:r>
                      <a:r>
                        <a:rPr lang="ru-RU" sz="1200" baseline="0" dirty="0" smtClean="0"/>
                        <a:t> количество болюсов в час</a:t>
                      </a:r>
                      <a:endParaRPr lang="ru-RU" sz="1200" dirty="0"/>
                    </a:p>
                  </a:txBody>
                  <a:tcPr anchor="ctr" anchorCtr="1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69173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Морфин</a:t>
                      </a:r>
                      <a:endParaRPr lang="ru-RU" sz="12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20 (макс 1000)</a:t>
                      </a:r>
                      <a:endParaRPr lang="ru-RU" sz="12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20 (макс 1000)</a:t>
                      </a:r>
                      <a:endParaRPr lang="ru-RU" sz="12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5-10</a:t>
                      </a:r>
                      <a:endParaRPr lang="ru-RU" sz="12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4-6</a:t>
                      </a:r>
                      <a:endParaRPr lang="ru-RU" sz="1200" dirty="0"/>
                    </a:p>
                  </a:txBody>
                  <a:tcPr anchor="ctr" anchorCtr="1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69173">
                <a:tc>
                  <a:txBody>
                    <a:bodyPr/>
                    <a:lstStyle/>
                    <a:p>
                      <a:r>
                        <a:rPr lang="ru-RU" sz="1200" dirty="0" err="1" smtClean="0"/>
                        <a:t>Гидроморфон</a:t>
                      </a:r>
                      <a:endParaRPr lang="ru-RU" sz="12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3-5 (макс 250)</a:t>
                      </a:r>
                      <a:endParaRPr lang="ru-RU" sz="12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3-5 (макс 250)</a:t>
                      </a:r>
                      <a:endParaRPr lang="ru-RU" sz="12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5-10</a:t>
                      </a:r>
                      <a:endParaRPr lang="ru-RU" sz="12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4-6</a:t>
                      </a:r>
                      <a:endParaRPr lang="ru-RU" sz="1200" dirty="0"/>
                    </a:p>
                  </a:txBody>
                  <a:tcPr anchor="ctr" anchorCtr="1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69173">
                <a:tc>
                  <a:txBody>
                    <a:bodyPr/>
                    <a:lstStyle/>
                    <a:p>
                      <a:r>
                        <a:rPr lang="ru-RU" sz="1200" dirty="0" err="1" smtClean="0"/>
                        <a:t>фентанил</a:t>
                      </a:r>
                      <a:endParaRPr lang="ru-RU" sz="12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 (макс 50) </a:t>
                      </a:r>
                      <a:endParaRPr lang="ru-RU" sz="12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 (макс 50) </a:t>
                      </a:r>
                      <a:endParaRPr lang="ru-RU" sz="12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5</a:t>
                      </a:r>
                      <a:endParaRPr lang="ru-RU" sz="12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4-6</a:t>
                      </a:r>
                      <a:endParaRPr lang="ru-RU" sz="1200" dirty="0"/>
                    </a:p>
                  </a:txBody>
                  <a:tcPr anchor="ctr" anchorCtr="1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Текст 4"/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1703512" y="3486348"/>
            <a:ext cx="396044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1600" i="1" dirty="0">
                <a:solidFill>
                  <a:prstClr val="black"/>
                </a:solidFill>
              </a:rPr>
              <a:t>Journal of Pain Research 2014:7</a:t>
            </a:r>
          </a:p>
        </p:txBody>
      </p:sp>
      <p:pic>
        <p:nvPicPr>
          <p:cNvPr id="8" name="Picture 14" descr="http://catalog.medmpo.ru/kat/big/855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1825" y="5085185"/>
            <a:ext cx="2349433" cy="1772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Объект 6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0097" y="5085184"/>
            <a:ext cx="2953407" cy="1772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6803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89649" y="196948"/>
            <a:ext cx="9914963" cy="914400"/>
          </a:xfrm>
        </p:spPr>
        <p:txBody>
          <a:bodyPr>
            <a:normAutofit/>
          </a:bodyPr>
          <a:lstStyle/>
          <a:p>
            <a:r>
              <a:rPr lang="ru-RU" sz="2000" b="1" dirty="0" smtClean="0"/>
              <a:t>В первый день стартовая доза морфина у детей не получавших НЛС</a:t>
            </a:r>
            <a:endParaRPr lang="ru-RU" sz="20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98806" y="815927"/>
            <a:ext cx="10505806" cy="5095296"/>
          </a:xfrm>
        </p:spPr>
        <p:txBody>
          <a:bodyPr>
            <a:normAutofit/>
          </a:bodyPr>
          <a:lstStyle/>
          <a:p>
            <a:r>
              <a:rPr lang="ru-RU" sz="2800" b="1" dirty="0" smtClean="0"/>
              <a:t>Внутрь, ректально 1-3 </a:t>
            </a:r>
            <a:r>
              <a:rPr lang="ru-RU" sz="2800" b="1" dirty="0" err="1" smtClean="0"/>
              <a:t>мес</a:t>
            </a:r>
            <a:r>
              <a:rPr lang="ru-RU" sz="2800" b="1" dirty="0" smtClean="0"/>
              <a:t> по 50 мкг\кг, 3-6 </a:t>
            </a:r>
            <a:r>
              <a:rPr lang="ru-RU" sz="2800" b="1" dirty="0" err="1" smtClean="0"/>
              <a:t>мес</a:t>
            </a:r>
            <a:r>
              <a:rPr lang="ru-RU" sz="2800" b="1" dirty="0" smtClean="0"/>
              <a:t> по 100 мкг\кг, 6 мес-12 лет по 200 мкг\кг, 12-18 лет по 5-10 мг каждые 4 часа</a:t>
            </a:r>
          </a:p>
          <a:p>
            <a:r>
              <a:rPr lang="ru-RU" sz="2800" b="1" dirty="0" smtClean="0"/>
              <a:t>Подкожно </a:t>
            </a:r>
            <a:r>
              <a:rPr lang="ru-RU" sz="2800" b="1" dirty="0" err="1" smtClean="0"/>
              <a:t>болюсно</a:t>
            </a:r>
            <a:r>
              <a:rPr lang="ru-RU" sz="2800" b="1" dirty="0" smtClean="0"/>
              <a:t>, в\в </a:t>
            </a:r>
            <a:r>
              <a:rPr lang="ru-RU" sz="2800" b="1" dirty="0" err="1" smtClean="0"/>
              <a:t>струйно</a:t>
            </a:r>
            <a:r>
              <a:rPr lang="ru-RU" sz="2800" b="1" dirty="0" smtClean="0"/>
              <a:t> до 1 </a:t>
            </a:r>
            <a:r>
              <a:rPr lang="ru-RU" sz="2800" b="1" dirty="0" err="1" smtClean="0"/>
              <a:t>мес</a:t>
            </a:r>
            <a:r>
              <a:rPr lang="ru-RU" sz="2800" b="1" dirty="0" smtClean="0"/>
              <a:t> – 25 мкг\кг </a:t>
            </a:r>
            <a:r>
              <a:rPr lang="ru-RU" sz="2800" b="1" dirty="0" err="1" smtClean="0"/>
              <a:t>кажд</a:t>
            </a:r>
            <a:r>
              <a:rPr lang="ru-RU" sz="2800" b="1" dirty="0" smtClean="0"/>
              <a:t> 6 часов, 1-6 </a:t>
            </a:r>
            <a:r>
              <a:rPr lang="ru-RU" sz="2800" b="1" dirty="0" err="1" smtClean="0"/>
              <a:t>мес</a:t>
            </a:r>
            <a:r>
              <a:rPr lang="ru-RU" sz="2800" b="1" dirty="0" smtClean="0"/>
              <a:t> по 100 мкг\кг каждые 6 часов, 6 мес-12 лет по 100 мкг\кг </a:t>
            </a:r>
            <a:r>
              <a:rPr lang="ru-RU" sz="2800" b="1" dirty="0" err="1" smtClean="0"/>
              <a:t>кажд</a:t>
            </a:r>
            <a:r>
              <a:rPr lang="ru-RU" sz="2800" b="1" dirty="0" smtClean="0"/>
              <a:t> 4 часа (макс 2,5 мг), 12-18 лет 2,5-5 мг  каждые 4 часа</a:t>
            </a:r>
          </a:p>
          <a:p>
            <a:r>
              <a:rPr lang="ru-RU" sz="2800" b="1" dirty="0" smtClean="0"/>
              <a:t>Продолжительная </a:t>
            </a:r>
            <a:r>
              <a:rPr lang="ru-RU" sz="2800" b="1" dirty="0" err="1" smtClean="0"/>
              <a:t>инфузия</a:t>
            </a:r>
            <a:r>
              <a:rPr lang="ru-RU" sz="2800" b="1" dirty="0" smtClean="0"/>
              <a:t> п\к, в\в до 1 </a:t>
            </a:r>
            <a:r>
              <a:rPr lang="ru-RU" sz="2800" b="1" dirty="0" err="1" smtClean="0"/>
              <a:t>мес</a:t>
            </a:r>
            <a:r>
              <a:rPr lang="ru-RU" sz="2800" b="1" dirty="0" smtClean="0"/>
              <a:t> по 5 мкг\кг\час, 1-6 </a:t>
            </a:r>
            <a:r>
              <a:rPr lang="ru-RU" sz="2800" b="1" dirty="0" err="1" smtClean="0"/>
              <a:t>мес</a:t>
            </a:r>
            <a:r>
              <a:rPr lang="ru-RU" sz="2800" b="1" dirty="0" smtClean="0"/>
              <a:t> по 10 мкг\кг\ч, 6 мес-18 лет 15-20 мкг\кг\час 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93770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70671" y="492369"/>
            <a:ext cx="10930597" cy="5852160"/>
          </a:xfrm>
        </p:spPr>
        <p:txBody>
          <a:bodyPr>
            <a:normAutofit lnSpcReduction="10000"/>
          </a:bodyPr>
          <a:lstStyle/>
          <a:p>
            <a:r>
              <a:rPr lang="ru-RU" sz="2000" b="1" dirty="0" smtClean="0"/>
              <a:t>Первичный прием НЛС начинается с расчета стартовой дозы в мг\кг</a:t>
            </a:r>
          </a:p>
          <a:p>
            <a:r>
              <a:rPr lang="ru-RU" sz="2000" b="1" dirty="0" smtClean="0"/>
              <a:t>При переводе с одного НЛС на другой доза рассчитывается исходя из </a:t>
            </a:r>
            <a:r>
              <a:rPr lang="ru-RU" sz="2000" b="1" dirty="0" err="1" smtClean="0"/>
              <a:t>эквианальгетического</a:t>
            </a:r>
            <a:r>
              <a:rPr lang="ru-RU" sz="2000" b="1" dirty="0" smtClean="0"/>
              <a:t> соотношения</a:t>
            </a:r>
          </a:p>
          <a:p>
            <a:r>
              <a:rPr lang="ru-RU" sz="2000" b="1" dirty="0" smtClean="0"/>
              <a:t>Доза повышается пошагово</a:t>
            </a:r>
          </a:p>
          <a:p>
            <a:r>
              <a:rPr lang="ru-RU" sz="2000" b="1" dirty="0" smtClean="0"/>
              <a:t>Максимальной дозы у НЛС нет</a:t>
            </a:r>
          </a:p>
          <a:p>
            <a:r>
              <a:rPr lang="ru-RU" sz="2000" b="1" dirty="0" smtClean="0"/>
              <a:t>Суточная доза морфина пролонгированного действия равна суточной дозе морфина короткого действия через рот</a:t>
            </a:r>
          </a:p>
          <a:p>
            <a:r>
              <a:rPr lang="ru-RU" sz="2000" b="1" dirty="0" smtClean="0"/>
              <a:t>Разовая доза морфина пролонгированного действия равна половине его суточной дозы</a:t>
            </a:r>
          </a:p>
          <a:p>
            <a:r>
              <a:rPr lang="ru-RU" sz="2000" b="1" dirty="0" smtClean="0"/>
              <a:t>Для купирования прорывной боли используется морфин короткого действия</a:t>
            </a:r>
          </a:p>
          <a:p>
            <a:r>
              <a:rPr lang="ru-RU" sz="2000" b="1" dirty="0" smtClean="0"/>
              <a:t>Доза купирования прорывной боли 50-100% от разовой дозы за каждые 4 часа, 1\6 суточной дозы, п\к или в\в доза для купирования прорывной боли не ранее чем через 15-30 мин</a:t>
            </a:r>
          </a:p>
          <a:p>
            <a:r>
              <a:rPr lang="ru-RU" sz="2000" b="1" dirty="0" smtClean="0"/>
              <a:t>Отмена проводится путем постепенного снижения.  Прием НЛС 7-14 </a:t>
            </a:r>
            <a:r>
              <a:rPr lang="ru-RU" sz="2000" b="1" dirty="0" err="1" smtClean="0"/>
              <a:t>сут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уменьшаь</a:t>
            </a:r>
            <a:r>
              <a:rPr lang="ru-RU" sz="2000" b="1" dirty="0" smtClean="0"/>
              <a:t> дозу на 10-20% каждые 8 </a:t>
            </a:r>
            <a:r>
              <a:rPr lang="ru-RU" sz="2000" b="1" dirty="0" err="1" smtClean="0"/>
              <a:t>часо</a:t>
            </a:r>
            <a:r>
              <a:rPr lang="ru-RU" sz="2000" b="1" dirty="0" smtClean="0"/>
              <a:t>, увеличивая интервал между введениями. Длительный прием НЛС снижение на 10-20% в неделю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866433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48641" y="318868"/>
            <a:ext cx="10832122" cy="5884984"/>
          </a:xfrm>
        </p:spPr>
        <p:txBody>
          <a:bodyPr>
            <a:normAutofit/>
          </a:bodyPr>
          <a:lstStyle/>
          <a:p>
            <a:r>
              <a:rPr lang="ru-RU" sz="2000" b="1" dirty="0" smtClean="0"/>
              <a:t>Оптимальный путь введения морфина через рот. Необходимы две формы короткого (для подбора) и пролонгированного действия (для поддержания эффекта)</a:t>
            </a:r>
          </a:p>
          <a:p>
            <a:r>
              <a:rPr lang="ru-RU" sz="2000" b="1" dirty="0" smtClean="0"/>
              <a:t>Гуманно – морфин короткого действия через рот каждые 4 часа (6,10,14,18,22,02 часа) Основная доза.</a:t>
            </a:r>
          </a:p>
          <a:p>
            <a:r>
              <a:rPr lang="ru-RU" sz="2000" b="1" dirty="0" smtClean="0"/>
              <a:t>Морфин короткого действия п\к или в\в с использованием шприцевых насосов. Расчет в мг на сутки разводить 0,9% </a:t>
            </a:r>
            <a:r>
              <a:rPr lang="en-US" sz="2000" b="1" dirty="0" err="1" smtClean="0"/>
              <a:t>NaCl</a:t>
            </a:r>
            <a:r>
              <a:rPr lang="ru-RU" sz="2000" b="1" dirty="0" smtClean="0"/>
              <a:t>, скорость в мл\ч</a:t>
            </a:r>
          </a:p>
          <a:p>
            <a:r>
              <a:rPr lang="ru-RU" sz="2000" b="1" dirty="0" smtClean="0"/>
              <a:t>Для купирования прорывных болей резервная доза, интервал между резервными дозами 1 час, время приема основных доз не сдвигается</a:t>
            </a:r>
          </a:p>
          <a:p>
            <a:r>
              <a:rPr lang="ru-RU" sz="2000" b="1" dirty="0" smtClean="0"/>
              <a:t>Пересмотр основной дозы ежедневно, с учетом  принятых резервных доз за прошедшие сутки. Если понадобилось 1-2 резервные дозы, можно подождать 2-3 дня. Если вводились 3 и более резервные дозы – перерасчет</a:t>
            </a:r>
          </a:p>
          <a:p>
            <a:r>
              <a:rPr lang="ru-RU" sz="2000" b="1" dirty="0" smtClean="0"/>
              <a:t>Перерасчет к основной дозе за прошедшие сутки добавить сумму всех резервных доз, потом рассчитать новую основную дозу, разделив новую общую  на 6 приемов (увеличивать разовую дозу, не кратность!)</a:t>
            </a:r>
          </a:p>
          <a:p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1529496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17785" y="548640"/>
            <a:ext cx="10044332" cy="5106572"/>
          </a:xfrm>
        </p:spPr>
        <p:txBody>
          <a:bodyPr/>
          <a:lstStyle/>
          <a:p>
            <a:r>
              <a:rPr lang="ru-RU" sz="2000" b="1" dirty="0" err="1" smtClean="0"/>
              <a:t>Биодоступность</a:t>
            </a:r>
            <a:r>
              <a:rPr lang="ru-RU" sz="2000" b="1" dirty="0" smtClean="0"/>
              <a:t> ректально или через рот одинакова, соотношение 1:1</a:t>
            </a:r>
          </a:p>
          <a:p>
            <a:r>
              <a:rPr lang="ru-RU" sz="2000" b="1" dirty="0" smtClean="0"/>
              <a:t>Морфин пролонгированного действия нельзя разжевывать, делить на части</a:t>
            </a:r>
          </a:p>
          <a:p>
            <a:r>
              <a:rPr lang="ru-RU" sz="2000" b="1" dirty="0" smtClean="0"/>
              <a:t>Морфин через рот доза в 2 раза больше дозы п\к или в\в</a:t>
            </a:r>
          </a:p>
          <a:p>
            <a:r>
              <a:rPr lang="ru-RU" sz="2000" b="1" dirty="0" smtClean="0"/>
              <a:t>При отеках не применяют морфин п\к</a:t>
            </a:r>
          </a:p>
          <a:p>
            <a:r>
              <a:rPr lang="ru-RU" sz="2000" b="1" dirty="0" smtClean="0"/>
              <a:t>Морфин сульфат и морфин гидрохлорид эквивалентны</a:t>
            </a:r>
          </a:p>
          <a:p>
            <a:r>
              <a:rPr lang="ru-RU" sz="2000" b="1" dirty="0" smtClean="0"/>
              <a:t>Не рекомендуется чередование опиоидных анальгетиков без необходимости</a:t>
            </a:r>
          </a:p>
          <a:p>
            <a:r>
              <a:rPr lang="ru-RU" sz="2000" b="1" dirty="0" smtClean="0"/>
              <a:t>При передозировке </a:t>
            </a:r>
            <a:r>
              <a:rPr lang="ru-RU" sz="2000" b="1" dirty="0" err="1" smtClean="0"/>
              <a:t>опиоидов</a:t>
            </a:r>
            <a:r>
              <a:rPr lang="ru-RU" sz="2000" b="1" dirty="0" smtClean="0"/>
              <a:t> вводить </a:t>
            </a:r>
            <a:r>
              <a:rPr lang="ru-RU" sz="2000" b="1" dirty="0" err="1" smtClean="0"/>
              <a:t>налоксон</a:t>
            </a:r>
            <a:r>
              <a:rPr lang="ru-RU" sz="2000" b="1" dirty="0" smtClean="0"/>
              <a:t> (на фоне ИВЛ 1 мкг\кг с последующим увеличением дозы каждые 3 мин)</a:t>
            </a:r>
          </a:p>
          <a:p>
            <a:r>
              <a:rPr lang="ru-RU" sz="2000" b="1" dirty="0" smtClean="0"/>
              <a:t>Прием слабительных с первого дня назначения НЛС</a:t>
            </a:r>
          </a:p>
          <a:p>
            <a:r>
              <a:rPr lang="ru-RU" sz="2000" b="1" dirty="0" err="1" smtClean="0"/>
              <a:t>Фентаниловый</a:t>
            </a:r>
            <a:r>
              <a:rPr lang="ru-RU" sz="2000" b="1" dirty="0" smtClean="0"/>
              <a:t> пластырь (с 18 лет) резервуарного типа нельзя делить!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37369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35115915"/>
              </p:ext>
            </p:extLst>
          </p:nvPr>
        </p:nvGraphicFramePr>
        <p:xfrm>
          <a:off x="2039840" y="717451"/>
          <a:ext cx="8915400" cy="51347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71800"/>
                <a:gridCol w="2971800"/>
                <a:gridCol w="2971800"/>
              </a:tblGrid>
              <a:tr h="1547783">
                <a:tc>
                  <a:txBody>
                    <a:bodyPr/>
                    <a:lstStyle/>
                    <a:p>
                      <a:r>
                        <a:rPr lang="ru-RU" sz="2400" b="1" dirty="0" smtClean="0"/>
                        <a:t>Препарат </a:t>
                      </a:r>
                      <a:endParaRPr lang="ru-RU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 smtClean="0"/>
                        <a:t>Анальгетический потенциал</a:t>
                      </a:r>
                      <a:endParaRPr lang="ru-RU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 smtClean="0"/>
                        <a:t>Фома выпуска</a:t>
                      </a:r>
                      <a:endParaRPr lang="ru-RU" sz="2400" b="1" dirty="0"/>
                    </a:p>
                  </a:txBody>
                  <a:tcPr/>
                </a:tc>
              </a:tr>
              <a:tr h="896732">
                <a:tc>
                  <a:txBody>
                    <a:bodyPr/>
                    <a:lstStyle/>
                    <a:p>
                      <a:r>
                        <a:rPr lang="ru-RU" sz="2400" b="1" dirty="0" err="1" smtClean="0"/>
                        <a:t>Трамадол</a:t>
                      </a:r>
                      <a:r>
                        <a:rPr lang="ru-RU" sz="2400" b="1" dirty="0" smtClean="0"/>
                        <a:t> </a:t>
                      </a:r>
                      <a:endParaRPr lang="ru-RU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 smtClean="0"/>
                        <a:t>0,2</a:t>
                      </a:r>
                      <a:endParaRPr lang="ru-RU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 smtClean="0"/>
                        <a:t>Кап, </a:t>
                      </a:r>
                      <a:r>
                        <a:rPr lang="ru-RU" sz="2400" b="1" dirty="0" err="1" smtClean="0"/>
                        <a:t>таб</a:t>
                      </a:r>
                      <a:r>
                        <a:rPr lang="ru-RU" sz="2400" b="1" dirty="0" smtClean="0"/>
                        <a:t>, свечи, </a:t>
                      </a:r>
                      <a:r>
                        <a:rPr lang="ru-RU" sz="2400" b="1" dirty="0" err="1" smtClean="0"/>
                        <a:t>амп</a:t>
                      </a:r>
                      <a:endParaRPr lang="ru-RU" sz="2400" b="1" dirty="0"/>
                    </a:p>
                  </a:txBody>
                  <a:tcPr/>
                </a:tc>
              </a:tr>
              <a:tr h="896732">
                <a:tc>
                  <a:txBody>
                    <a:bodyPr/>
                    <a:lstStyle/>
                    <a:p>
                      <a:r>
                        <a:rPr lang="ru-RU" sz="2400" b="1" dirty="0" smtClean="0"/>
                        <a:t>Морфин </a:t>
                      </a:r>
                      <a:endParaRPr lang="ru-RU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 smtClean="0"/>
                        <a:t>0,5</a:t>
                      </a:r>
                      <a:endParaRPr lang="ru-RU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 err="1" smtClean="0"/>
                        <a:t>Таб</a:t>
                      </a:r>
                      <a:r>
                        <a:rPr lang="ru-RU" sz="2400" b="1" dirty="0" smtClean="0"/>
                        <a:t>, капсулы</a:t>
                      </a:r>
                      <a:endParaRPr lang="ru-RU" sz="2400" b="1" dirty="0"/>
                    </a:p>
                  </a:txBody>
                  <a:tcPr/>
                </a:tc>
              </a:tr>
              <a:tr h="896732">
                <a:tc>
                  <a:txBody>
                    <a:bodyPr/>
                    <a:lstStyle/>
                    <a:p>
                      <a:r>
                        <a:rPr lang="ru-RU" sz="2400" b="1" dirty="0" smtClean="0"/>
                        <a:t>Морфин </a:t>
                      </a:r>
                      <a:endParaRPr lang="ru-RU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 smtClean="0"/>
                        <a:t>1</a:t>
                      </a:r>
                      <a:endParaRPr lang="ru-RU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 err="1" smtClean="0"/>
                        <a:t>Амп</a:t>
                      </a:r>
                      <a:endParaRPr lang="ru-RU" sz="2400" b="1" dirty="0"/>
                    </a:p>
                  </a:txBody>
                  <a:tcPr/>
                </a:tc>
              </a:tr>
              <a:tr h="896732">
                <a:tc>
                  <a:txBody>
                    <a:bodyPr/>
                    <a:lstStyle/>
                    <a:p>
                      <a:r>
                        <a:rPr lang="ru-RU" sz="2400" b="1" dirty="0" err="1" smtClean="0"/>
                        <a:t>Фентанил</a:t>
                      </a:r>
                      <a:r>
                        <a:rPr lang="ru-RU" sz="2400" b="1" dirty="0" smtClean="0"/>
                        <a:t> </a:t>
                      </a:r>
                      <a:endParaRPr lang="ru-RU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 smtClean="0"/>
                        <a:t>150</a:t>
                      </a:r>
                      <a:endParaRPr lang="ru-RU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 err="1" smtClean="0"/>
                        <a:t>Амп</a:t>
                      </a:r>
                      <a:r>
                        <a:rPr lang="ru-RU" sz="2400" b="1" dirty="0" smtClean="0"/>
                        <a:t> </a:t>
                      </a:r>
                      <a:endParaRPr lang="ru-RU" sz="2400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49813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3200" b="1" dirty="0" err="1" smtClean="0"/>
              <a:t>Адъювантные</a:t>
            </a:r>
            <a:r>
              <a:rPr lang="ru-RU" sz="3200" b="1" dirty="0" smtClean="0"/>
              <a:t>  средства</a:t>
            </a:r>
            <a:r>
              <a:rPr lang="ru-RU" sz="3200" b="1" dirty="0"/>
              <a:t> </a:t>
            </a:r>
            <a:r>
              <a:rPr lang="ru-RU" sz="3200" b="1" dirty="0" smtClean="0"/>
              <a:t>в лечении </a:t>
            </a:r>
            <a:r>
              <a:rPr lang="ru-RU" sz="3200" b="1" dirty="0"/>
              <a:t>хронической </a:t>
            </a:r>
            <a:r>
              <a:rPr lang="ru-RU" sz="3200" b="1" dirty="0" err="1"/>
              <a:t>персистирующей</a:t>
            </a:r>
            <a:r>
              <a:rPr lang="ru-RU" sz="3200" b="1" dirty="0"/>
              <a:t> боли у </a:t>
            </a:r>
            <a:r>
              <a:rPr lang="ru-RU" sz="3200" b="1" dirty="0" smtClean="0"/>
              <a:t>детей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dirty="0" err="1"/>
              <a:t>Глюкокортикостероиды</a:t>
            </a:r>
            <a:r>
              <a:rPr lang="ru-RU" dirty="0"/>
              <a:t> используют при повышении внутричерепного </a:t>
            </a:r>
            <a:r>
              <a:rPr lang="ru-RU" dirty="0" smtClean="0"/>
              <a:t>давления, болях </a:t>
            </a:r>
            <a:r>
              <a:rPr lang="ru-RU" dirty="0"/>
              <a:t>в костях, инфильтрации и сдавлении нервов. Преднизолон назначают из расчета </a:t>
            </a:r>
            <a:r>
              <a:rPr lang="ru-RU" dirty="0" smtClean="0"/>
              <a:t>1– </a:t>
            </a:r>
            <a:r>
              <a:rPr lang="ru-RU" dirty="0"/>
              <a:t>2 мг/кг в день</a:t>
            </a:r>
            <a:r>
              <a:rPr lang="ru-RU" dirty="0" smtClean="0"/>
              <a:t>.</a:t>
            </a:r>
          </a:p>
          <a:p>
            <a:pPr algn="just"/>
            <a:r>
              <a:rPr lang="ru-RU" dirty="0"/>
              <a:t>Трициклические антидепрессанты (амитриптилин) применяются при </a:t>
            </a:r>
            <a:r>
              <a:rPr lang="ru-RU" dirty="0" smtClean="0"/>
              <a:t>лечении </a:t>
            </a:r>
            <a:r>
              <a:rPr lang="ru-RU" dirty="0" err="1" smtClean="0"/>
              <a:t>нейропатической</a:t>
            </a:r>
            <a:r>
              <a:rPr lang="ru-RU" dirty="0" smtClean="0"/>
              <a:t> </a:t>
            </a:r>
            <a:r>
              <a:rPr lang="ru-RU" dirty="0"/>
              <a:t>боли. Дозы в зависимости от возраста: в возрасте от 2 до 12 </a:t>
            </a:r>
            <a:r>
              <a:rPr lang="ru-RU" dirty="0" smtClean="0"/>
              <a:t>лет назначают </a:t>
            </a:r>
            <a:r>
              <a:rPr lang="ru-RU" dirty="0"/>
              <a:t>из расчета 0,2 – 0,5 мг/кг (максимум 25 мг) на ночь</a:t>
            </a:r>
            <a:r>
              <a:rPr lang="ru-RU" dirty="0" smtClean="0"/>
              <a:t>.</a:t>
            </a:r>
          </a:p>
          <a:p>
            <a:pPr algn="just"/>
            <a:r>
              <a:rPr lang="ru-RU" dirty="0"/>
              <a:t>Противосудорожные препараты широко используют для лечения </a:t>
            </a:r>
            <a:r>
              <a:rPr lang="ru-RU" dirty="0" err="1" smtClean="0"/>
              <a:t>нейропатической</a:t>
            </a:r>
            <a:r>
              <a:rPr lang="ru-RU" dirty="0" smtClean="0"/>
              <a:t> боли (</a:t>
            </a:r>
            <a:r>
              <a:rPr lang="ru-RU" dirty="0" err="1" smtClean="0"/>
              <a:t>карбамазепин</a:t>
            </a:r>
            <a:r>
              <a:rPr lang="ru-RU" dirty="0" smtClean="0"/>
              <a:t>, </a:t>
            </a:r>
            <a:r>
              <a:rPr lang="ru-RU" dirty="0" err="1" smtClean="0"/>
              <a:t>габапентин</a:t>
            </a:r>
            <a:r>
              <a:rPr lang="ru-RU" dirty="0" smtClean="0"/>
              <a:t>)</a:t>
            </a:r>
          </a:p>
          <a:p>
            <a:pPr algn="just"/>
            <a:r>
              <a:rPr lang="ru-RU" dirty="0" smtClean="0"/>
              <a:t>Применение </a:t>
            </a:r>
            <a:r>
              <a:rPr lang="ru-RU" dirty="0" err="1"/>
              <a:t>бифосфонатов</a:t>
            </a:r>
            <a:r>
              <a:rPr lang="ru-RU" dirty="0"/>
              <a:t> </a:t>
            </a:r>
            <a:r>
              <a:rPr lang="ru-RU" dirty="0" smtClean="0"/>
              <a:t>для </a:t>
            </a:r>
            <a:r>
              <a:rPr lang="ru-RU" dirty="0"/>
              <a:t>лечения боли </a:t>
            </a:r>
            <a:r>
              <a:rPr lang="ru-RU" dirty="0" smtClean="0"/>
              <a:t>в костях </a:t>
            </a:r>
            <a:r>
              <a:rPr lang="ru-RU" dirty="0"/>
              <a:t>не </a:t>
            </a:r>
            <a:r>
              <a:rPr lang="ru-RU" dirty="0" smtClean="0"/>
              <a:t>рекомендуется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52820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07568" y="1484784"/>
            <a:ext cx="7886700" cy="4495354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dirty="0"/>
              <a:t>Рекомендуется проводить отмену опиоидных анальгетиков путем медленного снижения дозы для профилактики синдрома </a:t>
            </a:r>
            <a:r>
              <a:rPr lang="ru-RU" dirty="0" smtClean="0"/>
              <a:t>отмены</a:t>
            </a:r>
          </a:p>
          <a:p>
            <a:pPr lvl="1" algn="just"/>
            <a:r>
              <a:rPr lang="ru-RU" b="1" dirty="0" smtClean="0"/>
              <a:t>Уровень </a:t>
            </a:r>
            <a:r>
              <a:rPr lang="ru-RU" b="1" dirty="0"/>
              <a:t>убедительности рекомендаций С </a:t>
            </a:r>
            <a:r>
              <a:rPr lang="ru-RU" dirty="0"/>
              <a:t>(уровень достоверности доказательств – 3</a:t>
            </a:r>
            <a:r>
              <a:rPr lang="ru-RU" dirty="0" smtClean="0"/>
              <a:t>)</a:t>
            </a:r>
            <a:r>
              <a:rPr lang="ru-RU" i="1" dirty="0" smtClean="0"/>
              <a:t> </a:t>
            </a:r>
            <a:endParaRPr lang="ru-RU" dirty="0"/>
          </a:p>
          <a:p>
            <a:pPr algn="just"/>
            <a:r>
              <a:rPr lang="ru-RU" dirty="0"/>
              <a:t>При передозировке опиоидных анальгетиков рекомендуется введение </a:t>
            </a:r>
            <a:r>
              <a:rPr lang="ru-RU" dirty="0" err="1" smtClean="0"/>
              <a:t>налоксона</a:t>
            </a:r>
            <a:r>
              <a:rPr lang="ru-RU" dirty="0" smtClean="0"/>
              <a:t>. </a:t>
            </a:r>
            <a:endParaRPr lang="ru-RU" dirty="0"/>
          </a:p>
          <a:p>
            <a:pPr lvl="1" algn="just"/>
            <a:r>
              <a:rPr lang="ru-RU" b="1" dirty="0" smtClean="0"/>
              <a:t>Уровень </a:t>
            </a:r>
            <a:r>
              <a:rPr lang="ru-RU" b="1" dirty="0"/>
              <a:t>убедительности рекомендаций В </a:t>
            </a:r>
            <a:r>
              <a:rPr lang="ru-RU" dirty="0"/>
              <a:t>(уровень достоверности доказательств – 2)</a:t>
            </a:r>
            <a:br>
              <a:rPr lang="ru-RU" dirty="0"/>
            </a:br>
            <a:endParaRPr lang="ru-RU" dirty="0"/>
          </a:p>
          <a:p>
            <a:pPr algn="just"/>
            <a:r>
              <a:rPr lang="ru-RU" dirty="0"/>
              <a:t>Для профилактики запора рекомендуется прием слабительных средств с первого дня назначения опиоидных </a:t>
            </a:r>
            <a:r>
              <a:rPr lang="ru-RU" dirty="0" smtClean="0"/>
              <a:t>анальгетиков</a:t>
            </a:r>
            <a:endParaRPr lang="ru-RU" dirty="0"/>
          </a:p>
          <a:p>
            <a:pPr lvl="1" algn="just"/>
            <a:r>
              <a:rPr lang="ru-RU" b="1" dirty="0" smtClean="0"/>
              <a:t>Уровень </a:t>
            </a:r>
            <a:r>
              <a:rPr lang="ru-RU" b="1" dirty="0"/>
              <a:t>убедительности рекомендаций В </a:t>
            </a:r>
            <a:r>
              <a:rPr lang="ru-RU" dirty="0"/>
              <a:t>(уровень достоверности доказательств – 2) </a:t>
            </a:r>
          </a:p>
          <a:p>
            <a:endParaRPr lang="ru-RU" dirty="0"/>
          </a:p>
        </p:txBody>
      </p:sp>
      <p:sp>
        <p:nvSpPr>
          <p:cNvPr id="4" name="Название 1"/>
          <p:cNvSpPr>
            <a:spLocks noGrp="1"/>
          </p:cNvSpPr>
          <p:nvPr>
            <p:ph type="title"/>
          </p:nvPr>
        </p:nvSpPr>
        <p:spPr>
          <a:xfrm>
            <a:off x="2207568" y="188641"/>
            <a:ext cx="7886700" cy="1325563"/>
          </a:xfrm>
        </p:spPr>
        <p:txBody>
          <a:bodyPr/>
          <a:lstStyle/>
          <a:p>
            <a:pPr algn="ctr"/>
            <a:r>
              <a:rPr lang="ru-RU" dirty="0" smtClean="0"/>
              <a:t>Лечение боли (2 ступень)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12590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15576" y="782053"/>
            <a:ext cx="10348175" cy="5185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9329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азвание 1"/>
          <p:cNvSpPr>
            <a:spLocks noGrp="1"/>
          </p:cNvSpPr>
          <p:nvPr>
            <p:ph type="title"/>
          </p:nvPr>
        </p:nvSpPr>
        <p:spPr>
          <a:xfrm>
            <a:off x="2266783" y="1"/>
            <a:ext cx="5894330" cy="790789"/>
          </a:xfrm>
        </p:spPr>
        <p:txBody>
          <a:bodyPr>
            <a:normAutofit/>
          </a:bodyPr>
          <a:lstStyle/>
          <a:p>
            <a:r>
              <a:rPr lang="ru-RU" sz="2400" b="1" dirty="0">
                <a:solidFill>
                  <a:schemeClr val="accent6"/>
                </a:solidFill>
              </a:rPr>
              <a:t>Критерии ОЦЕНКИ</a:t>
            </a:r>
            <a:r>
              <a:rPr lang="en-US" sz="2400" b="1" dirty="0">
                <a:solidFill>
                  <a:schemeClr val="accent6"/>
                </a:solidFill>
              </a:rPr>
              <a:t> </a:t>
            </a:r>
            <a:r>
              <a:rPr lang="ru-RU" sz="2400" b="1" dirty="0">
                <a:solidFill>
                  <a:schemeClr val="accent6"/>
                </a:solidFill>
              </a:rPr>
              <a:t>качества обезболивания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66783" y="1413836"/>
            <a:ext cx="8056732" cy="3945691"/>
          </a:xfrm>
        </p:spPr>
        <p:txBody>
          <a:bodyPr/>
          <a:lstStyle/>
          <a:p>
            <a:pPr marL="342900" indent="-342900" fontAlgn="t">
              <a:buClr>
                <a:schemeClr val="accent6"/>
              </a:buClr>
              <a:buSzPct val="127000"/>
              <a:buFont typeface="Wingdings" charset="2"/>
              <a:buChar char="Ø"/>
            </a:pPr>
            <a:r>
              <a:rPr lang="ru-RU" b="1" dirty="0" smtClean="0"/>
              <a:t>Выполнена </a:t>
            </a:r>
            <a:r>
              <a:rPr lang="ru-RU" b="1" dirty="0"/>
              <a:t>динамическая оценка интенсивности болевого синдрома по шкале ВАШ и/или НОШ (в условиях стационара – ежедневно отражать в дневнике; в амбулаторных условиях – при каждом посещении</a:t>
            </a:r>
            <a:r>
              <a:rPr lang="ru-RU" b="1" dirty="0" smtClean="0"/>
              <a:t>)</a:t>
            </a:r>
          </a:p>
          <a:p>
            <a:pPr marL="342900" indent="-342900" fontAlgn="t">
              <a:buClr>
                <a:schemeClr val="accent6"/>
              </a:buClr>
              <a:buSzPct val="127000"/>
              <a:buFont typeface="Wingdings" charset="2"/>
              <a:buChar char="Ø"/>
            </a:pPr>
            <a:endParaRPr lang="ru-RU" b="1" dirty="0"/>
          </a:p>
          <a:p>
            <a:pPr marL="285750" indent="-285750" fontAlgn="t">
              <a:buClr>
                <a:schemeClr val="accent6"/>
              </a:buClr>
              <a:buSzPct val="127000"/>
              <a:buFont typeface="Wingdings" charset="2"/>
              <a:buChar char="Ø"/>
            </a:pPr>
            <a:r>
              <a:rPr lang="ru-RU" b="1" dirty="0" smtClean="0"/>
              <a:t>Назначено </a:t>
            </a:r>
            <a:r>
              <a:rPr lang="ru-RU" b="1" dirty="0"/>
              <a:t>регулярное введение обезболивающего препарата через определенные интервалы времени с учетом периода </a:t>
            </a:r>
            <a:r>
              <a:rPr lang="ru-RU" b="1" dirty="0" smtClean="0"/>
              <a:t>полувыведения</a:t>
            </a:r>
          </a:p>
          <a:p>
            <a:pPr fontAlgn="t">
              <a:buClr>
                <a:schemeClr val="accent6"/>
              </a:buClr>
              <a:buSzPct val="127000"/>
            </a:pPr>
            <a:endParaRPr lang="ru-RU" b="1" dirty="0"/>
          </a:p>
          <a:p>
            <a:pPr marL="285750" indent="-285750" fontAlgn="t">
              <a:buClr>
                <a:schemeClr val="accent6"/>
              </a:buClr>
              <a:buSzPct val="127000"/>
              <a:buFont typeface="Wingdings" charset="2"/>
              <a:buChar char="Ø"/>
            </a:pPr>
            <a:r>
              <a:rPr lang="ru-RU" b="1" dirty="0" smtClean="0"/>
              <a:t>Назначен </a:t>
            </a:r>
            <a:r>
              <a:rPr lang="ru-RU" b="1" dirty="0" err="1"/>
              <a:t>неинвазивный</a:t>
            </a:r>
            <a:r>
              <a:rPr lang="ru-RU" b="1" dirty="0"/>
              <a:t> обезболивающий препарат при отсутствии нарушений функций </a:t>
            </a:r>
            <a:r>
              <a:rPr lang="ru-RU" b="1" dirty="0" smtClean="0"/>
              <a:t>глотания</a:t>
            </a:r>
          </a:p>
          <a:p>
            <a:pPr marL="285750" indent="-285750" fontAlgn="t">
              <a:buClr>
                <a:schemeClr val="accent6"/>
              </a:buClr>
              <a:buSzPct val="127000"/>
              <a:buFont typeface="Wingdings" charset="2"/>
              <a:buChar char="Ø"/>
            </a:pPr>
            <a:endParaRPr lang="ru-RU" b="1" dirty="0"/>
          </a:p>
          <a:p>
            <a:pPr marL="285750" indent="-285750" fontAlgn="t">
              <a:buClr>
                <a:schemeClr val="accent6"/>
              </a:buClr>
              <a:buSzPct val="127000"/>
              <a:buFont typeface="Wingdings" charset="2"/>
              <a:buChar char="Ø"/>
            </a:pPr>
            <a:r>
              <a:rPr lang="ru-RU" b="1" dirty="0" smtClean="0"/>
              <a:t>Назначены </a:t>
            </a:r>
            <a:r>
              <a:rPr lang="ru-RU" b="1" dirty="0"/>
              <a:t>слабительные средства с момента начала приема опиоидных </a:t>
            </a:r>
            <a:r>
              <a:rPr lang="ru-RU" b="1" dirty="0" smtClean="0"/>
              <a:t>анальгетиков</a:t>
            </a:r>
          </a:p>
          <a:p>
            <a:pPr marL="285750" indent="-285750" fontAlgn="t">
              <a:buClr>
                <a:schemeClr val="accent6"/>
              </a:buClr>
              <a:buSzPct val="127000"/>
              <a:buFont typeface="Wingdings" charset="2"/>
              <a:buChar char="Ø"/>
            </a:pPr>
            <a:endParaRPr lang="ru-RU" b="1" dirty="0"/>
          </a:p>
          <a:p>
            <a:pPr marL="285750" indent="-285750" fontAlgn="t">
              <a:buClr>
                <a:schemeClr val="accent6"/>
              </a:buClr>
              <a:buSzPct val="127000"/>
              <a:buFont typeface="Wingdings" charset="2"/>
              <a:buChar char="Ø"/>
            </a:pPr>
            <a:r>
              <a:rPr lang="ru-RU" b="1" dirty="0" smtClean="0"/>
              <a:t>Назначены </a:t>
            </a:r>
            <a:r>
              <a:rPr lang="ru-RU" b="1" dirty="0" err="1"/>
              <a:t>антиэметические</a:t>
            </a:r>
            <a:r>
              <a:rPr lang="ru-RU" b="1" dirty="0"/>
              <a:t> препараты при возникновении тошноты и рвоты на фоне приема опиоидных анальгетиков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8717627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55675"/>
          </a:xfrm>
        </p:spPr>
        <p:txBody>
          <a:bodyPr>
            <a:normAutofit/>
          </a:bodyPr>
          <a:lstStyle/>
          <a:p>
            <a:r>
              <a:rPr lang="ru-RU" sz="3200" b="1" dirty="0" smtClean="0"/>
              <a:t>Проблемы адекватного обезболивания у детей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509486"/>
            <a:ext cx="10515600" cy="4920343"/>
          </a:xfrm>
        </p:spPr>
        <p:txBody>
          <a:bodyPr>
            <a:normAutofit/>
          </a:bodyPr>
          <a:lstStyle/>
          <a:p>
            <a:r>
              <a:rPr lang="ru-RU" dirty="0" smtClean="0"/>
              <a:t>нет </a:t>
            </a:r>
            <a:r>
              <a:rPr lang="ru-RU" dirty="0"/>
              <a:t>пероральных форм препаратов морфина с </a:t>
            </a:r>
            <a:r>
              <a:rPr lang="ru-RU" dirty="0" smtClean="0"/>
              <a:t>немедленным высвобождением </a:t>
            </a:r>
            <a:r>
              <a:rPr lang="ru-RU" dirty="0"/>
              <a:t>действующего вещества (т.е. короткого действия); </a:t>
            </a:r>
            <a:endParaRPr lang="ru-RU" dirty="0" smtClean="0"/>
          </a:p>
          <a:p>
            <a:r>
              <a:rPr lang="ru-RU" dirty="0" smtClean="0"/>
              <a:t>нет таблеток, </a:t>
            </a:r>
            <a:r>
              <a:rPr lang="ru-RU" dirty="0" err="1" smtClean="0"/>
              <a:t>буккальных</a:t>
            </a:r>
            <a:r>
              <a:rPr lang="ru-RU" dirty="0" smtClean="0"/>
              <a:t> </a:t>
            </a:r>
            <a:r>
              <a:rPr lang="ru-RU" dirty="0"/>
              <a:t>и </a:t>
            </a:r>
            <a:r>
              <a:rPr lang="ru-RU" dirty="0" err="1"/>
              <a:t>интраназальных</a:t>
            </a:r>
            <a:r>
              <a:rPr lang="ru-RU" dirty="0"/>
              <a:t> форм препаратов </a:t>
            </a:r>
            <a:r>
              <a:rPr lang="ru-RU" dirty="0" err="1"/>
              <a:t>фентанила</a:t>
            </a:r>
            <a:r>
              <a:rPr lang="ru-RU" dirty="0"/>
              <a:t> для лечения прорывной </a:t>
            </a:r>
            <a:r>
              <a:rPr lang="ru-RU" dirty="0" smtClean="0"/>
              <a:t>боли, а </a:t>
            </a:r>
            <a:r>
              <a:rPr lang="ru-RU" dirty="0"/>
              <a:t>также необходимых дозировок </a:t>
            </a:r>
            <a:r>
              <a:rPr lang="ru-RU" dirty="0" err="1"/>
              <a:t>трансдермальных</a:t>
            </a:r>
            <a:r>
              <a:rPr lang="ru-RU" dirty="0"/>
              <a:t> терапевтических систем (пластырей);</a:t>
            </a:r>
          </a:p>
          <a:p>
            <a:r>
              <a:rPr lang="ru-RU" dirty="0"/>
              <a:t>нет </a:t>
            </a:r>
            <a:r>
              <a:rPr lang="ru-RU" dirty="0" err="1"/>
              <a:t>гидроморфона</a:t>
            </a:r>
            <a:r>
              <a:rPr lang="ru-RU" dirty="0"/>
              <a:t>, </a:t>
            </a:r>
            <a:r>
              <a:rPr lang="ru-RU" dirty="0" err="1"/>
              <a:t>оксикодона</a:t>
            </a:r>
            <a:r>
              <a:rPr lang="ru-RU" dirty="0"/>
              <a:t>, не лицензирован </a:t>
            </a:r>
            <a:r>
              <a:rPr lang="ru-RU" dirty="0" err="1"/>
              <a:t>метадон</a:t>
            </a:r>
            <a:r>
              <a:rPr lang="ru-RU" dirty="0"/>
              <a:t> для применения у детей, </a:t>
            </a:r>
            <a:r>
              <a:rPr lang="ru-RU" dirty="0" smtClean="0"/>
              <a:t>нет наркотических </a:t>
            </a:r>
            <a:r>
              <a:rPr lang="ru-RU" dirty="0"/>
              <a:t>препаратов, которые можно использовать у детей младше 2 лет, </a:t>
            </a:r>
            <a:endParaRPr lang="ru-RU" dirty="0" smtClean="0"/>
          </a:p>
          <a:p>
            <a:r>
              <a:rPr lang="ru-RU" dirty="0" smtClean="0"/>
              <a:t>Не регламентирована </a:t>
            </a:r>
            <a:r>
              <a:rPr lang="ru-RU" dirty="0"/>
              <a:t>возможность подкожной </a:t>
            </a:r>
            <a:r>
              <a:rPr lang="ru-RU" dirty="0" err="1"/>
              <a:t>инфузии</a:t>
            </a:r>
            <a:r>
              <a:rPr lang="ru-RU" dirty="0"/>
              <a:t> морфина на дому</a:t>
            </a:r>
            <a:r>
              <a:rPr lang="ru-RU" dirty="0" smtClean="0"/>
              <a:t>.</a:t>
            </a:r>
          </a:p>
          <a:p>
            <a:r>
              <a:rPr lang="ru-RU" dirty="0" smtClean="0"/>
              <a:t> Нет опубликованных </a:t>
            </a:r>
            <a:r>
              <a:rPr lang="ru-RU" dirty="0"/>
              <a:t>данных о расчетных нормативах потребности в </a:t>
            </a:r>
            <a:r>
              <a:rPr lang="ru-RU" dirty="0" smtClean="0"/>
              <a:t>наркотических лекарственных </a:t>
            </a:r>
            <a:r>
              <a:rPr lang="ru-RU" dirty="0"/>
              <a:t>средствах на одного человека в год у детей, получающих </a:t>
            </a:r>
            <a:r>
              <a:rPr lang="ru-RU" dirty="0" smtClean="0"/>
              <a:t>паллиативное лечение </a:t>
            </a:r>
            <a:r>
              <a:rPr lang="ru-RU" dirty="0"/>
              <a:t>на дому или в стационаре.</a:t>
            </a:r>
          </a:p>
        </p:txBody>
      </p:sp>
    </p:spTree>
    <p:extLst>
      <p:ext uri="{BB962C8B-B14F-4D97-AF65-F5344CB8AC3E}">
        <p14:creationId xmlns:p14="http://schemas.microsoft.com/office/powerpoint/2010/main" val="4050621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04737" y="276726"/>
            <a:ext cx="9699875" cy="1287379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/>
              <a:t>ХАРТИЯ ПРАВ УМИРАЮЩЕГО РЕБЕНКА</a:t>
            </a:r>
            <a:br>
              <a:rPr lang="ru-RU" sz="3200" b="1" dirty="0"/>
            </a:br>
            <a:r>
              <a:rPr lang="ru-RU" sz="3200" b="1" dirty="0"/>
              <a:t>(ТРИЕСТСКАЯ ХАРТИЯ)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98621" y="1780674"/>
            <a:ext cx="10768263" cy="4632158"/>
          </a:xfrm>
        </p:spPr>
        <p:txBody>
          <a:bodyPr/>
          <a:lstStyle/>
          <a:p>
            <a:pPr marL="0" indent="0" algn="just">
              <a:buNone/>
            </a:pPr>
            <a:r>
              <a:rPr lang="ru-RU" sz="2000" dirty="0"/>
              <a:t>Общеизвестно, что для качественно оказываемой паллиативной </a:t>
            </a:r>
            <a:r>
              <a:rPr lang="ru-RU" sz="2000" dirty="0" smtClean="0"/>
              <a:t>помощи </a:t>
            </a:r>
            <a:r>
              <a:rPr lang="ru-RU" sz="2000" dirty="0"/>
              <a:t>биоэтические, психосоциальные и духовные аспекты имеют </a:t>
            </a:r>
            <a:r>
              <a:rPr lang="ru-RU" sz="2000" dirty="0" smtClean="0"/>
              <a:t>не меньшее </a:t>
            </a:r>
            <a:r>
              <a:rPr lang="ru-RU" sz="2000" dirty="0"/>
              <a:t>значение, чем непосредственный контроль симптомов в </a:t>
            </a:r>
            <a:r>
              <a:rPr lang="ru-RU" sz="2000" dirty="0" smtClean="0"/>
              <a:t>ситуации </a:t>
            </a:r>
            <a:r>
              <a:rPr lang="ru-RU" sz="2000" dirty="0"/>
              <a:t>неизлечимости. </a:t>
            </a:r>
            <a:endParaRPr lang="ru-RU" sz="2000" dirty="0" smtClean="0"/>
          </a:p>
          <a:p>
            <a:pPr marL="0" indent="0" algn="just">
              <a:buNone/>
            </a:pPr>
            <a:r>
              <a:rPr lang="ru-RU" sz="2000" dirty="0" smtClean="0"/>
              <a:t>Этические </a:t>
            </a:r>
            <a:r>
              <a:rPr lang="ru-RU" sz="2000" dirty="0"/>
              <a:t>вопросы паллиативной помощи в </a:t>
            </a:r>
            <a:r>
              <a:rPr lang="ru-RU" sz="2000" dirty="0" smtClean="0"/>
              <a:t>детской </a:t>
            </a:r>
            <a:r>
              <a:rPr lang="ru-RU" sz="2000" dirty="0"/>
              <a:t>гематологии/онкологии отличаются особой </a:t>
            </a:r>
            <a:r>
              <a:rPr lang="ru-RU" sz="2000" dirty="0" smtClean="0"/>
              <a:t>медико-социальной остротой.</a:t>
            </a:r>
            <a:r>
              <a:rPr lang="ru-RU" sz="2000" dirty="0"/>
              <a:t> </a:t>
            </a:r>
            <a:endParaRPr lang="ru-RU" sz="2000" dirty="0" smtClean="0"/>
          </a:p>
          <a:p>
            <a:pPr marL="0" indent="0" algn="just">
              <a:buNone/>
            </a:pPr>
            <a:r>
              <a:rPr lang="ru-RU" sz="2000" dirty="0" smtClean="0"/>
              <a:t>Сегодня </a:t>
            </a:r>
            <a:r>
              <a:rPr lang="ru-RU" sz="2000" dirty="0"/>
              <a:t>необходим комплекс профессиональных компетенций по этичному ведению пациентов в конце жизни. Обеспечить соблюдение международных этических стандартов помощи умирающим детям — одна из базисных задач паллиативной помощи, которая остро нуждается в ресурсном обеспечении</a:t>
            </a:r>
            <a:r>
              <a:rPr lang="ru-RU" sz="2000" dirty="0" smtClean="0"/>
              <a:t>.</a:t>
            </a:r>
          </a:p>
          <a:p>
            <a:pPr marL="0" indent="0" algn="just">
              <a:buNone/>
            </a:pPr>
            <a:r>
              <a:rPr lang="ru-RU" sz="2000" dirty="0" smtClean="0"/>
              <a:t> </a:t>
            </a:r>
            <a:r>
              <a:rPr lang="ru-RU" sz="2000" dirty="0"/>
              <a:t>Перевод Хартии на русский язык успешно решает задачу создания одного из таких ресурсов. </a:t>
            </a:r>
          </a:p>
          <a:p>
            <a:pPr marL="0" indent="0" algn="just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02646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72389" y="624110"/>
            <a:ext cx="9832223" cy="1280890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/>
              <a:t>ХАРТИЯ ПРАВ УМИРАЮЩЕГО РЕБЕНКА</a:t>
            </a:r>
            <a:br>
              <a:rPr lang="ru-RU" sz="3200" b="1" dirty="0"/>
            </a:br>
            <a:r>
              <a:rPr lang="ru-RU" sz="3200" b="1" dirty="0"/>
              <a:t>(ТРИЕСТСКАЯ ХАРТИЯ)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15979" y="2133600"/>
            <a:ext cx="9988633" cy="4050632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400" dirty="0" smtClean="0"/>
              <a:t>Настоящий </a:t>
            </a:r>
            <a:r>
              <a:rPr lang="ru-RU" sz="2400" dirty="0"/>
              <a:t>документ основан на </a:t>
            </a:r>
            <a:r>
              <a:rPr lang="ru-RU" sz="2400" dirty="0" smtClean="0"/>
              <a:t>положениях Конвенции </a:t>
            </a:r>
            <a:r>
              <a:rPr lang="ru-RU" sz="2400" dirty="0"/>
              <a:t>о правах </a:t>
            </a:r>
            <a:r>
              <a:rPr lang="ru-RU" sz="2400" dirty="0" smtClean="0"/>
              <a:t>ребенка Организации </a:t>
            </a:r>
            <a:r>
              <a:rPr lang="ru-RU" sz="2400" dirty="0"/>
              <a:t>Объединенных Наций (</a:t>
            </a:r>
            <a:r>
              <a:rPr lang="ru-RU" sz="2400" dirty="0" smtClean="0"/>
              <a:t>1989) и </a:t>
            </a:r>
            <a:r>
              <a:rPr lang="ru-RU" sz="2400" dirty="0"/>
              <a:t>посвящен практической реализации этих прав </a:t>
            </a:r>
            <a:r>
              <a:rPr lang="ru-RU" sz="2400" dirty="0" smtClean="0"/>
              <a:t>детьми, которые приближаются </a:t>
            </a:r>
            <a:r>
              <a:rPr lang="ru-RU" sz="2400" dirty="0"/>
              <a:t>к концу своей жизни или </a:t>
            </a:r>
            <a:r>
              <a:rPr lang="ru-RU" sz="2400" dirty="0" smtClean="0"/>
              <a:t>умирают.</a:t>
            </a:r>
          </a:p>
          <a:p>
            <a:pPr marL="0" indent="0" algn="just">
              <a:buNone/>
            </a:pPr>
            <a:r>
              <a:rPr lang="ru-RU" sz="2400" dirty="0" smtClean="0"/>
              <a:t>В 2014 году утверждена окончательная версия </a:t>
            </a:r>
            <a:r>
              <a:rPr lang="ru-RU" sz="2400" dirty="0"/>
              <a:t>Хартии, получившая название </a:t>
            </a:r>
            <a:r>
              <a:rPr lang="ru-RU" sz="2400" dirty="0" err="1"/>
              <a:t>Триестской</a:t>
            </a:r>
            <a:r>
              <a:rPr lang="ru-RU" sz="2400" dirty="0"/>
              <a:t> Хартии прав </a:t>
            </a:r>
            <a:r>
              <a:rPr lang="ru-RU" sz="2400" dirty="0" smtClean="0"/>
              <a:t>умирающего </a:t>
            </a:r>
            <a:r>
              <a:rPr lang="ru-RU" sz="2400" dirty="0"/>
              <a:t>ребенка.</a:t>
            </a:r>
            <a:endParaRPr lang="ru-RU" sz="2400" dirty="0" smtClean="0"/>
          </a:p>
          <a:p>
            <a:pPr marL="0" indent="0" algn="just">
              <a:buNone/>
            </a:pPr>
            <a:r>
              <a:rPr lang="ru-RU" sz="2400" dirty="0" smtClean="0"/>
              <a:t>«</a:t>
            </a:r>
            <a:r>
              <a:rPr lang="ru-RU" sz="2400" dirty="0"/>
              <a:t>Хартия </a:t>
            </a:r>
            <a:r>
              <a:rPr lang="ru-RU" sz="2400" dirty="0" smtClean="0"/>
              <a:t>прав умирающего </a:t>
            </a:r>
            <a:r>
              <a:rPr lang="ru-RU" sz="2400" dirty="0"/>
              <a:t>ребенка» является не правовым актом, обязательным </a:t>
            </a:r>
            <a:r>
              <a:rPr lang="ru-RU" sz="2400" dirty="0" smtClean="0"/>
              <a:t>для соблюдения </a:t>
            </a:r>
            <a:r>
              <a:rPr lang="ru-RU" sz="2400" dirty="0"/>
              <a:t>на международном уровне, а прежде всего </a:t>
            </a:r>
            <a:r>
              <a:rPr lang="ru-RU" sz="2400" dirty="0" smtClean="0"/>
              <a:t>комплексом этических </a:t>
            </a:r>
            <a:r>
              <a:rPr lang="ru-RU" sz="2400" dirty="0"/>
              <a:t>норм.</a:t>
            </a:r>
          </a:p>
        </p:txBody>
      </p:sp>
    </p:spTree>
    <p:extLst>
      <p:ext uri="{BB962C8B-B14F-4D97-AF65-F5344CB8AC3E}">
        <p14:creationId xmlns:p14="http://schemas.microsoft.com/office/powerpoint/2010/main" val="145970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4559" y="529389"/>
            <a:ext cx="10530054" cy="1628274"/>
          </a:xfrm>
        </p:spPr>
        <p:txBody>
          <a:bodyPr>
            <a:noAutofit/>
          </a:bodyPr>
          <a:lstStyle/>
          <a:p>
            <a:pPr algn="ctr"/>
            <a:r>
              <a:rPr lang="ru-RU" sz="2000" b="1" dirty="0" smtClean="0"/>
              <a:t>1. Каждый </a:t>
            </a:r>
            <a:r>
              <a:rPr lang="ru-RU" sz="2000" b="1" dirty="0"/>
              <a:t>умирающий ребенок имеет право</a:t>
            </a:r>
            <a:br>
              <a:rPr lang="ru-RU" sz="2000" b="1" dirty="0"/>
            </a:br>
            <a:r>
              <a:rPr lang="ru-RU" sz="2000" b="1" dirty="0"/>
              <a:t>рассматриваться как личность до самого</a:t>
            </a:r>
            <a:br>
              <a:rPr lang="ru-RU" sz="2000" b="1" dirty="0"/>
            </a:br>
            <a:r>
              <a:rPr lang="ru-RU" sz="2000" b="1" dirty="0"/>
              <a:t>момента смерти независимо от своего возраста,</a:t>
            </a:r>
            <a:br>
              <a:rPr lang="ru-RU" sz="2000" b="1" dirty="0"/>
            </a:br>
            <a:r>
              <a:rPr lang="ru-RU" sz="2000" b="1" dirty="0"/>
              <a:t>местонахождения, состояния и условий</a:t>
            </a:r>
            <a:br>
              <a:rPr lang="ru-RU" sz="2000" b="1" dirty="0"/>
            </a:br>
            <a:r>
              <a:rPr lang="ru-RU" sz="2000" b="1" dirty="0"/>
              <a:t>оказания помощи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70222" y="2458453"/>
            <a:ext cx="9134391" cy="3184358"/>
          </a:xfrm>
        </p:spPr>
        <p:txBody>
          <a:bodyPr/>
          <a:lstStyle/>
          <a:p>
            <a:r>
              <a:rPr lang="ru-RU" dirty="0"/>
              <a:t>Уважать личность, индивидуальность, ценности, жизненную историю</a:t>
            </a:r>
          </a:p>
          <a:p>
            <a:pPr marL="0" indent="0">
              <a:buNone/>
            </a:pPr>
            <a:r>
              <a:rPr lang="ru-RU" dirty="0"/>
              <a:t>и повседневные дела ребенка, предоставляя поддержку, позволяющую</a:t>
            </a:r>
          </a:p>
          <a:p>
            <a:pPr marL="0" indent="0">
              <a:buNone/>
            </a:pPr>
            <a:r>
              <a:rPr lang="ru-RU" dirty="0"/>
              <a:t>ему ощущать себя живым и включенным в жизнь до самого ее конца.</a:t>
            </a:r>
          </a:p>
          <a:p>
            <a:pPr marL="0" indent="0">
              <a:buNone/>
            </a:pPr>
            <a:r>
              <a:rPr lang="ru-RU" dirty="0"/>
              <a:t>Всегда оберегать личное достоинство ребенка и относиться к нему </a:t>
            </a:r>
            <a:r>
              <a:rPr lang="ru-RU" dirty="0" err="1"/>
              <a:t>ува</a:t>
            </a:r>
            <a:r>
              <a:rPr lang="ru-RU" dirty="0"/>
              <a:t>-</a:t>
            </a:r>
          </a:p>
          <a:p>
            <a:pPr marL="0" indent="0">
              <a:buNone/>
            </a:pPr>
            <a:r>
              <a:rPr lang="ru-RU" dirty="0" err="1"/>
              <a:t>жительно</a:t>
            </a:r>
            <a:r>
              <a:rPr lang="ru-RU" dirty="0"/>
              <a:t>, даже если ребенок находится в бессознательном состоянии</a:t>
            </a:r>
          </a:p>
          <a:p>
            <a:pPr marL="0" indent="0">
              <a:buNone/>
            </a:pPr>
            <a:r>
              <a:rPr lang="ru-RU" dirty="0"/>
              <a:t>(частично или полностью) из-за прогрессии болезни и/или лечения.</a:t>
            </a:r>
          </a:p>
        </p:txBody>
      </p:sp>
    </p:spTree>
    <p:extLst>
      <p:ext uri="{BB962C8B-B14F-4D97-AF65-F5344CB8AC3E}">
        <p14:creationId xmlns:p14="http://schemas.microsoft.com/office/powerpoint/2010/main" val="2421986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16768" y="288759"/>
            <a:ext cx="10527631" cy="1616242"/>
          </a:xfrm>
        </p:spPr>
        <p:txBody>
          <a:bodyPr>
            <a:noAutofit/>
          </a:bodyPr>
          <a:lstStyle/>
          <a:p>
            <a:pPr algn="ctr"/>
            <a:r>
              <a:rPr lang="ru-RU" sz="1800" b="1" dirty="0" smtClean="0"/>
              <a:t>2.</a:t>
            </a:r>
            <a:r>
              <a:rPr lang="ru-RU" sz="1800" b="1" dirty="0"/>
              <a:t> Каждый умирающий ребенок имеет право</a:t>
            </a:r>
            <a:br>
              <a:rPr lang="ru-RU" sz="1800" b="1" dirty="0"/>
            </a:br>
            <a:r>
              <a:rPr lang="ru-RU" sz="1800" b="1" dirty="0"/>
              <a:t>получать эффективное лечение посредством</a:t>
            </a:r>
            <a:br>
              <a:rPr lang="ru-RU" sz="1800" b="1" dirty="0"/>
            </a:br>
            <a:r>
              <a:rPr lang="ru-RU" sz="1800" b="1" dirty="0"/>
              <a:t>квалифицированной, полноценной</a:t>
            </a:r>
            <a:br>
              <a:rPr lang="ru-RU" sz="1800" b="1" dirty="0"/>
            </a:br>
            <a:r>
              <a:rPr lang="ru-RU" sz="1800" b="1" dirty="0"/>
              <a:t>и непрерывной помощи при боли и других</a:t>
            </a:r>
            <a:br>
              <a:rPr lang="ru-RU" sz="1800" b="1" dirty="0"/>
            </a:br>
            <a:r>
              <a:rPr lang="ru-RU" sz="1800" b="1" dirty="0"/>
              <a:t>физических и психологических симптомах,</a:t>
            </a:r>
            <a:br>
              <a:rPr lang="ru-RU" sz="1800" b="1" dirty="0"/>
            </a:br>
            <a:r>
              <a:rPr lang="ru-RU" sz="1800" b="1" dirty="0"/>
              <a:t>причиняющих страдания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816768" y="2097506"/>
            <a:ext cx="9661357" cy="4760494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•• Предоставлять услуги паллиативной медицины, оказываемые </a:t>
            </a:r>
            <a:r>
              <a:rPr lang="ru-RU" dirty="0" smtClean="0"/>
              <a:t>коллективами </a:t>
            </a:r>
            <a:r>
              <a:rPr lang="ru-RU" dirty="0"/>
              <a:t>обученных специалистов разных профилей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dirty="0" smtClean="0"/>
              <a:t>•• </a:t>
            </a:r>
            <a:r>
              <a:rPr lang="ru-RU" dirty="0"/>
              <a:t>Обучать лиц, осуществляющих уход, не только специальным </a:t>
            </a:r>
            <a:r>
              <a:rPr lang="ru-RU" dirty="0" smtClean="0"/>
              <a:t>профессиональным </a:t>
            </a:r>
            <a:r>
              <a:rPr lang="ru-RU" dirty="0"/>
              <a:t>навыкам, но также развивать у них </a:t>
            </a:r>
            <a:r>
              <a:rPr lang="ru-RU" dirty="0" smtClean="0"/>
              <a:t>способность быть </a:t>
            </a:r>
            <a:r>
              <a:rPr lang="ru-RU" dirty="0"/>
              <a:t>частью команды, осознавать и уважать этические принципы, </a:t>
            </a:r>
            <a:r>
              <a:rPr lang="ru-RU" dirty="0" smtClean="0"/>
              <a:t>на которых </a:t>
            </a:r>
            <a:r>
              <a:rPr lang="ru-RU" dirty="0"/>
              <a:t>основан данный вид ухода за больными.</a:t>
            </a:r>
          </a:p>
          <a:p>
            <a:r>
              <a:rPr lang="ru-RU" dirty="0"/>
              <a:t>•• Оценивать наличие и уровень боли и других симптомов, </a:t>
            </a:r>
            <a:r>
              <a:rPr lang="ru-RU" dirty="0" smtClean="0"/>
              <a:t>причиняющих </a:t>
            </a:r>
            <a:r>
              <a:rPr lang="ru-RU" dirty="0"/>
              <a:t>страдания, с использованием специальных методов, </a:t>
            </a:r>
            <a:r>
              <a:rPr lang="ru-RU" dirty="0" smtClean="0"/>
              <a:t>соответствующих </a:t>
            </a:r>
            <a:r>
              <a:rPr lang="ru-RU" dirty="0"/>
              <a:t>возрасту и состоянию ребенка.</a:t>
            </a:r>
          </a:p>
          <a:p>
            <a:r>
              <a:rPr lang="ru-RU" dirty="0"/>
              <a:t>•• Обеспечивать эффективную профилактику прогнозируемых </a:t>
            </a:r>
            <a:r>
              <a:rPr lang="ru-RU" dirty="0" smtClean="0"/>
              <a:t>симптомов</a:t>
            </a:r>
            <a:r>
              <a:rPr lang="ru-RU" dirty="0"/>
              <a:t>, уделяя особое внимание боли, а также эффективную </a:t>
            </a:r>
            <a:r>
              <a:rPr lang="ru-RU" dirty="0" smtClean="0"/>
              <a:t>коррекцию </a:t>
            </a:r>
            <a:r>
              <a:rPr lang="ru-RU" dirty="0"/>
              <a:t>уже имеющихся симптомов.</a:t>
            </a:r>
          </a:p>
          <a:p>
            <a:r>
              <a:rPr lang="ru-RU" dirty="0"/>
              <a:t>•• Предлагать стратегии лечения, основанные на уважительном </a:t>
            </a:r>
            <a:r>
              <a:rPr lang="ru-RU" dirty="0" smtClean="0"/>
              <a:t>отношении </a:t>
            </a:r>
            <a:r>
              <a:rPr lang="ru-RU" dirty="0"/>
              <a:t>к независимости, достоинству, социальным и частным </a:t>
            </a:r>
            <a:r>
              <a:rPr lang="ru-RU" dirty="0" smtClean="0"/>
              <a:t>аспектам </a:t>
            </a:r>
            <a:r>
              <a:rPr lang="ru-RU" dirty="0"/>
              <a:t>жизни ребенка, его суточным ритмам, а также исключающие </a:t>
            </a:r>
            <a:r>
              <a:rPr lang="ru-RU" dirty="0" smtClean="0"/>
              <a:t>ненужные </a:t>
            </a:r>
            <a:r>
              <a:rPr lang="ru-RU" dirty="0"/>
              <a:t>инвазивные, болезненные и тягостные процедуры.</a:t>
            </a:r>
          </a:p>
          <a:p>
            <a:r>
              <a:rPr lang="ru-RU" dirty="0"/>
              <a:t>•• Назначать паллиативную/терминальную </a:t>
            </a:r>
            <a:r>
              <a:rPr lang="ru-RU" dirty="0" err="1"/>
              <a:t>седацию</a:t>
            </a:r>
            <a:r>
              <a:rPr lang="ru-RU" dirty="0"/>
              <a:t>, когда </a:t>
            </a:r>
            <a:r>
              <a:rPr lang="ru-RU" dirty="0" smtClean="0"/>
              <a:t>лечение перестает </a:t>
            </a:r>
            <a:r>
              <a:rPr lang="ru-RU" dirty="0"/>
              <a:t>облегчать симптомы.</a:t>
            </a:r>
          </a:p>
        </p:txBody>
      </p:sp>
    </p:spTree>
    <p:extLst>
      <p:ext uri="{BB962C8B-B14F-4D97-AF65-F5344CB8AC3E}">
        <p14:creationId xmlns:p14="http://schemas.microsoft.com/office/powerpoint/2010/main" val="238791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03946" y="203004"/>
            <a:ext cx="10000665" cy="1252817"/>
          </a:xfrm>
        </p:spPr>
        <p:txBody>
          <a:bodyPr>
            <a:noAutofit/>
          </a:bodyPr>
          <a:lstStyle/>
          <a:p>
            <a:pPr algn="ctr"/>
            <a:r>
              <a:rPr lang="ru-RU" sz="2000" b="1" dirty="0" smtClean="0"/>
              <a:t>3. Каждый </a:t>
            </a:r>
            <a:r>
              <a:rPr lang="ru-RU" sz="2000" b="1" dirty="0"/>
              <a:t>умирающий ребенок имеет </a:t>
            </a:r>
            <a:r>
              <a:rPr lang="ru-RU" sz="2000" b="1" dirty="0" smtClean="0"/>
              <a:t>право быть </a:t>
            </a:r>
            <a:r>
              <a:rPr lang="ru-RU" sz="2000" b="1" dirty="0"/>
              <a:t>выслушанным и </a:t>
            </a:r>
            <a:r>
              <a:rPr lang="ru-RU" sz="2000" b="1" dirty="0" smtClean="0"/>
              <a:t>правильно проинформированным </a:t>
            </a:r>
            <a:r>
              <a:rPr lang="ru-RU" sz="2000" b="1" dirty="0"/>
              <a:t>о своей </a:t>
            </a:r>
            <a:r>
              <a:rPr lang="ru-RU" sz="2000" b="1" dirty="0" smtClean="0"/>
              <a:t>болезни с </a:t>
            </a:r>
            <a:r>
              <a:rPr lang="ru-RU" sz="2000" b="1" dirty="0"/>
              <a:t>должным учетом пожеланий, </a:t>
            </a:r>
            <a:r>
              <a:rPr lang="ru-RU" sz="2000" b="1" dirty="0" smtClean="0"/>
              <a:t>возраста и </a:t>
            </a:r>
            <a:r>
              <a:rPr lang="ru-RU" sz="2000" b="1" dirty="0"/>
              <a:t>способности к пониманию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98621" y="1540043"/>
            <a:ext cx="10623884" cy="494497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dirty="0"/>
              <a:t>Важные аспекты общения:</a:t>
            </a:r>
            <a:endParaRPr lang="ru-RU" dirty="0" smtClean="0"/>
          </a:p>
          <a:p>
            <a:r>
              <a:rPr lang="ru-RU" dirty="0" smtClean="0"/>
              <a:t>1</a:t>
            </a:r>
            <a:r>
              <a:rPr lang="ru-RU" dirty="0"/>
              <a:t>) учет всех факторов, которые могут повлиять на понимание </a:t>
            </a:r>
            <a:r>
              <a:rPr lang="ru-RU" dirty="0" smtClean="0"/>
              <a:t>ребенком жизни </a:t>
            </a:r>
            <a:r>
              <a:rPr lang="ru-RU" dirty="0"/>
              <a:t>и смерти;</a:t>
            </a:r>
          </a:p>
          <a:p>
            <a:r>
              <a:rPr lang="ru-RU" dirty="0"/>
              <a:t>2) оценка способности ребенка понимать и его желания </a:t>
            </a:r>
            <a:r>
              <a:rPr lang="ru-RU" dirty="0" smtClean="0"/>
              <a:t>быть информированным</a:t>
            </a:r>
            <a:r>
              <a:rPr lang="ru-RU" dirty="0"/>
              <a:t>;</a:t>
            </a:r>
          </a:p>
          <a:p>
            <a:r>
              <a:rPr lang="ru-RU" dirty="0"/>
              <a:t>3) сообщение о принятых решениях семье, в особенности о </a:t>
            </a:r>
            <a:r>
              <a:rPr lang="ru-RU" dirty="0" smtClean="0"/>
              <a:t>решениях, связанных </a:t>
            </a:r>
            <a:r>
              <a:rPr lang="ru-RU" dirty="0"/>
              <a:t>с информированием ребенка;</a:t>
            </a:r>
          </a:p>
          <a:p>
            <a:r>
              <a:rPr lang="ru-RU" dirty="0"/>
              <a:t>4) достижение соглашения с коллективом лиц, осуществляющих </a:t>
            </a:r>
            <a:r>
              <a:rPr lang="ru-RU" dirty="0" smtClean="0"/>
              <a:t>уход, в </a:t>
            </a:r>
            <a:r>
              <a:rPr lang="ru-RU" dirty="0"/>
              <a:t>отношении методов и содержания общения;</a:t>
            </a:r>
          </a:p>
          <a:p>
            <a:r>
              <a:rPr lang="ru-RU" dirty="0"/>
              <a:t>5) адаптация вербального и невербального общения к </a:t>
            </a:r>
            <a:r>
              <a:rPr lang="ru-RU" dirty="0" smtClean="0"/>
              <a:t>индивидуальным </a:t>
            </a:r>
            <a:r>
              <a:rPr lang="ru-RU" dirty="0"/>
              <a:t>обстоятельствам/потребностям;</a:t>
            </a:r>
          </a:p>
          <a:p>
            <a:r>
              <a:rPr lang="ru-RU" dirty="0"/>
              <a:t>6) предоставление легкой для понимания информации и ответов, </a:t>
            </a:r>
            <a:r>
              <a:rPr lang="ru-RU" dirty="0" smtClean="0"/>
              <a:t>способствующих </a:t>
            </a:r>
            <a:r>
              <a:rPr lang="ru-RU" dirty="0"/>
              <a:t>формированию реалистичных надежд и уверенных </a:t>
            </a:r>
            <a:r>
              <a:rPr lang="ru-RU" dirty="0" smtClean="0"/>
              <a:t>представлений </a:t>
            </a:r>
            <a:r>
              <a:rPr lang="ru-RU" dirty="0"/>
              <a:t>ребенка о будущем, а также дающих ему время и пространство </a:t>
            </a:r>
            <a:r>
              <a:rPr lang="ru-RU" dirty="0" smtClean="0"/>
              <a:t>для вопросов </a:t>
            </a:r>
            <a:r>
              <a:rPr lang="ru-RU" dirty="0"/>
              <a:t>(о заболевании, его развитии и неблагоприятных явлениях).</a:t>
            </a:r>
          </a:p>
        </p:txBody>
      </p:sp>
    </p:spTree>
    <p:extLst>
      <p:ext uri="{BB962C8B-B14F-4D97-AF65-F5344CB8AC3E}">
        <p14:creationId xmlns:p14="http://schemas.microsoft.com/office/powerpoint/2010/main" val="1924126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88959" y="120316"/>
            <a:ext cx="9615654" cy="1784684"/>
          </a:xfrm>
        </p:spPr>
        <p:txBody>
          <a:bodyPr>
            <a:noAutofit/>
          </a:bodyPr>
          <a:lstStyle/>
          <a:p>
            <a:pPr algn="ctr"/>
            <a:r>
              <a:rPr lang="ru-RU" sz="2000" b="1" dirty="0" smtClean="0"/>
              <a:t>4. Каждый </a:t>
            </a:r>
            <a:r>
              <a:rPr lang="ru-RU" sz="2000" b="1" dirty="0"/>
              <a:t>умирающий ребенок имеет право</a:t>
            </a:r>
            <a:br>
              <a:rPr lang="ru-RU" sz="2000" b="1" dirty="0"/>
            </a:br>
            <a:r>
              <a:rPr lang="ru-RU" sz="2000" b="1" dirty="0"/>
              <a:t>участвовать в принятии решений,</a:t>
            </a:r>
            <a:br>
              <a:rPr lang="ru-RU" sz="2000" b="1" dirty="0"/>
            </a:br>
            <a:r>
              <a:rPr lang="ru-RU" sz="2000" b="1" dirty="0"/>
              <a:t>связанных с собственной жизнью, болезнью</a:t>
            </a:r>
            <a:br>
              <a:rPr lang="ru-RU" sz="2000" b="1" dirty="0"/>
            </a:br>
            <a:r>
              <a:rPr lang="ru-RU" sz="2000" b="1" dirty="0"/>
              <a:t>и смертью, на основе своих возможностей,</a:t>
            </a:r>
            <a:br>
              <a:rPr lang="ru-RU" sz="2000" b="1" dirty="0"/>
            </a:br>
            <a:r>
              <a:rPr lang="ru-RU" sz="2000" b="1" dirty="0"/>
              <a:t>желаний и ценностей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888959" y="1905000"/>
            <a:ext cx="9938083" cy="4664242"/>
          </a:xfrm>
        </p:spPr>
        <p:txBody>
          <a:bodyPr>
            <a:normAutofit/>
          </a:bodyPr>
          <a:lstStyle/>
          <a:p>
            <a:r>
              <a:rPr lang="ru-RU" dirty="0"/>
              <a:t>•• Выслушивать ребенка и предоставлять ему возможность </a:t>
            </a:r>
            <a:r>
              <a:rPr lang="ru-RU" dirty="0" smtClean="0"/>
              <a:t>вербального </a:t>
            </a:r>
            <a:r>
              <a:rPr lang="ru-RU" dirty="0"/>
              <a:t>и невербального самовыражения в отношении </a:t>
            </a:r>
            <a:r>
              <a:rPr lang="ru-RU" dirty="0" smtClean="0"/>
              <a:t>возможного выбора </a:t>
            </a:r>
            <a:r>
              <a:rPr lang="ru-RU" dirty="0"/>
              <a:t>и терапевтических опций независимо от его возраста.</a:t>
            </a:r>
          </a:p>
          <a:p>
            <a:r>
              <a:rPr lang="ru-RU" dirty="0"/>
              <a:t>•• Помнить о том, что ребенок является членом семьи, учитывать </a:t>
            </a:r>
            <a:r>
              <a:rPr lang="ru-RU" dirty="0" smtClean="0"/>
              <a:t>то, каким </a:t>
            </a:r>
            <a:r>
              <a:rPr lang="ru-RU" dirty="0"/>
              <a:t>образом решения принимались в семье и как они, </a:t>
            </a:r>
            <a:r>
              <a:rPr lang="ru-RU" dirty="0" smtClean="0"/>
              <a:t>возможно, будут </a:t>
            </a:r>
            <a:r>
              <a:rPr lang="ru-RU" dirty="0"/>
              <a:t>приниматься в будущем.</a:t>
            </a:r>
          </a:p>
          <a:p>
            <a:r>
              <a:rPr lang="ru-RU" dirty="0"/>
              <a:t>•• При уходе за очень маленькими детьми следует помнить о том, </a:t>
            </a:r>
            <a:r>
              <a:rPr lang="ru-RU" dirty="0" smtClean="0"/>
              <a:t>что родители </a:t>
            </a:r>
            <a:r>
              <a:rPr lang="ru-RU" dirty="0"/>
              <a:t>являются основными помощниками в понимании </a:t>
            </a:r>
            <a:r>
              <a:rPr lang="ru-RU" dirty="0" smtClean="0"/>
              <a:t>предпочтений ребенка </a:t>
            </a:r>
            <a:r>
              <a:rPr lang="ru-RU" dirty="0"/>
              <a:t>относительно лечения.</a:t>
            </a:r>
          </a:p>
          <a:p>
            <a:r>
              <a:rPr lang="ru-RU" dirty="0"/>
              <a:t>•• Признавать, что родительский авторитет по мере роста </a:t>
            </a:r>
            <a:r>
              <a:rPr lang="ru-RU" dirty="0" smtClean="0"/>
              <a:t>самосознания </a:t>
            </a:r>
            <a:r>
              <a:rPr lang="ru-RU" dirty="0"/>
              <a:t>ребенка постепенно снижается.</a:t>
            </a:r>
          </a:p>
          <a:p>
            <a:r>
              <a:rPr lang="ru-RU" dirty="0"/>
              <a:t>•• Стараться разрешить возможные противоречия между </a:t>
            </a:r>
            <a:r>
              <a:rPr lang="ru-RU" dirty="0" smtClean="0"/>
              <a:t>желаниями ребенка </a:t>
            </a:r>
            <a:r>
              <a:rPr lang="ru-RU" dirty="0"/>
              <a:t>и его семьи, помня о том, что на первом месте должны </a:t>
            </a:r>
            <a:r>
              <a:rPr lang="ru-RU" dirty="0" smtClean="0"/>
              <a:t>стоять </a:t>
            </a:r>
            <a:r>
              <a:rPr lang="ru-RU" dirty="0"/>
              <a:t>интересы ребенка.</a:t>
            </a:r>
          </a:p>
        </p:txBody>
      </p:sp>
    </p:spTree>
    <p:extLst>
      <p:ext uri="{BB962C8B-B14F-4D97-AF65-F5344CB8AC3E}">
        <p14:creationId xmlns:p14="http://schemas.microsoft.com/office/powerpoint/2010/main" val="1541369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9117" y="624110"/>
            <a:ext cx="9555496" cy="1280890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 smtClean="0"/>
              <a:t>5. Каждый </a:t>
            </a:r>
            <a:r>
              <a:rPr lang="ru-RU" sz="2000" b="1" dirty="0"/>
              <a:t>умирающий ребенок имеет право</a:t>
            </a:r>
            <a:br>
              <a:rPr lang="ru-RU" sz="2000" b="1" dirty="0"/>
            </a:br>
            <a:r>
              <a:rPr lang="ru-RU" sz="2000" b="1" dirty="0"/>
              <a:t>выражать свои чувства, желания и ожидания,</a:t>
            </a:r>
            <a:br>
              <a:rPr lang="ru-RU" sz="2000" b="1" dirty="0"/>
            </a:br>
            <a:r>
              <a:rPr lang="ru-RU" sz="2000" b="1" dirty="0"/>
              <a:t>которые должны приниматься во внимание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43789" y="2133600"/>
            <a:ext cx="10060823" cy="4387516"/>
          </a:xfrm>
        </p:spPr>
        <p:txBody>
          <a:bodyPr>
            <a:normAutofit/>
          </a:bodyPr>
          <a:lstStyle/>
          <a:p>
            <a:r>
              <a:rPr lang="ru-RU" dirty="0"/>
              <a:t>•• Члены семьи должны быть в состоянии, в пределах </a:t>
            </a:r>
            <a:r>
              <a:rPr lang="ru-RU" dirty="0" smtClean="0"/>
              <a:t>собственных способностей </a:t>
            </a:r>
            <a:r>
              <a:rPr lang="ru-RU" dirty="0"/>
              <a:t>и компетенций, обеспечивать ребенку </a:t>
            </a:r>
            <a:r>
              <a:rPr lang="ru-RU" dirty="0" smtClean="0"/>
              <a:t>эмоциональную </a:t>
            </a:r>
            <a:r>
              <a:rPr lang="ru-RU" dirty="0"/>
              <a:t>поддержку и распознавать его выраженные и </a:t>
            </a:r>
            <a:r>
              <a:rPr lang="ru-RU" dirty="0" smtClean="0"/>
              <a:t>невыраженные чувства</a:t>
            </a:r>
            <a:r>
              <a:rPr lang="ru-RU" dirty="0"/>
              <a:t>, желания и ожидания.</a:t>
            </a:r>
          </a:p>
          <a:p>
            <a:r>
              <a:rPr lang="ru-RU" dirty="0"/>
              <a:t>•• Медицинский персонал должен быть обучен, в соответствии со </a:t>
            </a:r>
            <a:r>
              <a:rPr lang="ru-RU" dirty="0" smtClean="0"/>
              <a:t>своей </a:t>
            </a:r>
            <a:r>
              <a:rPr lang="ru-RU" dirty="0"/>
              <a:t>профессиональной ролью, распознавать, принимать во </a:t>
            </a:r>
            <a:r>
              <a:rPr lang="ru-RU" dirty="0" smtClean="0"/>
              <a:t>внимание </a:t>
            </a:r>
            <a:r>
              <a:rPr lang="ru-RU" dirty="0"/>
              <a:t>и поддерживать чувства и эмоции ребенка.</a:t>
            </a:r>
          </a:p>
          <a:p>
            <a:r>
              <a:rPr lang="ru-RU" dirty="0"/>
              <a:t>•• Близкие семье люди должны помогать морально поддерживать </a:t>
            </a:r>
            <a:r>
              <a:rPr lang="ru-RU" dirty="0" smtClean="0"/>
              <a:t>ребенка </a:t>
            </a:r>
            <a:r>
              <a:rPr lang="ru-RU" dirty="0"/>
              <a:t>и оберегать его ранимость.</a:t>
            </a:r>
          </a:p>
          <a:p>
            <a:r>
              <a:rPr lang="ru-RU" dirty="0"/>
              <a:t>•• Необходимо помогать ребенку в повседневной жизни с </a:t>
            </a:r>
            <a:r>
              <a:rPr lang="ru-RU" dirty="0" smtClean="0"/>
              <a:t>реализацией </a:t>
            </a:r>
            <a:r>
              <a:rPr lang="ru-RU" dirty="0"/>
              <a:t>его планов и ожиданий и поощрять выражение его </a:t>
            </a:r>
            <a:r>
              <a:rPr lang="ru-RU" dirty="0" smtClean="0"/>
              <a:t>собственных интересов </a:t>
            </a:r>
            <a:r>
              <a:rPr lang="ru-RU" dirty="0"/>
              <a:t>и эмоций через искусство, музыку, игру и т. д.</a:t>
            </a:r>
          </a:p>
        </p:txBody>
      </p:sp>
    </p:spTree>
    <p:extLst>
      <p:ext uri="{BB962C8B-B14F-4D97-AF65-F5344CB8AC3E}">
        <p14:creationId xmlns:p14="http://schemas.microsoft.com/office/powerpoint/2010/main" val="3901897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83632" y="154877"/>
            <a:ext cx="9976601" cy="169798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000" b="1" dirty="0" smtClean="0"/>
              <a:t>6. Каждый </a:t>
            </a:r>
            <a:r>
              <a:rPr lang="ru-RU" sz="2000" b="1" dirty="0"/>
              <a:t>умирающий ребенок имеет право</a:t>
            </a:r>
            <a:br>
              <a:rPr lang="ru-RU" sz="2000" b="1" dirty="0"/>
            </a:br>
            <a:r>
              <a:rPr lang="ru-RU" sz="2000" b="1" dirty="0"/>
              <a:t>пользоваться уважением к своим культурным,</a:t>
            </a:r>
            <a:br>
              <a:rPr lang="ru-RU" sz="2000" b="1" dirty="0"/>
            </a:br>
            <a:r>
              <a:rPr lang="ru-RU" sz="2000" b="1" dirty="0"/>
              <a:t>духовным и религиозным убеждениям,</a:t>
            </a:r>
            <a:br>
              <a:rPr lang="ru-RU" sz="2000" b="1" dirty="0"/>
            </a:br>
            <a:r>
              <a:rPr lang="ru-RU" sz="2000" b="1" dirty="0"/>
              <a:t>а также получать духовную помощь</a:t>
            </a:r>
            <a:br>
              <a:rPr lang="ru-RU" sz="2000" b="1" dirty="0"/>
            </a:br>
            <a:r>
              <a:rPr lang="ru-RU" sz="2000" b="1" dirty="0"/>
              <a:t>и поддержку в соответствии со своими</a:t>
            </a:r>
            <a:br>
              <a:rPr lang="ru-RU" sz="2000" b="1" dirty="0"/>
            </a:br>
            <a:r>
              <a:rPr lang="ru-RU" sz="2000" b="1" dirty="0"/>
              <a:t>пожеланиями и выбором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38463" y="1961146"/>
            <a:ext cx="10720137" cy="4896853"/>
          </a:xfrm>
        </p:spPr>
        <p:txBody>
          <a:bodyPr>
            <a:normAutofit/>
          </a:bodyPr>
          <a:lstStyle/>
          <a:p>
            <a:r>
              <a:rPr lang="ru-RU" dirty="0"/>
              <a:t>•• Учитывать интересы ребенка любого возраста и при любых </a:t>
            </a:r>
            <a:r>
              <a:rPr lang="ru-RU" dirty="0" smtClean="0"/>
              <a:t>обстоятельствах</a:t>
            </a:r>
            <a:r>
              <a:rPr lang="ru-RU" dirty="0"/>
              <a:t>, уважая и поддерживая культурные, духовные, </a:t>
            </a:r>
            <a:r>
              <a:rPr lang="ru-RU" dirty="0" smtClean="0"/>
              <a:t>религиозные </a:t>
            </a:r>
            <a:r>
              <a:rPr lang="ru-RU" dirty="0"/>
              <a:t>и семейные ценности, составляющие основу </a:t>
            </a:r>
            <a:r>
              <a:rPr lang="ru-RU" dirty="0" smtClean="0"/>
              <a:t>личностной идентичности</a:t>
            </a:r>
            <a:r>
              <a:rPr lang="ru-RU" dirty="0"/>
              <a:t>.</a:t>
            </a:r>
          </a:p>
          <a:p>
            <a:r>
              <a:rPr lang="ru-RU" dirty="0"/>
              <a:t>•• Позволять ребенку и его семье выражать свои эмоции и </a:t>
            </a:r>
            <a:r>
              <a:rPr lang="ru-RU" dirty="0" smtClean="0"/>
              <a:t>страдания в </a:t>
            </a:r>
            <a:r>
              <a:rPr lang="ru-RU" dirty="0"/>
              <a:t>соответствии с их культурой и религией.</a:t>
            </a:r>
          </a:p>
          <a:p>
            <a:r>
              <a:rPr lang="ru-RU" dirty="0"/>
              <a:t>•• Использовать привлеченных посредников, чтобы ребенок и </a:t>
            </a:r>
            <a:r>
              <a:rPr lang="ru-RU" dirty="0" smtClean="0"/>
              <a:t>семья любой </a:t>
            </a:r>
            <a:r>
              <a:rPr lang="ru-RU" dirty="0"/>
              <a:t>этнической и языковой группы могли правильно </a:t>
            </a:r>
            <a:r>
              <a:rPr lang="ru-RU" dirty="0" smtClean="0"/>
              <a:t>выразить свои </a:t>
            </a:r>
            <a:r>
              <a:rPr lang="ru-RU" dirty="0"/>
              <a:t>потребности.</a:t>
            </a:r>
          </a:p>
          <a:p>
            <a:r>
              <a:rPr lang="ru-RU" dirty="0"/>
              <a:t>•• Выявлять и поддерживать духовные потребности ребенка и </a:t>
            </a:r>
            <a:r>
              <a:rPr lang="ru-RU" dirty="0" smtClean="0"/>
              <a:t>семьи в </a:t>
            </a:r>
            <a:r>
              <a:rPr lang="ru-RU" dirty="0"/>
              <a:t>соответствии с их культурными моделями и </a:t>
            </a:r>
            <a:r>
              <a:rPr lang="ru-RU" dirty="0" smtClean="0"/>
              <a:t>этническими традициями</a:t>
            </a:r>
            <a:r>
              <a:rPr lang="ru-RU" dirty="0"/>
              <a:t>.</a:t>
            </a:r>
          </a:p>
          <a:p>
            <a:r>
              <a:rPr lang="ru-RU" dirty="0"/>
              <a:t>•• Создавать условия/пространство, в которых ребенок и семья </a:t>
            </a:r>
            <a:r>
              <a:rPr lang="ru-RU" dirty="0" smtClean="0"/>
              <a:t>могут </a:t>
            </a:r>
            <a:r>
              <a:rPr lang="ru-RU" dirty="0"/>
              <a:t>жить и осуществлять свои ритуалы, связанные со </a:t>
            </a:r>
            <a:r>
              <a:rPr lang="ru-RU" dirty="0" smtClean="0"/>
              <a:t>смертью и </a:t>
            </a:r>
            <a:r>
              <a:rPr lang="ru-RU" dirty="0"/>
              <a:t>трауром, в соответствии с собственной культурой и </a:t>
            </a:r>
            <a:r>
              <a:rPr lang="ru-RU" dirty="0" smtClean="0"/>
              <a:t>духовной ориентированностью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37788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000" b="1" dirty="0" smtClean="0"/>
              <a:t>7. Каждый </a:t>
            </a:r>
            <a:r>
              <a:rPr lang="ru-RU" sz="2000" b="1" dirty="0"/>
              <a:t>умирающий ребенок имеет право</a:t>
            </a:r>
            <a:br>
              <a:rPr lang="ru-RU" sz="2000" b="1" dirty="0"/>
            </a:br>
            <a:r>
              <a:rPr lang="ru-RU" sz="2000" b="1" dirty="0"/>
              <a:t>поддерживать социальные и родственные</a:t>
            </a:r>
            <a:br>
              <a:rPr lang="ru-RU" sz="2000" b="1" dirty="0"/>
            </a:br>
            <a:r>
              <a:rPr lang="ru-RU" sz="2000" b="1" dirty="0"/>
              <a:t>связи, соответствующие его возрасту,</a:t>
            </a:r>
            <a:br>
              <a:rPr lang="ru-RU" sz="2000" b="1" dirty="0"/>
            </a:br>
            <a:r>
              <a:rPr lang="ru-RU" sz="2000" b="1" dirty="0"/>
              <a:t>состоянию и ожиданиям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15979" y="2145630"/>
            <a:ext cx="10323095" cy="4363453"/>
          </a:xfrm>
        </p:spPr>
        <p:txBody>
          <a:bodyPr>
            <a:normAutofit/>
          </a:bodyPr>
          <a:lstStyle/>
          <a:p>
            <a:r>
              <a:rPr lang="ru-RU" dirty="0"/>
              <a:t>•• Поощрять и усиливать взаимодействие ребенка с </a:t>
            </a:r>
            <a:r>
              <a:rPr lang="ru-RU" dirty="0" smtClean="0"/>
              <a:t>окружением за </a:t>
            </a:r>
            <a:r>
              <a:rPr lang="ru-RU" dirty="0"/>
              <a:t>счет соответствующего планирования и организации.</a:t>
            </a:r>
          </a:p>
          <a:p>
            <a:r>
              <a:rPr lang="ru-RU" dirty="0"/>
              <a:t>•• Упрощать и поддерживать связи ребенка через реабилитацию, </a:t>
            </a:r>
            <a:r>
              <a:rPr lang="ru-RU" dirty="0" smtClean="0"/>
              <a:t>поддержку </a:t>
            </a:r>
            <a:r>
              <a:rPr lang="ru-RU" dirty="0"/>
              <a:t>и развитие его моторики, сенсорных, когнитивных, </a:t>
            </a:r>
            <a:r>
              <a:rPr lang="ru-RU" dirty="0" smtClean="0"/>
              <a:t>коммуникативных </a:t>
            </a:r>
            <a:r>
              <a:rPr lang="ru-RU" dirty="0"/>
              <a:t>и социальных навыков.</a:t>
            </a:r>
          </a:p>
          <a:p>
            <a:r>
              <a:rPr lang="ru-RU" dirty="0"/>
              <a:t>•• Обеспечивать ребенка соответствующими </a:t>
            </a:r>
            <a:r>
              <a:rPr lang="ru-RU" dirty="0" smtClean="0"/>
              <a:t>рекреационными приспособлениями</a:t>
            </a:r>
            <a:r>
              <a:rPr lang="ru-RU" dirty="0"/>
              <a:t>, оборудованием, создавать возможности для </a:t>
            </a:r>
            <a:r>
              <a:rPr lang="ru-RU" dirty="0" smtClean="0"/>
              <a:t>игры и социального </a:t>
            </a:r>
            <a:r>
              <a:rPr lang="ru-RU" dirty="0"/>
              <a:t>взаимодействия.</a:t>
            </a:r>
          </a:p>
          <a:p>
            <a:r>
              <a:rPr lang="ru-RU" dirty="0"/>
              <a:t>•• Предоставлять ребенку возможность продолжать </a:t>
            </a:r>
            <a:r>
              <a:rPr lang="ru-RU" dirty="0" smtClean="0"/>
              <a:t>образовательный процесс </a:t>
            </a:r>
            <a:r>
              <a:rPr lang="ru-RU" dirty="0"/>
              <a:t>как при посещении школы, так и при участии в иных </a:t>
            </a:r>
            <a:r>
              <a:rPr lang="ru-RU" dirty="0" smtClean="0"/>
              <a:t>образовательных </a:t>
            </a:r>
            <a:r>
              <a:rPr lang="ru-RU" dirty="0"/>
              <a:t>и культурных мероприятиях.</a:t>
            </a:r>
          </a:p>
        </p:txBody>
      </p:sp>
    </p:spTree>
    <p:extLst>
      <p:ext uri="{BB962C8B-B14F-4D97-AF65-F5344CB8AC3E}">
        <p14:creationId xmlns:p14="http://schemas.microsoft.com/office/powerpoint/2010/main" val="3451699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15979" y="130814"/>
            <a:ext cx="9735970" cy="1878459"/>
          </a:xfrm>
        </p:spPr>
        <p:txBody>
          <a:bodyPr>
            <a:noAutofit/>
          </a:bodyPr>
          <a:lstStyle/>
          <a:p>
            <a:pPr algn="ctr"/>
            <a:r>
              <a:rPr lang="ru-RU" sz="2000" b="1" dirty="0" smtClean="0"/>
              <a:t>8. Каждый </a:t>
            </a:r>
            <a:r>
              <a:rPr lang="ru-RU" sz="2000" b="1" dirty="0"/>
              <a:t>умирающий ребенок имеет право</a:t>
            </a:r>
            <a:br>
              <a:rPr lang="ru-RU" sz="2000" b="1" dirty="0"/>
            </a:br>
            <a:r>
              <a:rPr lang="ru-RU" sz="2000" b="1" dirty="0"/>
              <a:t>находиться в окружении членов семьи</a:t>
            </a:r>
            <a:br>
              <a:rPr lang="ru-RU" sz="2000" b="1" dirty="0"/>
            </a:br>
            <a:r>
              <a:rPr lang="ru-RU" sz="2000" b="1" dirty="0"/>
              <a:t>и любящих людей, организующих</a:t>
            </a:r>
            <a:br>
              <a:rPr lang="ru-RU" sz="2000" b="1" dirty="0"/>
            </a:br>
            <a:r>
              <a:rPr lang="ru-RU" sz="2000" b="1" dirty="0"/>
              <a:t>и обеспечивающих ему помощь, а также</a:t>
            </a:r>
            <a:br>
              <a:rPr lang="ru-RU" sz="2000" b="1" dirty="0"/>
            </a:br>
            <a:r>
              <a:rPr lang="ru-RU" sz="2000" b="1" dirty="0"/>
              <a:t>оказывающих эмоциональную и финансовую</a:t>
            </a:r>
            <a:br>
              <a:rPr lang="ru-RU" sz="2000" b="1" dirty="0"/>
            </a:br>
            <a:r>
              <a:rPr lang="ru-RU" sz="2000" b="1" dirty="0"/>
              <a:t>поддержку в связи с положением ребенка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79095" y="2169694"/>
            <a:ext cx="10720137" cy="4592054"/>
          </a:xfrm>
        </p:spPr>
        <p:txBody>
          <a:bodyPr>
            <a:normAutofit/>
          </a:bodyPr>
          <a:lstStyle/>
          <a:p>
            <a:r>
              <a:rPr lang="ru-RU" dirty="0"/>
              <a:t>•• Откликнуться на потребность ребенка в присутствии членов </a:t>
            </a:r>
            <a:r>
              <a:rPr lang="ru-RU" dirty="0" smtClean="0"/>
              <a:t>семьи и </a:t>
            </a:r>
            <a:r>
              <a:rPr lang="ru-RU" dirty="0"/>
              <a:t>близких в соответствии с пожеланиями маленького пациента.</a:t>
            </a:r>
          </a:p>
          <a:p>
            <a:r>
              <a:rPr lang="ru-RU" dirty="0"/>
              <a:t>•• Стабильно предоставлять семье своевременную подробную </a:t>
            </a:r>
            <a:r>
              <a:rPr lang="ru-RU" dirty="0" smtClean="0"/>
              <a:t>информацию </a:t>
            </a:r>
            <a:r>
              <a:rPr lang="ru-RU" dirty="0"/>
              <a:t>о прогнозе заболевания и текущей клинической ситуации.</a:t>
            </a:r>
          </a:p>
          <a:p>
            <a:r>
              <a:rPr lang="ru-RU" dirty="0"/>
              <a:t>•• Выслушивать и просвещать родителей, помогать им ухаживать </a:t>
            </a:r>
            <a:r>
              <a:rPr lang="ru-RU" dirty="0" smtClean="0"/>
              <a:t>за ребенком </a:t>
            </a:r>
            <a:r>
              <a:rPr lang="ru-RU" dirty="0"/>
              <a:t>и выполнять свои родительские функции.</a:t>
            </a:r>
          </a:p>
          <a:p>
            <a:r>
              <a:rPr lang="ru-RU" dirty="0"/>
              <a:t>•• Оказывать всем членам семьи, включая братьев и сестер, </a:t>
            </a:r>
            <a:r>
              <a:rPr lang="ru-RU" dirty="0" smtClean="0"/>
              <a:t>необходимую </a:t>
            </a:r>
            <a:r>
              <a:rPr lang="ru-RU" dirty="0"/>
              <a:t>психологическую, эмоциональную и духовную поддержку </a:t>
            </a:r>
            <a:r>
              <a:rPr lang="ru-RU" dirty="0" smtClean="0"/>
              <a:t>на протяжении </a:t>
            </a:r>
            <a:r>
              <a:rPr lang="ru-RU" dirty="0"/>
              <a:t>всего периода заболевания, в момент смерти </a:t>
            </a:r>
            <a:r>
              <a:rPr lang="ru-RU" dirty="0" smtClean="0"/>
              <a:t>ребенка и </a:t>
            </a:r>
            <a:r>
              <a:rPr lang="ru-RU" dirty="0"/>
              <a:t>в периоде переживания утраты родными и близкими.</a:t>
            </a:r>
          </a:p>
          <a:p>
            <a:r>
              <a:rPr lang="ru-RU" dirty="0"/>
              <a:t>•• Помочь членам семьи справиться с любыми финансовыми, </a:t>
            </a:r>
            <a:r>
              <a:rPr lang="ru-RU" dirty="0" smtClean="0"/>
              <a:t>социальными </a:t>
            </a:r>
            <a:r>
              <a:rPr lang="ru-RU" dirty="0"/>
              <a:t>и связанными с трудоустройством проблемами, в том </a:t>
            </a:r>
            <a:r>
              <a:rPr lang="ru-RU" dirty="0" smtClean="0"/>
              <a:t>числе </a:t>
            </a:r>
            <a:r>
              <a:rPr lang="ru-RU" dirty="0"/>
              <a:t>предоставить доступ к юридической помощи, привлекая к </a:t>
            </a:r>
            <a:r>
              <a:rPr lang="ru-RU" dirty="0" smtClean="0"/>
              <a:t>работе</a:t>
            </a:r>
            <a:r>
              <a:rPr lang="ru-RU" dirty="0"/>
              <a:t>, в числе прочих, объединения волонтеров и </a:t>
            </a:r>
            <a:r>
              <a:rPr lang="ru-RU" dirty="0" smtClean="0"/>
              <a:t>благотворительные организации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49965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52863" y="240632"/>
            <a:ext cx="9651749" cy="1664368"/>
          </a:xfrm>
        </p:spPr>
        <p:txBody>
          <a:bodyPr>
            <a:noAutofit/>
          </a:bodyPr>
          <a:lstStyle/>
          <a:p>
            <a:pPr algn="ctr"/>
            <a:r>
              <a:rPr lang="ru-RU" sz="2000" b="1" dirty="0" smtClean="0"/>
              <a:t>9.Каждый </a:t>
            </a:r>
            <a:r>
              <a:rPr lang="ru-RU" sz="2000" b="1" dirty="0"/>
              <a:t>умирающий ребенок имеет право</a:t>
            </a:r>
            <a:br>
              <a:rPr lang="ru-RU" sz="2000" b="1" dirty="0"/>
            </a:br>
            <a:r>
              <a:rPr lang="ru-RU" sz="2000" b="1" dirty="0"/>
              <a:t>получать помощь в обстановке, соответствующей</a:t>
            </a:r>
            <a:br>
              <a:rPr lang="ru-RU" sz="2000" b="1" dirty="0"/>
            </a:br>
            <a:r>
              <a:rPr lang="ru-RU" sz="2000" b="1" dirty="0"/>
              <a:t>его возрасту, потребностям и желаниям,</a:t>
            </a:r>
            <a:br>
              <a:rPr lang="ru-RU" sz="2000" b="1" dirty="0"/>
            </a:br>
            <a:r>
              <a:rPr lang="ru-RU" sz="2000" b="1" dirty="0"/>
              <a:t>а также позволяющей членам семьи быть</a:t>
            </a:r>
            <a:br>
              <a:rPr lang="ru-RU" sz="2000" b="1" dirty="0"/>
            </a:br>
            <a:r>
              <a:rPr lang="ru-RU" sz="2000" b="1" dirty="0"/>
              <a:t>вовлеченными и находиться рядом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39253" y="2021305"/>
            <a:ext cx="10443410" cy="3946358"/>
          </a:xfrm>
        </p:spPr>
        <p:txBody>
          <a:bodyPr>
            <a:normAutofit/>
          </a:bodyPr>
          <a:lstStyle/>
          <a:p>
            <a:r>
              <a:rPr lang="ru-RU" dirty="0"/>
              <a:t>•• Предоставить ребенку и членам семьи возможность выбрать </a:t>
            </a:r>
            <a:r>
              <a:rPr lang="ru-RU" dirty="0" smtClean="0"/>
              <a:t>место оказания </a:t>
            </a:r>
            <a:r>
              <a:rPr lang="ru-RU" dirty="0"/>
              <a:t>помощи в конце жизни.</a:t>
            </a:r>
          </a:p>
          <a:p>
            <a:r>
              <a:rPr lang="ru-RU" dirty="0"/>
              <a:t>•• Обеспечить равноценно высокое качество ухода и поддержки </a:t>
            </a:r>
            <a:r>
              <a:rPr lang="ru-RU" dirty="0" smtClean="0"/>
              <a:t>независимо </a:t>
            </a:r>
            <a:r>
              <a:rPr lang="ru-RU" dirty="0"/>
              <a:t>от их места, предлагая гибкую схему вмешательств, </a:t>
            </a:r>
            <a:r>
              <a:rPr lang="ru-RU" dirty="0" smtClean="0"/>
              <a:t>адаптированную </a:t>
            </a:r>
            <a:r>
              <a:rPr lang="ru-RU" dirty="0"/>
              <a:t>к различным обстоятельствам.</a:t>
            </a:r>
          </a:p>
          <a:p>
            <a:r>
              <a:rPr lang="ru-RU" dirty="0"/>
              <a:t>•• В случаях, когда это возможно, предлагать помощь в конце </a:t>
            </a:r>
            <a:r>
              <a:rPr lang="ru-RU" dirty="0" smtClean="0"/>
              <a:t>жизни </a:t>
            </a:r>
            <a:r>
              <a:rPr lang="ru-RU" dirty="0"/>
              <a:t>и </a:t>
            </a:r>
            <a:r>
              <a:rPr lang="ru-RU" dirty="0" smtClean="0"/>
              <a:t>содействовать </a:t>
            </a:r>
            <a:r>
              <a:rPr lang="ru-RU" dirty="0"/>
              <a:t>ей в домашних семейных условиях, при </a:t>
            </a:r>
            <a:r>
              <a:rPr lang="ru-RU" dirty="0" smtClean="0"/>
              <a:t>соответствующей поддержке</a:t>
            </a:r>
            <a:r>
              <a:rPr lang="ru-RU" dirty="0"/>
              <a:t>, позволяющей справиться с </a:t>
            </a:r>
            <a:r>
              <a:rPr lang="ru-RU" dirty="0" smtClean="0"/>
              <a:t>болезнью и </a:t>
            </a:r>
            <a:r>
              <a:rPr lang="ru-RU" dirty="0"/>
              <a:t>смертью ребенка.</a:t>
            </a:r>
          </a:p>
          <a:p>
            <a:r>
              <a:rPr lang="ru-RU" dirty="0"/>
              <a:t>•• Если оказание ухода на дому невозможно, то следует </a:t>
            </a:r>
            <a:r>
              <a:rPr lang="ru-RU" dirty="0" smtClean="0"/>
              <a:t>обеспечить оказание </a:t>
            </a:r>
            <a:r>
              <a:rPr lang="ru-RU" dirty="0"/>
              <a:t>помощи в обстановке, соответствующей возрасту </a:t>
            </a:r>
            <a:r>
              <a:rPr lang="ru-RU" dirty="0" smtClean="0"/>
              <a:t>ребенка </a:t>
            </a:r>
            <a:r>
              <a:rPr lang="ru-RU" dirty="0"/>
              <a:t>и допускающей постоянное присутствие членов семьи и </a:t>
            </a:r>
            <a:r>
              <a:rPr lang="ru-RU" dirty="0" smtClean="0"/>
              <a:t>близких пациента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65514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91128" y="94721"/>
            <a:ext cx="10133012" cy="2167216"/>
          </a:xfrm>
        </p:spPr>
        <p:txBody>
          <a:bodyPr>
            <a:noAutofit/>
          </a:bodyPr>
          <a:lstStyle/>
          <a:p>
            <a:pPr algn="ctr"/>
            <a:r>
              <a:rPr lang="ru-RU" sz="2000" b="1" dirty="0" smtClean="0"/>
              <a:t>10. Каждый </a:t>
            </a:r>
            <a:r>
              <a:rPr lang="ru-RU" sz="2000" b="1" dirty="0"/>
              <a:t>умирающий ребенок имеет право</a:t>
            </a:r>
            <a:br>
              <a:rPr lang="ru-RU" sz="2000" b="1" dirty="0"/>
            </a:br>
            <a:r>
              <a:rPr lang="ru-RU" sz="2000" b="1" dirty="0"/>
              <a:t>иметь доступ к специализированным</a:t>
            </a:r>
            <a:br>
              <a:rPr lang="ru-RU" sz="2000" b="1" dirty="0"/>
            </a:br>
            <a:r>
              <a:rPr lang="ru-RU" sz="2000" b="1" dirty="0"/>
              <a:t>службам детской паллиативной помощи,</a:t>
            </a:r>
            <a:br>
              <a:rPr lang="ru-RU" sz="2000" b="1" dirty="0"/>
            </a:br>
            <a:r>
              <a:rPr lang="ru-RU" sz="2000" b="1" dirty="0"/>
              <a:t>которые соблюдают интересы ребенка и не</a:t>
            </a:r>
            <a:br>
              <a:rPr lang="ru-RU" sz="2000" b="1" dirty="0"/>
            </a:br>
            <a:r>
              <a:rPr lang="ru-RU" sz="2000" b="1" dirty="0"/>
              <a:t>допускают бесперспективных или избыточно</a:t>
            </a:r>
            <a:br>
              <a:rPr lang="ru-RU" sz="2000" b="1" dirty="0"/>
            </a:br>
            <a:r>
              <a:rPr lang="ru-RU" sz="2000" b="1" dirty="0"/>
              <a:t>обременительных вмешательств, а также</a:t>
            </a:r>
            <a:br>
              <a:rPr lang="ru-RU" sz="2000" b="1" dirty="0"/>
            </a:br>
            <a:r>
              <a:rPr lang="ru-RU" sz="2000" b="1" dirty="0"/>
              <a:t>терапевтической заброшенности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44579" y="2398294"/>
            <a:ext cx="10154653" cy="4291263"/>
          </a:xfrm>
        </p:spPr>
        <p:txBody>
          <a:bodyPr>
            <a:normAutofit/>
          </a:bodyPr>
          <a:lstStyle/>
          <a:p>
            <a:r>
              <a:rPr lang="ru-RU" dirty="0"/>
              <a:t>•• Обеспечить доступ к паллиативной помощи, оказываемой </a:t>
            </a:r>
            <a:r>
              <a:rPr lang="ru-RU" dirty="0" smtClean="0"/>
              <a:t>опытными </a:t>
            </a:r>
            <a:r>
              <a:rPr lang="ru-RU" dirty="0"/>
              <a:t>специалистами и ориентированной на потребности детей, </a:t>
            </a:r>
            <a:r>
              <a:rPr lang="ru-RU" dirty="0" smtClean="0"/>
              <a:t>обеспечивающей </a:t>
            </a:r>
            <a:r>
              <a:rPr lang="ru-RU" dirty="0"/>
              <a:t>продолжение поддержки со стороны </a:t>
            </a:r>
            <a:r>
              <a:rPr lang="ru-RU" dirty="0" smtClean="0"/>
              <a:t>учреждений здравоохранения</a:t>
            </a:r>
            <a:r>
              <a:rPr lang="ru-RU" dirty="0"/>
              <a:t>, даже если при имеющемся заболевании </a:t>
            </a:r>
            <a:r>
              <a:rPr lang="ru-RU" dirty="0" smtClean="0"/>
              <a:t>выздоровление </a:t>
            </a:r>
            <a:r>
              <a:rPr lang="ru-RU" dirty="0"/>
              <a:t>уже невозможно.</a:t>
            </a:r>
          </a:p>
          <a:p>
            <a:r>
              <a:rPr lang="ru-RU" dirty="0"/>
              <a:t>•• Позаботиться, чтобы медицинские манипуляции проводились </a:t>
            </a:r>
            <a:r>
              <a:rPr lang="ru-RU" dirty="0" smtClean="0"/>
              <a:t>только </a:t>
            </a:r>
            <a:r>
              <a:rPr lang="ru-RU" dirty="0"/>
              <a:t>в том случае, когда их преимущества для ребенка очевидным </a:t>
            </a:r>
            <a:r>
              <a:rPr lang="ru-RU" dirty="0" smtClean="0"/>
              <a:t>образом </a:t>
            </a:r>
            <a:r>
              <a:rPr lang="ru-RU" dirty="0"/>
              <a:t>превышают риск неблагоприятных последствий.</a:t>
            </a:r>
          </a:p>
          <a:p>
            <a:r>
              <a:rPr lang="ru-RU" dirty="0"/>
              <a:t>•• Обеспечить непрерывность и высокое качество помощи, </a:t>
            </a:r>
            <a:r>
              <a:rPr lang="ru-RU" dirty="0" smtClean="0"/>
              <a:t>оказываемой </a:t>
            </a:r>
            <a:r>
              <a:rPr lang="ru-RU" dirty="0"/>
              <a:t>в разных условиях (на дому, в хосписе, в стационаре).</a:t>
            </a:r>
          </a:p>
          <a:p>
            <a:r>
              <a:rPr lang="ru-RU" dirty="0"/>
              <a:t>•• Избегать неоправданных инвазивных или излишне </a:t>
            </a:r>
            <a:r>
              <a:rPr lang="ru-RU" dirty="0" smtClean="0"/>
              <a:t>утомительных видов </a:t>
            </a:r>
            <a:r>
              <a:rPr lang="ru-RU" dirty="0"/>
              <a:t>лечения, отрицательно влияющих на качество жизни </a:t>
            </a:r>
            <a:r>
              <a:rPr lang="ru-RU" dirty="0" smtClean="0"/>
              <a:t>ребенка </a:t>
            </a:r>
            <a:r>
              <a:rPr lang="ru-RU" dirty="0"/>
              <a:t>и (или) ведущих к ненужному продолжению страданий </a:t>
            </a:r>
            <a:r>
              <a:rPr lang="ru-RU" dirty="0" smtClean="0"/>
              <a:t>ребенка и </a:t>
            </a:r>
            <a:r>
              <a:rPr lang="ru-RU" dirty="0"/>
              <a:t>затягиванию процесса умирания.</a:t>
            </a:r>
          </a:p>
        </p:txBody>
      </p:sp>
    </p:spTree>
    <p:extLst>
      <p:ext uri="{BB962C8B-B14F-4D97-AF65-F5344CB8AC3E}">
        <p14:creationId xmlns:p14="http://schemas.microsoft.com/office/powerpoint/2010/main" val="2541161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Услуги </a:t>
            </a:r>
            <a:r>
              <a:rPr lang="ru-RU" b="1" dirty="0"/>
              <a:t>учреждений паллиативной помощи можно разделить на четыре категории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2658978"/>
            <a:ext cx="8915400" cy="2526633"/>
          </a:xfrm>
        </p:spPr>
        <p:txBody>
          <a:bodyPr>
            <a:normAutofit/>
          </a:bodyPr>
          <a:lstStyle/>
          <a:p>
            <a:pPr lvl="0"/>
            <a:r>
              <a:rPr lang="ru-RU" sz="2400" dirty="0"/>
              <a:t>Медицинская помощь;</a:t>
            </a:r>
          </a:p>
          <a:p>
            <a:pPr lvl="0"/>
            <a:r>
              <a:rPr lang="ru-RU" sz="2400" dirty="0"/>
              <a:t>Социальная помощь;</a:t>
            </a:r>
          </a:p>
          <a:p>
            <a:pPr lvl="0"/>
            <a:r>
              <a:rPr lang="ru-RU" sz="2400" dirty="0"/>
              <a:t>Психологическая помощь;</a:t>
            </a:r>
          </a:p>
          <a:p>
            <a:pPr lvl="0"/>
            <a:r>
              <a:rPr lang="ru-RU" sz="2400" dirty="0"/>
              <a:t>Духовная помощь.</a:t>
            </a: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303785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2637" y="132348"/>
            <a:ext cx="10182215" cy="1046747"/>
          </a:xfrm>
        </p:spPr>
        <p:txBody>
          <a:bodyPr>
            <a:normAutofit/>
          </a:bodyPr>
          <a:lstStyle/>
          <a:p>
            <a:r>
              <a:rPr lang="en-US" sz="2000" dirty="0"/>
              <a:t>Levine D. et al., 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en-US" sz="2000" dirty="0" smtClean="0"/>
              <a:t>The </a:t>
            </a:r>
            <a:r>
              <a:rPr lang="en-US" sz="2000" dirty="0"/>
              <a:t>Journal of supportive oncology,</a:t>
            </a:r>
            <a:r>
              <a:rPr lang="ru-RU" sz="2000" dirty="0"/>
              <a:t> 2013</a:t>
            </a:r>
            <a:r>
              <a:rPr lang="en-US" sz="2000" dirty="0"/>
              <a:t>, v. 11, </a:t>
            </a:r>
            <a:r>
              <a:rPr lang="ru-RU" sz="2000" dirty="0"/>
              <a:t>№3</a:t>
            </a:r>
            <a:r>
              <a:rPr lang="en-US" sz="2000" dirty="0"/>
              <a:t>, p.114-125</a:t>
            </a:r>
            <a:r>
              <a:rPr lang="ru-RU" sz="2000" dirty="0"/>
              <a:t/>
            </a:r>
            <a:br>
              <a:rPr lang="ru-RU" sz="2000" dirty="0"/>
            </a:br>
            <a:endParaRPr lang="ru-RU" sz="20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959" y="1179095"/>
            <a:ext cx="10118558" cy="5257904"/>
          </a:xfrm>
        </p:spPr>
      </p:pic>
    </p:spTree>
    <p:extLst>
      <p:ext uri="{BB962C8B-B14F-4D97-AF65-F5344CB8AC3E}">
        <p14:creationId xmlns:p14="http://schemas.microsoft.com/office/powerpoint/2010/main" val="7407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20735" y="395510"/>
            <a:ext cx="8911687" cy="108437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Интеграция </a:t>
            </a:r>
            <a:r>
              <a:rPr lang="ru-RU" dirty="0" err="1" smtClean="0"/>
              <a:t>куративного</a:t>
            </a:r>
            <a:r>
              <a:rPr lang="ru-RU" dirty="0" smtClean="0"/>
              <a:t> и паллиативного подходов к ведению пациента</a:t>
            </a:r>
            <a:endParaRPr lang="ru-RU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65" b="5330"/>
          <a:stretch/>
        </p:blipFill>
        <p:spPr bwMode="auto">
          <a:xfrm>
            <a:off x="1489510" y="2211355"/>
            <a:ext cx="8623820" cy="44320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95776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1759" y="624110"/>
            <a:ext cx="10072854" cy="819679"/>
          </a:xfrm>
        </p:spPr>
        <p:txBody>
          <a:bodyPr>
            <a:noAutofit/>
          </a:bodyPr>
          <a:lstStyle/>
          <a:p>
            <a:pPr algn="ctr"/>
            <a:r>
              <a:rPr lang="ru-RU" b="1" dirty="0" smtClean="0"/>
              <a:t>Заключение 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99411" y="2117559"/>
            <a:ext cx="9938084" cy="387416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800" b="1" dirty="0"/>
              <a:t>Адекватная помощь ребенку в конце </a:t>
            </a:r>
            <a:r>
              <a:rPr lang="ru-RU" sz="2800" b="1" dirty="0" smtClean="0"/>
              <a:t>жизни — </a:t>
            </a:r>
            <a:r>
              <a:rPr lang="ru-RU" sz="2800" b="1" dirty="0"/>
              <a:t>это </a:t>
            </a:r>
            <a:r>
              <a:rPr lang="ru-RU" sz="2800" b="1" dirty="0" smtClean="0"/>
              <a:t>сложный баланс между терапевтической </a:t>
            </a:r>
            <a:r>
              <a:rPr lang="ru-RU" sz="2800" b="1" dirty="0"/>
              <a:t>заброшенностью и </a:t>
            </a:r>
            <a:r>
              <a:rPr lang="ru-RU" sz="2800" b="1" dirty="0" smtClean="0"/>
              <a:t>чрезмерным </a:t>
            </a:r>
            <a:r>
              <a:rPr lang="ru-RU" sz="2800" b="1" dirty="0"/>
              <a:t>усердием. Специализированная паллиативная помощь</a:t>
            </a:r>
            <a:br>
              <a:rPr lang="ru-RU" sz="2800" b="1" dirty="0"/>
            </a:br>
            <a:r>
              <a:rPr lang="ru-RU" sz="2800" b="1" dirty="0"/>
              <a:t>детям может стать подходящим решением этой проблемы.</a:t>
            </a:r>
          </a:p>
          <a:p>
            <a:pPr marL="0" indent="0">
              <a:buNone/>
            </a:pP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29289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2456" y="371447"/>
            <a:ext cx="9579559" cy="1048279"/>
          </a:xfrm>
        </p:spPr>
        <p:txBody>
          <a:bodyPr/>
          <a:lstStyle/>
          <a:p>
            <a:pPr algn="ctr"/>
            <a:r>
              <a:rPr lang="ru-RU" b="1" dirty="0" smtClean="0"/>
              <a:t>Благодарим за внимание!</a:t>
            </a:r>
            <a:endParaRPr lang="ru-RU" b="1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1779" y="1504380"/>
            <a:ext cx="8260914" cy="5510030"/>
          </a:xfrm>
        </p:spPr>
      </p:pic>
    </p:spTree>
    <p:extLst>
      <p:ext uri="{BB962C8B-B14F-4D97-AF65-F5344CB8AC3E}">
        <p14:creationId xmlns:p14="http://schemas.microsoft.com/office/powerpoint/2010/main" val="3886782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TM10001115[[fn=Посылка]]</Template>
  <TotalTime>1403</TotalTime>
  <Words>5636</Words>
  <Application>Microsoft Office PowerPoint</Application>
  <PresentationFormat>Произвольный</PresentationFormat>
  <Paragraphs>735</Paragraphs>
  <Slides>88</Slides>
  <Notes>9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88</vt:i4>
      </vt:variant>
    </vt:vector>
  </HeadingPairs>
  <TitlesOfParts>
    <vt:vector size="89" baseType="lpstr">
      <vt:lpstr>Легкий дым</vt:lpstr>
      <vt:lpstr>ОНКОПЕДИАТРИЧЕСКАЯ ПАЛЛИАТИВНАЯ ПОМОЩЬ</vt:lpstr>
      <vt:lpstr>ЗАБОЛЕВАЕМОСТЬ ЗЛОКАЧЕСТВЕННЫМИ НОВООБРАЗОВАНИЯМИ В РБ </vt:lpstr>
      <vt:lpstr>Динамика заболеваемости злокачественными новообразованиями у детей 0-14 лет за период 2010-2015 годы </vt:lpstr>
      <vt:lpstr>Распространенность злокачественных новообразований в детской популяции, РБ</vt:lpstr>
      <vt:lpstr>Динамика распространенности злокачественными новообразованиями у детей 0-14 лет в 2010-2015 годы </vt:lpstr>
      <vt:lpstr>Структура заболеваемости ЗНО у детей 0-14 лет в Республике Башкортостан в 2015 году </vt:lpstr>
      <vt:lpstr>Распределение больных в возрасте 0-14 лет по стадиям опухолевого процесса (2015 год) </vt:lpstr>
      <vt:lpstr>Динамика смертности от злокачественных новообразований у детей 0-14 лет в РБ </vt:lpstr>
      <vt:lpstr>Презентация PowerPoint</vt:lpstr>
      <vt:lpstr>Паллиативная помощь детям</vt:lpstr>
      <vt:lpstr>Паллиативная помощь детям</vt:lpstr>
      <vt:lpstr>Потребность в ПП у детей с ЗНО  в конце жизни в РФ</vt:lpstr>
      <vt:lpstr>Структура заболевания детей, нуждающихся в паллиативной помощи, РФ. </vt:lpstr>
      <vt:lpstr>Распределение ЗНО по нозологическим формам у детей в РБ получающих паллиативную помощь. </vt:lpstr>
      <vt:lpstr>Принципы паллиативной помощи детям</vt:lpstr>
      <vt:lpstr>Ключевые понятия, используемые при выборе показаний к паллиативной помощи детям </vt:lpstr>
      <vt:lpstr>Основные группы пациентов, подлежащих паллиативной помощи (EAPP, 2009)</vt:lpstr>
      <vt:lpstr>АБСОЛЮТНЫЕ КРИТЕРИИ ДЛЯ НАЧАЛА ОНКОПЕДИАТРИЧЕСКОЙ ПАЛЛИАТИВНОЙ ПОМОЩИ</vt:lpstr>
      <vt:lpstr>ДИФФУЗНАЯ ГЛИОМА СТВОЛА ГОЛОВНОГО МОЗГА </vt:lpstr>
      <vt:lpstr>Нейробластома забрюшинного пространства с метастазами в забрюшинные,, паравертебральные, медиастенальные, левые надключичные лимфоузлы</vt:lpstr>
      <vt:lpstr>ОТНОСИТЕЛЬНЫЕ КРИТЕРИИ ДЛЯ НАЧАЛА ОНКОПЕДИАТРИЧЕСКОЙ ПАЛЛИАТИВНОЙ ПОМОЩИ</vt:lpstr>
      <vt:lpstr> Остеосаркома верхней трети правой бедренной кости. Прогрессия заболевания  на фоне химиотерапии</vt:lpstr>
      <vt:lpstr>Альвеолярная рабдомиосаркома левой щеки. Поздний локальный рецидив с поражением мягких тканей левой щёчно-скуловой области и подчелюстных лимфоузлов слева. Второй системный рецидив. Прогрессия на лечении.</vt:lpstr>
      <vt:lpstr>Синовиальная саркома подмышечной области слева, второй локальный рецидив. Нейропатия левого локтевого, лучевого, срединного нервов. Прогрессия заболевания, аррозивное кровотечение из распадающейся опухоли. </vt:lpstr>
      <vt:lpstr>Саркома нижней трети правой бедренной кости с метастазами в легкие</vt:lpstr>
      <vt:lpstr>Услуги учреждений паллиативной помощи можно разделить на четыре категории</vt:lpstr>
      <vt:lpstr>Симптомы терминального периода онкологических заболеваний у детей</vt:lpstr>
      <vt:lpstr>Паллиативная помощь: контроль симптомов</vt:lpstr>
      <vt:lpstr>Паллиативная медицинская помощь детям</vt:lpstr>
      <vt:lpstr>Оказание паллиативной медицинской помощи детям</vt:lpstr>
      <vt:lpstr>Функции паллиативной медицинской помощи детям</vt:lpstr>
      <vt:lpstr>Функции паллиативной медицинской помощи детям</vt:lpstr>
      <vt:lpstr>Боль у детей со злокачественными новообразованиями</vt:lpstr>
      <vt:lpstr>Кодирование боли по МКБ 10  </vt:lpstr>
      <vt:lpstr>Определение боли  Международной ассоциации по изучению боли (IASP)</vt:lpstr>
      <vt:lpstr>Классификации боли в зависимости от различных факторов:</vt:lpstr>
      <vt:lpstr>Ноцицептивная боль </vt:lpstr>
      <vt:lpstr>Нейропатическая боль </vt:lpstr>
      <vt:lpstr>Прорывная боль </vt:lpstr>
      <vt:lpstr>Рекомендуемые шкалы оценки боли у детей</vt:lpstr>
      <vt:lpstr>Шкала оценки боли у новорожденных/детей до 1 г.  (Neonatal Infant Pain Scale, NIPS) </vt:lpstr>
      <vt:lpstr>Шкала оценки боли у новорожденных/детей до 1 года (Neonatal Infant Pain Scale, NIPS) </vt:lpstr>
      <vt:lpstr>Поведенческая шкала FLACC (face, legs, activity, cry, concealability) для детей до 3 –х лет  Минимальная оценка равна 0, максимальная — 10 баллам. Чем выше оценка, тем сильнее боль и тем хуже себя чувствует ребенок.</vt:lpstr>
      <vt:lpstr>Поведенческая шкала FLACC  (face, legs, activity, cry, consolability) для детей до 3 –х лет</vt:lpstr>
      <vt:lpstr>Шкала тактильной и визуальной оценки боли  (Touch Visual Pain, TVP scale) для детей до 3 –х лет</vt:lpstr>
      <vt:lpstr>Рейтинговая шкала Вонга-Бейкера для детей  от 3 до 7 лет </vt:lpstr>
      <vt:lpstr>Цветная шкала Эланда  для детей от 3-х до 7 лет</vt:lpstr>
      <vt:lpstr>Шкала рук (Hand Scale) для детей старше 3 лет</vt:lpstr>
      <vt:lpstr>Визуально-аналоговая шкала  для детей старше 7 лет</vt:lpstr>
      <vt:lpstr>Визуально-аналоговая шкала для детей  старше 7 лет</vt:lpstr>
      <vt:lpstr>Презентация PowerPoint</vt:lpstr>
      <vt:lpstr>АЛГОРИТМ ИСПОЛЬЗОВАНИЯ ШКАЛ ОЦЕНКИ БОЛИ И ОПРОСА</vt:lpstr>
      <vt:lpstr>Мультимодальный подход в лечении боли у детей с онкологическими заболеваниями </vt:lpstr>
      <vt:lpstr>Рекомендации ВОЗ по медикаментозному лечению персистирующей боли у детей с онкологическими  заболеваниями</vt:lpstr>
      <vt:lpstr>Введение препарата через определенные промежутки времени</vt:lpstr>
      <vt:lpstr>Рекомендуется использовать безболезненные пути введения обезболивающих:  </vt:lpstr>
      <vt:lpstr>Адаптация лечения к потребностям ребенка</vt:lpstr>
      <vt:lpstr>Согласно рекомендациям ВОЗ 2012 г., «детская» лестница состоит из 2-х ступеней </vt:lpstr>
      <vt:lpstr>НЕНАРКОТИЧЕСКИЕ АНАЛЬГЕТИКИ, ПРИМЕНЯЕМЫЕ ДЛЯ ЛЕЧЕНИЯ БОЛИ У ДЕТЙ</vt:lpstr>
      <vt:lpstr>НАЧАЛЬНЫЕ ДОЗЫ НАРКОТИЧЕСКИХ АНАЛЬГЕТИКОВ ДЛЯ ДЕТЕЙ В ВОЗРАСТЕ ОТ 1 ГОДА ДО 12 ЛЕТ</vt:lpstr>
      <vt:lpstr>Пациентом (PCA) контролируемая или  медсестрой (NCA) или родителями контролируемая анестезия</vt:lpstr>
      <vt:lpstr>В первый день стартовая доза морфина у детей не получавших НЛС</vt:lpstr>
      <vt:lpstr>Презентация PowerPoint</vt:lpstr>
      <vt:lpstr>Презентация PowerPoint</vt:lpstr>
      <vt:lpstr>Презентация PowerPoint</vt:lpstr>
      <vt:lpstr>Презентация PowerPoint</vt:lpstr>
      <vt:lpstr>Адъювантные  средства в лечении хронической персистирующей боли у детей</vt:lpstr>
      <vt:lpstr>Лечение боли (2 ступень)</vt:lpstr>
      <vt:lpstr>Презентация PowerPoint</vt:lpstr>
      <vt:lpstr>Критерии ОЦЕНКИ качества обезболивания</vt:lpstr>
      <vt:lpstr>Проблемы адекватного обезболивания у детей</vt:lpstr>
      <vt:lpstr>ХАРТИЯ ПРАВ УМИРАЮЩЕГО РЕБЕНКА (ТРИЕСТСКАЯ ХАРТИЯ)</vt:lpstr>
      <vt:lpstr>ХАРТИЯ ПРАВ УМИРАЮЩЕГО РЕБЕНКА (ТРИЕСТСКАЯ ХАРТИЯ)</vt:lpstr>
      <vt:lpstr>1. Каждый умирающий ребенок имеет право рассматриваться как личность до самого момента смерти независимо от своего возраста, местонахождения, состояния и условий оказания помощи</vt:lpstr>
      <vt:lpstr>2. Каждый умирающий ребенок имеет право получать эффективное лечение посредством квалифицированной, полноценной и непрерывной помощи при боли и других физических и психологических симптомах, причиняющих страдания</vt:lpstr>
      <vt:lpstr>3. Каждый умирающий ребенок имеет право быть выслушанным и правильно проинформированным о своей болезни с должным учетом пожеланий, возраста и способности к пониманию</vt:lpstr>
      <vt:lpstr>4. Каждый умирающий ребенок имеет право участвовать в принятии решений, связанных с собственной жизнью, болезнью и смертью, на основе своих возможностей, желаний и ценностей</vt:lpstr>
      <vt:lpstr>5. Каждый умирающий ребенок имеет право выражать свои чувства, желания и ожидания, которые должны приниматься во внимание</vt:lpstr>
      <vt:lpstr>6. Каждый умирающий ребенок имеет право пользоваться уважением к своим культурным, духовным и религиозным убеждениям, а также получать духовную помощь и поддержку в соответствии со своими пожеланиями и выбором</vt:lpstr>
      <vt:lpstr>7. Каждый умирающий ребенок имеет право поддерживать социальные и родственные связи, соответствующие его возрасту, состоянию и ожиданиям</vt:lpstr>
      <vt:lpstr>8. Каждый умирающий ребенок имеет право находиться в окружении членов семьи и любящих людей, организующих и обеспечивающих ему помощь, а также оказывающих эмоциональную и финансовую поддержку в связи с положением ребенка</vt:lpstr>
      <vt:lpstr>9.Каждый умирающий ребенок имеет право получать помощь в обстановке, соответствующей его возрасту, потребностям и желаниям, а также позволяющей членам семьи быть вовлеченными и находиться рядом</vt:lpstr>
      <vt:lpstr>10. Каждый умирающий ребенок имеет право иметь доступ к специализированным службам детской паллиативной помощи, которые соблюдают интересы ребенка и не допускают бесперспективных или избыточно обременительных вмешательств, а также терапевтической заброшенности</vt:lpstr>
      <vt:lpstr>Услуги учреждений паллиативной помощи можно разделить на четыре категории</vt:lpstr>
      <vt:lpstr>Levine D. et al.,  The Journal of supportive oncology, 2013, v. 11, №3, p.114-125 </vt:lpstr>
      <vt:lpstr>Интеграция куративного и паллиативного подходов к ведению пациента</vt:lpstr>
      <vt:lpstr>Заключение </vt:lpstr>
      <vt:lpstr>Благодарим за внимание!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АБСОЛЮТНЫЕ КРИТЕРИИ ДЛЯ НАЧАЛА ОНКОПЕДИАТРИЧЕСКОЙ ПАЛЛИАТИВНОЙ ПОМОЩИ</dc:title>
  <dc:creator>Александр</dc:creator>
  <cp:lastModifiedBy>gema-ord-7</cp:lastModifiedBy>
  <cp:revision>122</cp:revision>
  <dcterms:created xsi:type="dcterms:W3CDTF">2017-05-07T11:09:59Z</dcterms:created>
  <dcterms:modified xsi:type="dcterms:W3CDTF">2020-03-04T13:26:27Z</dcterms:modified>
</cp:coreProperties>
</file>