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2" r:id="rId3"/>
    <p:sldId id="263" r:id="rId4"/>
    <p:sldId id="313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321" r:id="rId13"/>
    <p:sldId id="322" r:id="rId14"/>
    <p:sldId id="323" r:id="rId15"/>
    <p:sldId id="324" r:id="rId16"/>
    <p:sldId id="325" r:id="rId17"/>
    <p:sldId id="257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258" r:id="rId31"/>
    <p:sldId id="259" r:id="rId32"/>
    <p:sldId id="260" r:id="rId33"/>
    <p:sldId id="261" r:id="rId34"/>
    <p:sldId id="262" r:id="rId35"/>
    <p:sldId id="264" r:id="rId36"/>
    <p:sldId id="265" r:id="rId37"/>
    <p:sldId id="266" r:id="rId38"/>
    <p:sldId id="267" r:id="rId39"/>
    <p:sldId id="280" r:id="rId40"/>
    <p:sldId id="268" r:id="rId41"/>
    <p:sldId id="269" r:id="rId42"/>
    <p:sldId id="270" r:id="rId43"/>
    <p:sldId id="282" r:id="rId44"/>
    <p:sldId id="271" r:id="rId45"/>
    <p:sldId id="272" r:id="rId46"/>
    <p:sldId id="285" r:id="rId47"/>
    <p:sldId id="273" r:id="rId48"/>
    <p:sldId id="274" r:id="rId49"/>
    <p:sldId id="275" r:id="rId50"/>
    <p:sldId id="276" r:id="rId51"/>
    <p:sldId id="277" r:id="rId52"/>
    <p:sldId id="278" r:id="rId53"/>
    <p:sldId id="279" r:id="rId54"/>
    <p:sldId id="281" r:id="rId55"/>
    <p:sldId id="283" r:id="rId56"/>
    <p:sldId id="284" r:id="rId57"/>
    <p:sldId id="286" r:id="rId58"/>
    <p:sldId id="287" r:id="rId59"/>
    <p:sldId id="288" r:id="rId60"/>
    <p:sldId id="289" r:id="rId61"/>
    <p:sldId id="290" r:id="rId62"/>
    <p:sldId id="291" r:id="rId63"/>
    <p:sldId id="292" r:id="rId64"/>
    <p:sldId id="293" r:id="rId65"/>
    <p:sldId id="294" r:id="rId66"/>
    <p:sldId id="295" r:id="rId67"/>
    <p:sldId id="296" r:id="rId68"/>
    <p:sldId id="298" r:id="rId69"/>
    <p:sldId id="300" r:id="rId70"/>
    <p:sldId id="297" r:id="rId71"/>
    <p:sldId id="303" r:id="rId72"/>
    <p:sldId id="299" r:id="rId73"/>
    <p:sldId id="301" r:id="rId74"/>
    <p:sldId id="302" r:id="rId75"/>
    <p:sldId id="304" r:id="rId76"/>
    <p:sldId id="305" r:id="rId77"/>
    <p:sldId id="306" r:id="rId78"/>
    <p:sldId id="307" r:id="rId79"/>
    <p:sldId id="308" r:id="rId80"/>
    <p:sldId id="309" r:id="rId81"/>
    <p:sldId id="310" r:id="rId82"/>
    <p:sldId id="338" r:id="rId83"/>
    <p:sldId id="339" r:id="rId84"/>
    <p:sldId id="340" r:id="rId85"/>
    <p:sldId id="341" r:id="rId8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ableStyles" Target="tableStyles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5F06D29-E195-42EB-BA0D-15AA264001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FF7E2CF9-DEC7-4DB8-B5D0-513B64E00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58202C0C-15DC-4013-B68A-196121BC5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44FA2FA-3319-4B0F-B4F7-BFCDAB8BF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BA48B6D-F35F-4BFF-B340-A9C4A1C1A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5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32AE0D3-0AC3-4B5C-A16F-FD80757E3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5E27E95-AFE9-4C82-98FD-1FF5B7B40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A01BE55-55E9-4B4C-9B42-A1A12473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0862C9F-F133-42AF-AF52-E907D9677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0114028-4492-475B-B688-71902C3B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1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E64FD21-9332-4439-8D46-2634D9828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EBB9389-432C-4E88-9A6F-9613C32CAF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1271DCD-EC48-4716-BCCB-E4529C83E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922C5BD-CFF4-491F-80CD-B2D2730CD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3D5D4A4-13AC-498F-96DF-B1FF5CA3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61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EE4144A-BC1A-464E-ACC8-4F7AE0F6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391CD84-CF2F-4619-9028-D555D2D32F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F2D89688-D367-4D35-8399-2658E020BD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6A4B888-FA08-4BDB-BB92-4DA47EBD4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F7A4CA9-040A-4CA4-BE9D-A1B04A0D1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E30063AD-08F5-4382-A4C3-5DDCA5729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4427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8A22C7-A30C-4C03-87A7-51A6DEC6A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D534B0BC-AE9B-49B3-AF0B-69C1459D1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658A0E60-9834-4FA9-9104-64C344AF6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B699DC10-B382-4B58-9A92-185E2B54ED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8A6C2628-A323-4E16-8BD4-617D409171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EF2F6110-6AF2-4BCA-9D08-80536F640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C565A4B-AB50-4C2B-A855-5A7BD90F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1260BFF-8222-4615-8F89-41D453E2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3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73AB042-CB0C-4F6C-A608-E44D160D8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3109451F-E23E-44BA-A316-792747019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BEA4928-772D-4913-82D2-2370F2ECA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A6C0CC79-99FE-4BC7-9133-251F8EFA8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523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30A34531-71F8-429F-AA90-14529C32F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232312D7-17CD-4E28-B002-75AB097D6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25D4D3B-1657-4437-A007-30B1AD5E0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6237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40E24EB-5C94-4C4D-B973-CC2EC09180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93BE66B-42B1-4C26-A377-19A977348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2652B0E-F8AB-4E95-819B-C2057CA7FF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D5557CB-BBC4-42F1-8E7C-78A4FEEB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F1AEEC5-D478-46D9-A1B0-2A2E61F2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939C447-57D4-4B61-8E6B-B8E5D64AD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6296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B65DF66-6667-45B0-9F29-28A43EED0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35730E9-9FE2-4343-A896-D081A37D75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53DDEE8D-186E-4B02-B96D-4EEE5E320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3B0CD2B-1435-4D92-954E-B61BCEF41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DE5FD09-FAB9-4EED-BF5B-D44AF61F0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CFB72CB2-CA84-4189-A8DB-F08286C1B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56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35B71C9-72AE-435A-8727-DC28B27CB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AEC91013-360C-4FD7-AA3F-3F7C9E439E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F08A7C6-68C8-4AD5-85C2-6B60CDAD0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A26F73F-1DBD-45A5-AECD-65A7A407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209A5F7-AB75-4444-B488-58C6352BD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0562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6AB4B67F-11FF-4B57-912B-24F7BF0421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6B79D331-ACC4-4A4B-8961-0E4308DD50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23C4810-D1DD-41A2-9DAE-4F841CCB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0B0B6ED-830C-4C1C-B0A5-550F4E3DD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1443A19-70B5-4971-9BC7-F651DCB0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43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9121B1-210A-4F3B-9562-DD5469B75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A82C6408-DD3C-4C0F-9E06-B6F8B24A8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8E74A94-3693-4F02-AB21-CBC6C3BBF4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337535-43C5-4DE0-93B0-12893600F1E5}" type="datetimeFigureOut">
              <a:rPr lang="ru-RU" smtClean="0"/>
              <a:t>20.02.2024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9588D85-EDC9-4111-B5B7-268796AE8C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2AC173E-DA56-4187-910E-11C9F6947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AC7830-C664-46E2-804F-B37C872438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8732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E8F72B-1F2D-4C57-8D1D-D66E76E6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>
            <a:normAutofit fontScale="90000"/>
          </a:bodyPr>
          <a:lstStyle/>
          <a:p>
            <a:r>
              <a:rPr lang="ru-RU" dirty="0"/>
              <a:t>	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i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A5CD527-5AB0-4532-985A-D20645390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33460"/>
            <a:ext cx="9144000" cy="924339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Проф. Дружинина Н.А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Кафедра педиатрии ИДПО БГМУ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C4B1CF9-7D65-4BE4-8892-CFEB716E60C8}"/>
              </a:ext>
            </a:extLst>
          </p:cNvPr>
          <p:cNvSpPr txBox="1"/>
          <p:nvPr/>
        </p:nvSpPr>
        <p:spPr>
          <a:xfrm>
            <a:off x="304801" y="424070"/>
            <a:ext cx="113571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Федеральное государственное бюджетное учреждение высшего образования Башкирский государственный медицинский университет Министерства здравоохранения РФ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400" dirty="0">
              <a:solidFill>
                <a:srgbClr val="FF0000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5CE2797C-B972-4847-9EB7-6035E5A2BC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181898"/>
            <a:ext cx="10442713" cy="1739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87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BD89145-4ACE-4E85-AF47-5AC6C051E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0" i="1" dirty="0">
                <a:solidFill>
                  <a:schemeClr val="accent2">
                    <a:lumMod val="50000"/>
                  </a:schemeClr>
                </a:solidFill>
                <a:effectLst/>
                <a:latin typeface="PTSansBold"/>
                <a:cs typeface="Aharoni" panose="02010803020104030203" pitchFamily="2" charset="-79"/>
              </a:rPr>
              <a:t>Что такое кислотно-щелочной баланс (</a:t>
            </a:r>
            <a:r>
              <a:rPr lang="ru-RU" sz="3600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PTSansBold"/>
                <a:cs typeface="Aharoni" panose="02010803020104030203" pitchFamily="2" charset="-79"/>
              </a:rPr>
              <a:t>pH</a:t>
            </a:r>
            <a:r>
              <a:rPr lang="ru-RU" sz="3600" b="0" i="1" dirty="0">
                <a:solidFill>
                  <a:schemeClr val="accent2">
                    <a:lumMod val="50000"/>
                  </a:schemeClr>
                </a:solidFill>
                <a:effectLst/>
                <a:latin typeface="PTSansBold"/>
                <a:cs typeface="Aharoni" panose="02010803020104030203" pitchFamily="2" charset="-79"/>
              </a:rPr>
              <a:t>). Как он влияет на здоровье</a:t>
            </a:r>
            <a:r>
              <a:rPr lang="ru-RU" b="0" i="0" dirty="0">
                <a:solidFill>
                  <a:srgbClr val="000000"/>
                </a:solidFill>
                <a:effectLst/>
                <a:latin typeface="PTSansBold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PTSansBold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C4741D6-EAD6-4018-B8F7-3515D9439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Соотношение кислоты и щелочи в каком-либо растворе называется кислотно-щелочным равновесием (КЩР) или балансом. </a:t>
            </a:r>
          </a:p>
          <a:p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КЩР характеризуется специальным показателем 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PTSansRegular"/>
              </a:rPr>
              <a:t>pH</a:t>
            </a:r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 (сила водорода), который показывает число водородных атомов в данном растворе.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17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="" xmlns:a16="http://schemas.microsoft.com/office/drawing/2014/main" id="{0E1748E0-7BC2-4379-A700-44BA46A89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7" y="344557"/>
            <a:ext cx="10442713" cy="626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691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1613530-A5F2-4E72-A62B-7E34728EB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7787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BD0D014-241F-4A89-B616-8BFAF987E582}"/>
              </a:ext>
            </a:extLst>
          </p:cNvPr>
          <p:cNvSpPr txBox="1"/>
          <p:nvPr/>
        </p:nvSpPr>
        <p:spPr>
          <a:xfrm>
            <a:off x="7182678" y="954157"/>
            <a:ext cx="500932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 </a:t>
            </a: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нейтральной среде </a:t>
            </a:r>
            <a:r>
              <a:rPr lang="ru-RU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pH</a:t>
            </a: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 равно 7,0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1" dirty="0">
              <a:solidFill>
                <a:schemeClr val="accent2">
                  <a:lumMod val="5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В кислой среде </a:t>
            </a:r>
            <a:r>
              <a:rPr lang="ru-RU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pH</a:t>
            </a: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 ниже 7 (от 6,9 до 0)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ru-RU" b="0" i="1" dirty="0">
              <a:solidFill>
                <a:schemeClr val="accent2">
                  <a:lumMod val="5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В щелочной среде </a:t>
            </a:r>
            <a:r>
              <a:rPr lang="ru-RU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pH</a:t>
            </a: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 выше 7 (от 7,1 до 14,0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)</a:t>
            </a:r>
          </a:p>
          <a:p>
            <a:pPr algn="l"/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Тело человека на 70-80% состоит из воды, и имеет определенное кислотно-щелочное соотношение, характеризуемое показателем </a:t>
            </a:r>
            <a:r>
              <a:rPr lang="ru-RU" b="0" i="1" dirty="0" err="1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pH</a:t>
            </a:r>
            <a:r>
              <a:rPr lang="ru-RU" b="0" i="1" dirty="0">
                <a:solidFill>
                  <a:schemeClr val="accent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8347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367EB7AD-9DAA-4292-9A40-7B862CE4ED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365" y="0"/>
            <a:ext cx="1016441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558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86E591D-D4A9-451C-BCDF-B723DC54F9AF}"/>
              </a:ext>
            </a:extLst>
          </p:cNvPr>
          <p:cNvSpPr txBox="1"/>
          <p:nvPr/>
        </p:nvSpPr>
        <p:spPr>
          <a:xfrm>
            <a:off x="265042" y="200659"/>
            <a:ext cx="1162215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Кислотность жидкостей внутри человеческого организма в норме совпадает с кислотностью крови и находится в пределах от 7,35 до 7,45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pH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.</a:t>
            </a:r>
          </a:p>
          <a:p>
            <a:endParaRPr lang="ru-RU" sz="2000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Организм постоянно стремится уравновесить это соотношение, поддерживая строго определенный уровень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pH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. Этот параметр оказывает существенное влияние на все биохимические процессы в организме</a:t>
            </a:r>
          </a:p>
          <a:p>
            <a:endParaRPr lang="ru-RU" sz="2000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Кислотность плазмы артериальной крови человека колеблется в пределах от 7,37 до 7,43 рН, составляя в среднем 7,4 рН.</a:t>
            </a:r>
          </a:p>
          <a:p>
            <a:endParaRPr lang="ru-RU" sz="2000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Кислотно-щелочное равновесие в крови человека является одним из самых стабильных параметров, поддерживающее кислые и щелочные компоненты в определенном равновесии в очень узких границах. </a:t>
            </a:r>
          </a:p>
          <a:p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Даже небольшой сдвиг от указанных пределов может привести к тяжелой патологии. При сдвиге в кислотную сторону возникает состояние, называемое ацидозом, в щелочную — </a:t>
            </a:r>
            <a:r>
              <a:rPr lang="ru-RU" sz="2000" i="1" dirty="0" err="1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алколозом</a:t>
            </a:r>
            <a:r>
              <a:rPr lang="ru-RU" sz="2000" i="1" dirty="0">
                <a:solidFill>
                  <a:schemeClr val="accent2">
                    <a:lumMod val="50000"/>
                  </a:schemeClr>
                </a:solidFill>
                <a:cs typeface="Aharoni" panose="02010803020104030203" pitchFamily="2" charset="-79"/>
              </a:rPr>
              <a:t>. Изменение кислотности крови выше 7,8 рН или ниже 6,8 рН несовместимо с жизнью. Кислотность эритроцитов составляет 7,28–7,29 рН</a:t>
            </a:r>
          </a:p>
        </p:txBody>
      </p:sp>
    </p:spTree>
    <p:extLst>
      <p:ext uri="{BB962C8B-B14F-4D97-AF65-F5344CB8AC3E}">
        <p14:creationId xmlns:p14="http://schemas.microsoft.com/office/powerpoint/2010/main" val="1940395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BE047D80-438A-49E9-9517-F856356EC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47" y="152400"/>
            <a:ext cx="996563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828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0BCF0DC-CC58-4D74-B37C-3A9BD13E7FCD}"/>
              </a:ext>
            </a:extLst>
          </p:cNvPr>
          <p:cNvSpPr txBox="1"/>
          <p:nvPr/>
        </p:nvSpPr>
        <p:spPr>
          <a:xfrm>
            <a:off x="503583" y="62160"/>
            <a:ext cx="11198087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Мы привыкли оценивать пищу с позиций калорийности, содержания белков, углеводов, жиров, витаминов и других веществ. Но любой продукт имеет еще один фундаментальный показатель — кислотную нагрузку пищи.</a:t>
            </a:r>
          </a:p>
          <a:p>
            <a:endParaRPr lang="ru-RU" sz="2000" b="1" i="1" dirty="0">
              <a:solidFill>
                <a:schemeClr val="accent1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Американские ученые в начале 21 века сделали подлинное открытие, когда выявили, что у любого продукта есть еще один фундаментальный показатель, который имеет критическое значение для нашего здоровья. Это кислотная нагрузка пищи. Она складывается из соотношения в пище компонентов, которые в ходе метаболизма образуют либо кислоту, либо щелочь.</a:t>
            </a:r>
          </a:p>
          <a:p>
            <a:endParaRPr lang="ru-RU" sz="2000" b="1" i="1" dirty="0">
              <a:solidFill>
                <a:schemeClr val="accent1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Кислотная нагрузка измеряется по принципу кислота минус щелочь.</a:t>
            </a:r>
          </a:p>
          <a:p>
            <a:endParaRPr lang="ru-RU" sz="2000" b="1" i="1" dirty="0">
              <a:solidFill>
                <a:schemeClr val="accent1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Когда в пище преобладают компоненты, образующие серную кислоту (серосодержащие аминокислоты в белках) или органические кислоты (жиры, углеводы), то кислотная нагрузка имеет положительную величину.</a:t>
            </a:r>
          </a:p>
          <a:p>
            <a:endParaRPr lang="ru-RU" sz="2000" b="1" i="1" dirty="0">
              <a:solidFill>
                <a:schemeClr val="accent1">
                  <a:lumMod val="50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  <a:cs typeface="Aharoni" panose="02010803020104030203" pitchFamily="2" charset="-79"/>
              </a:rPr>
              <a:t>Если в пище больше компонентов, образующих щелочь (органические соли магния, кальция, калия), то кислотная нагрузка представляет собой отрицательную величину.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895DFE7-403C-4DFA-B5DA-B7388D4DF1C6}"/>
              </a:ext>
            </a:extLst>
          </p:cNvPr>
          <p:cNvSpPr txBox="1"/>
          <p:nvPr/>
        </p:nvSpPr>
        <p:spPr>
          <a:xfrm>
            <a:off x="503583" y="5694470"/>
            <a:ext cx="11304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C00000"/>
                </a:solidFill>
              </a:rPr>
              <a:t>Неправильное питание — причина хронического закисления организма</a:t>
            </a:r>
          </a:p>
        </p:txBody>
      </p:sp>
    </p:spTree>
    <p:extLst>
      <p:ext uri="{BB962C8B-B14F-4D97-AF65-F5344CB8AC3E}">
        <p14:creationId xmlns:p14="http://schemas.microsoft.com/office/powerpoint/2010/main" val="41631075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092841D1-20CF-4CDA-8EFC-4575C30A7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3" y="0"/>
            <a:ext cx="917050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08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5FB2446-82C0-48CD-83F5-BFCD498A7FD1}"/>
              </a:ext>
            </a:extLst>
          </p:cNvPr>
          <p:cNvSpPr txBox="1"/>
          <p:nvPr/>
        </p:nvSpPr>
        <p:spPr>
          <a:xfrm>
            <a:off x="278296" y="477658"/>
            <a:ext cx="6891130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По данным антропологов рацион древнего человека состоял на 1/3 из нежирного мяса диких животных и на 2/3 из растительной пищи. В этих условиях питание носило исключительно щелочной характер.</a:t>
            </a:r>
          </a:p>
          <a:p>
            <a:pPr algn="l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Кислотная нагрузка пищи древнего человека составляла в среднем минус 78.</a:t>
            </a:r>
          </a:p>
          <a:p>
            <a:pPr algn="l"/>
            <a:endParaRPr lang="ru-RU" b="0" i="1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</a:endParaRPr>
          </a:p>
          <a:p>
            <a:pPr algn="l"/>
            <a:r>
              <a:rPr lang="ru-RU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Ситуация принципиально изменилась с возникновением аграрной цивилизации, когда человек стал употреблять в пищу много зерновых культур, молочные продукты и жирное мясо одомашненных животных.</a:t>
            </a:r>
          </a:p>
          <a:p>
            <a:pPr algn="l"/>
            <a:r>
              <a:rPr lang="ru-RU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Но особенно драматические сдвиги в питании произошли в конце 20 века, когда рацион заполонили промышленно обработанные «кислые» продукты питания.</a:t>
            </a:r>
          </a:p>
          <a:p>
            <a:pPr algn="l"/>
            <a:r>
              <a:rPr lang="ru-RU" b="0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Эти изменения в составе диеты были названы факторами риска в патогенезе «болезней цивилизации», включая атеросклероз, гипертонию, остеопороз, диабет 2 типа.</a:t>
            </a:r>
          </a:p>
          <a:p>
            <a:pPr algn="l"/>
            <a:r>
              <a:rPr lang="ru-RU" b="1" i="1" dirty="0">
                <a:solidFill>
                  <a:schemeClr val="accent1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Кислотная нагрузка пищи современного человека составляет плюс 48.</a:t>
            </a:r>
            <a:endParaRPr lang="ru-RU" b="0" i="1" dirty="0">
              <a:solidFill>
                <a:schemeClr val="accent1">
                  <a:lumMod val="50000"/>
                </a:schemeClr>
              </a:solidFill>
              <a:effectLst/>
              <a:latin typeface="Arial Black" panose="020B0A04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B6DBDAAD-BBE8-45A8-AB2B-109EE8F218FC}"/>
              </a:ext>
            </a:extLst>
          </p:cNvPr>
          <p:cNvSpPr txBox="1"/>
          <p:nvPr/>
        </p:nvSpPr>
        <p:spPr>
          <a:xfrm>
            <a:off x="7169426" y="145774"/>
            <a:ext cx="4929808" cy="65556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Aharoni" panose="02010803020104030203" pitchFamily="2" charset="-79"/>
              </a:rPr>
              <a:t>Диета современного человека богата насыщенными жирами, простыми сахарами, поваренной солью и бедна клетчаткой, магнием и калием. В ней доминируют рафинированные и обработанные продукты, сахар, мучные изделия, множество всяких полуфабрикатов.</a:t>
            </a:r>
          </a:p>
          <a:p>
            <a:endParaRPr lang="ru-RU" sz="2000" b="1" dirty="0">
              <a:solidFill>
                <a:schemeClr val="accent2">
                  <a:lumMod val="75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Aharoni" panose="02010803020104030203" pitchFamily="2" charset="-79"/>
              </a:rPr>
              <a:t>Что представляет собой пища современного человека? Это пицца, чипсы, глазированные сырки, новоявленные чудо-молочные продукты, кондитерские изделия, прохладительные сладкие напитки. Эта пища имеет кислые валентности.</a:t>
            </a:r>
          </a:p>
          <a:p>
            <a:endParaRPr lang="ru-RU" sz="2000" b="1" dirty="0">
              <a:solidFill>
                <a:schemeClr val="accent2">
                  <a:lumMod val="75000"/>
                </a:schemeClr>
              </a:solidFill>
              <a:cs typeface="Aharoni" panose="02010803020104030203" pitchFamily="2" charset="-79"/>
            </a:endParaRPr>
          </a:p>
          <a:p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cs typeface="Aharoni" panose="02010803020104030203" pitchFamily="2" charset="-79"/>
              </a:rPr>
              <a:t>Ежедневное «кислотное» питание приводит к хроническому пожизненному закислению (ацидозу) внутренней среды организма.</a:t>
            </a:r>
          </a:p>
        </p:txBody>
      </p:sp>
    </p:spTree>
    <p:extLst>
      <p:ext uri="{BB962C8B-B14F-4D97-AF65-F5344CB8AC3E}">
        <p14:creationId xmlns:p14="http://schemas.microsoft.com/office/powerpoint/2010/main" val="1804026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F807571-D49F-4FAE-85BB-D8DBD495C999}"/>
              </a:ext>
            </a:extLst>
          </p:cNvPr>
          <p:cNvSpPr txBox="1"/>
          <p:nvPr/>
        </p:nvSpPr>
        <p:spPr>
          <a:xfrm>
            <a:off x="1" y="1"/>
            <a:ext cx="12192000" cy="65556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l"/>
            <a:r>
              <a:rPr lang="ru-RU" sz="2000" b="1" i="0" dirty="0" err="1">
                <a:solidFill>
                  <a:srgbClr val="000000"/>
                </a:solidFill>
                <a:effectLst/>
                <a:latin typeface="PTSansRegular"/>
              </a:rPr>
              <a:t>pH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крови — одна из самых жестких физиологических констант организма, которая выдерживается в узких границах. 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При воздействии 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PTSansRegular"/>
              </a:rPr>
              <a:t>закисляющих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или ощелачивающих факторов организм использует компенсаторные механизмы, буферные системы крови, а также прибегает к помощи легких, почек, органов ЖКТ и других органов. 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В процессе жизнедеятельности организма требуются как кислые, так и щелочные продукты распада, причем кислых образуется в 20 раз больше нежели щелочных.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Поэтому защитные системы организма, обеспечивающие неизменность его кислотно-щелочного равновесия, «настроены» на нейтрализацию и выведение прежде всего кислых продуктов распада.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В целом устойчивость организма к ощелачиванию в несколько раз выше, чем к закислению.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Для организма предпочтительнее состояние, приближающееся к легкому компенсированному алкалозу (ощелачиванию), т.к. в этих условиях более активно протекают процессы </a:t>
            </a:r>
            <a:r>
              <a:rPr lang="ru-RU" sz="2000" b="1" i="0" dirty="0" err="1">
                <a:solidFill>
                  <a:srgbClr val="000000"/>
                </a:solidFill>
                <a:effectLst/>
                <a:latin typeface="PTSansRegular"/>
              </a:rPr>
              <a:t>энергообразования</a:t>
            </a:r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, синтеза белков и липидов, минеральный обмен и др.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В действительности же чаще встречается состояние, близкое к компенсированному ацидозу (закисленности). 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Однако постоянная нагрузка на компенсаторные системы может привести к их декомпенсации, что в первую очередь проявится в нарушениях в обмене веществ не только в пределах клетки, но и в масштабах целого организма.</a:t>
            </a:r>
          </a:p>
          <a:p>
            <a:pPr algn="l"/>
            <a:r>
              <a:rPr lang="ru-RU" sz="2000" b="1" i="0" dirty="0">
                <a:solidFill>
                  <a:srgbClr val="000000"/>
                </a:solidFill>
                <a:effectLst/>
                <a:latin typeface="PTSansRegular"/>
              </a:rPr>
              <a:t> Компенсированный ацидоз может вредить организму незаметно, но постоянно в течение нескольких месяцев и даже лет.</a:t>
            </a:r>
          </a:p>
        </p:txBody>
      </p:sp>
    </p:spTree>
    <p:extLst>
      <p:ext uri="{BB962C8B-B14F-4D97-AF65-F5344CB8AC3E}">
        <p14:creationId xmlns:p14="http://schemas.microsoft.com/office/powerpoint/2010/main" val="2251864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714B50D-145D-4D6D-BFEA-AF6D62C102CF}"/>
              </a:ext>
            </a:extLst>
          </p:cNvPr>
          <p:cNvSpPr txBox="1"/>
          <p:nvPr/>
        </p:nvSpPr>
        <p:spPr>
          <a:xfrm>
            <a:off x="1" y="0"/>
            <a:ext cx="12192000" cy="68634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Как организм управляет уровнем кислотности?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При длительных отклонениях от равновесия в кислую сторону, скелет, как депо кальция и магния, может быть привлечен к компенсаторным процессам, т.к. поддержание кислотно-щелочного равновесия в организме с участием скелета высокопроизводительно. Организм не допускает выхода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</a:rPr>
              <a:t>pH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 крови за заданные пределы, но достигается это дорогой ценой. В жертву приносится скелет: в целях ощелачивания, вымываются из костей щелочные буферы — кальций и магний.</a:t>
            </a:r>
          </a:p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По данным последних мировых научных исследований: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Кости сначала теряют магний. В первую очередь уходит магний, затем кальций. Отсюда ускоренное развитие остеопороза.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Разрушаются мышцы. Хроническая слабость и боли в мышцах отмечаются уже в молодом возрасте.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Слабость костей и мышц ведет к деградации суставов.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Кислая реакция мочи создает идеальные условия для образования камней в почках. 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Это принимает характер эпидемии. Хроническое нарушение работы почек вызывает развитие воспалительных заболеваний и почечной недостаточности.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Кислая реакция слюны разрушает зубы и способствует развитию стоматитов.</a:t>
            </a: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Хроническое закисление может вызывать головные боли, тревожность, бессонницу, задержку жидкости в организме.</a:t>
            </a:r>
          </a:p>
          <a:p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При избыточном кислотном рационе питания большое количество магния, кальция, калия и других нейтрализующих кислоты элементов постоянно истощается, изымается из т</a:t>
            </a:r>
            <a:r>
              <a:rPr lang="ru-RU" sz="2000" dirty="0"/>
              <a:t>каней, и они должны быть обязательно восполнены, иначе очень скоро последуют симптомы болезней.</a:t>
            </a:r>
          </a:p>
        </p:txBody>
      </p:sp>
    </p:spTree>
    <p:extLst>
      <p:ext uri="{BB962C8B-B14F-4D97-AF65-F5344CB8AC3E}">
        <p14:creationId xmlns:p14="http://schemas.microsoft.com/office/powerpoint/2010/main" val="2252786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EEE671F-6235-41B9-8E5B-B1C0BE4508B7}"/>
              </a:ext>
            </a:extLst>
          </p:cNvPr>
          <p:cNvSpPr txBox="1"/>
          <p:nvPr/>
        </p:nvSpPr>
        <p:spPr>
          <a:xfrm>
            <a:off x="1" y="145774"/>
            <a:ext cx="5552660" cy="7478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Магний и его роль в организме</a:t>
            </a:r>
          </a:p>
          <a:p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В силу своих биологических эффектов, магний для организма может быть даже важнее кальция. По присутствию в организме магний, наряду с кальцием, натрием и калием, входит в первую четверку минералов в организме, а по содержанию внутри клетки занимает второе место после калия.</a:t>
            </a:r>
          </a:p>
          <a:p>
            <a:endParaRPr lang="ru-RU" sz="2000" i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Без магния не может быть усвоен кальций. Магний уравновешивает поступление кальция, и препятствует его выведению. Магний особенно необходим для костной ткани, около 60% его содержится в костях и зубах, причем из этого количества примерно треть может быть оперативно мобилизована для нужд организма. </a:t>
            </a:r>
          </a:p>
          <a:p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20% магния находится в мышцах, 19% — в других энергоемких органах организма (мозг, сердце, печень, почки и др.) и 1% — во внеклеточной жидкости. В крови 60-75% магния находится в ионизированной форме.</a:t>
            </a:r>
          </a:p>
          <a:p>
            <a:endParaRPr lang="ru-RU" sz="2000" i="1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2000" i="1" dirty="0">
                <a:solidFill>
                  <a:schemeClr val="accent5">
                    <a:lumMod val="50000"/>
                  </a:schemeClr>
                </a:solidFill>
              </a:rPr>
              <a:t>Причины дефицита магния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FAE2BD4-7830-44EB-869F-752624FE14C3}"/>
              </a:ext>
            </a:extLst>
          </p:cNvPr>
          <p:cNvSpPr txBox="1"/>
          <p:nvPr/>
        </p:nvSpPr>
        <p:spPr>
          <a:xfrm>
            <a:off x="5777949" y="53009"/>
            <a:ext cx="6414052" cy="6804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dirty="0"/>
              <a:t>Причины дефицита магния</a:t>
            </a:r>
          </a:p>
          <a:p>
            <a:r>
              <a:rPr lang="ru-RU" sz="1400" b="1" dirty="0"/>
              <a:t>Рафинированная пища; структура питания — приготовление пищи по системе фаст-фуд (быстрой пищи) — приводит к потерям 70-80% магния.</a:t>
            </a:r>
          </a:p>
          <a:p>
            <a:endParaRPr lang="ru-RU" sz="1400" b="1" dirty="0"/>
          </a:p>
          <a:p>
            <a:r>
              <a:rPr lang="ru-RU" sz="1400" b="1" dirty="0"/>
              <a:t>В большинстве самых распространенных продуктов питания магний представлен скудно. Настоящими пожирателями магния являются столь любимая детьми кола, сладости. Прием большого количества кофеина: кофе, чай, прохладительные напитки (колы), шоколад и др. Чрезмерное употребление сахара ведет к усиленному выбросу магния с мочой. Недостаток магния усугубляется </a:t>
            </a:r>
            <a:r>
              <a:rPr lang="ru-RU" sz="1400" b="1" dirty="0" err="1"/>
              <a:t>обеднённостью</a:t>
            </a:r>
            <a:r>
              <a:rPr lang="ru-RU" sz="1400" b="1" dirty="0"/>
              <a:t> почв. Загрязняющие агенты (органические удобрения, промышленные отходы, тяжелые металлы, пестициды) снижают проникновение магния из почвы в культуры.</a:t>
            </a:r>
          </a:p>
          <a:p>
            <a:endParaRPr lang="ru-RU" sz="1400" b="1" dirty="0"/>
          </a:p>
          <a:p>
            <a:r>
              <a:rPr lang="ru-RU" sz="1400" b="1" dirty="0"/>
              <a:t>Дефицит магния может наблюдаться не только при нарушении питания, но и при увеличении потребности в нем: при физической и умственной нагрузке, стрессе, психоэмоциональном напряжении, например, если ребенок посещает школу с усиленной подготовкой, занимается спортом (т.е. имеет повышенную нагрузку на нервную систему). Другими причинами дефицита магния являются нарушение всасывания (поносы, запоры), заболевания ЖКТ, злоупотребление слабительными.</a:t>
            </a:r>
          </a:p>
          <a:p>
            <a:r>
              <a:rPr lang="ru-RU" sz="1400" b="1" dirty="0"/>
              <a:t>Повышенное выведение через почки (почечный ацидоз, диабет, мочегонные средства, алкоголь).</a:t>
            </a:r>
          </a:p>
          <a:p>
            <a:r>
              <a:rPr lang="ru-RU" sz="1400" b="1" dirty="0"/>
              <a:t>Применение лекарств (противозачаточные, эстрогенные, бета-блокаторы, ингибиторы АПФ, сердечные гликозиды, противотуберкулезные, антибиотики, </a:t>
            </a:r>
            <a:r>
              <a:rPr lang="ru-RU" sz="1400" b="1" dirty="0" err="1"/>
              <a:t>цитостатики</a:t>
            </a:r>
            <a:r>
              <a:rPr lang="ru-RU" sz="1400" b="1" dirty="0"/>
              <a:t>.</a:t>
            </a:r>
          </a:p>
          <a:p>
            <a:r>
              <a:rPr lang="ru-RU" sz="1400" b="1" dirty="0"/>
              <a:t>Нехватка магния влечет за собой дефицит цинка, меди, кальция, калия, кремния и дальнейшее их замещение токсичными тяжелыми металлами: свинцом, кадмием, алюминием. Огромную негативную роль играет широкое распространение различных диет для похудения. Избыточное употребление животного белка — мода на различные белковые диеты — сдвигает </a:t>
            </a:r>
            <a:r>
              <a:rPr lang="ru-RU" sz="1400" b="1" dirty="0" err="1"/>
              <a:t>pH</a:t>
            </a:r>
            <a:r>
              <a:rPr lang="ru-RU" sz="1400" b="1" dirty="0"/>
              <a:t> в кислую сторону, и повышает экскрецию солей мочевой кислоты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93408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5F03488-4D13-4E21-80F5-C92340C5C42E}"/>
              </a:ext>
            </a:extLst>
          </p:cNvPr>
          <p:cNvSpPr txBox="1"/>
          <p:nvPr/>
        </p:nvSpPr>
        <p:spPr>
          <a:xfrm>
            <a:off x="0" y="0"/>
            <a:ext cx="12192001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dirty="0">
                <a:solidFill>
                  <a:srgbClr val="027EFD"/>
                </a:solidFill>
                <a:effectLst/>
                <a:latin typeface="PTSansRegular"/>
              </a:rPr>
              <a:t>Биологические эффекты магния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Магний — один из главных энергетиков клетки. Все энергетические процессы в организме идут при обязательном участии магния. 80-90% внутриклеточного магния находится в комплексе с АТФ.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Магний влияет на вход кальция в клетку (управление кальциевыми каналами). В этом отношении магний выступает как физиологический антагонист кальция и препятствует излишней функциональной активности клеток. Например, он предупреждает избыточное сокращение мышечных клеток (мышечные спазмы, спазмы сосудов при гипертонии и болях в сердце, спазмы бронхов при бронхиальной астме, спазмы кишечника и др.).</a:t>
            </a:r>
          </a:p>
          <a:p>
            <a:pPr algn="l"/>
            <a:r>
              <a:rPr lang="ru-RU" b="0" i="0" dirty="0">
                <a:solidFill>
                  <a:srgbClr val="000000"/>
                </a:solidFill>
                <a:effectLst/>
                <a:latin typeface="PTSansRegular"/>
              </a:rPr>
              <a:t>Магний защищает нервную систему от разрушительных стрессов и психоэмоционального напряжения. Магний является «изоляционным материалом» для проведения нервного импульса, тормозит избыточное его прохождение.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 поддерживает клеточный и гуморальный иммунитет, оказывает противовоспалительное и противоаллергическое действие.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 поддерживает соли мочи в растворенном состоянии, и препятствует их осаждению. Подавляет камнеобразование в почках, даже в незначительных концентрациях угнетает кристаллизацию. Ионы магния связывают в моче до 40% щавелевой кислоты. Предотвращают осаждение соединений кальция. Из-за недостатка магния (а его запасы истощаются гораздо быстрее, чем полагали ранее) кальций начинает порождать болезни. Магний, особенно в форме цитрата, сокращает абсорбцию оксалатов в кишечнике и его мочевую экскрецию. Таким образом, магнию отводится еще одна роль в здоровье человека, особенно это касается потребление магния в форме цитрата.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 участвует в процессах обезвреживания токсинов в печени, защищает от радиации.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 защищает от попадания тяжелых металлов в организм (напр. свинца), и выводит их из обмена веществ.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 необходим для укрепления костной ткани, зубов, волос и ногтей.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Итак, магний, как никакой другой элемент, важен для протекания многих метаболических процессов в организме. Неслучайно он созвучен с латинским словом «</a:t>
            </a:r>
            <a:r>
              <a:rPr lang="ru-RU" sz="1600" b="1" i="0" dirty="0" err="1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magnum</a:t>
            </a:r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», одно из значений которого означает «великий».</a:t>
            </a:r>
          </a:p>
          <a:p>
            <a:pPr algn="l"/>
            <a:r>
              <a:rPr lang="ru-RU" sz="1600" b="1" i="0" dirty="0">
                <a:solidFill>
                  <a:schemeClr val="accent1">
                    <a:lumMod val="50000"/>
                  </a:schemeClr>
                </a:solidFill>
                <a:effectLst/>
                <a:latin typeface="PTSansRegular"/>
              </a:rPr>
              <a:t>Магний, как и другие элементы в организме человека, не синтезируется</a:t>
            </a:r>
          </a:p>
        </p:txBody>
      </p:sp>
    </p:spTree>
    <p:extLst>
      <p:ext uri="{BB962C8B-B14F-4D97-AF65-F5344CB8AC3E}">
        <p14:creationId xmlns:p14="http://schemas.microsoft.com/office/powerpoint/2010/main" val="2020304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D20D11F-4BAD-4952-A5D0-7EF3873755FF}"/>
              </a:ext>
            </a:extLst>
          </p:cNvPr>
          <p:cNvSpPr txBox="1"/>
          <p:nvPr/>
        </p:nvSpPr>
        <p:spPr>
          <a:xfrm>
            <a:off x="106017" y="132522"/>
            <a:ext cx="11953461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Нарушение кислотно-щелочного баланса также могут вызвать :</a:t>
            </a:r>
          </a:p>
          <a:p>
            <a:endParaRPr lang="ru-RU" dirty="0"/>
          </a:p>
          <a:p>
            <a:r>
              <a:rPr lang="ru-RU" dirty="0"/>
              <a:t>— Психосоматические проблемы, такие как возбуждение, беспокойство и стресс. Мышечное напряжение, затрудненное дыхание приводят к плохому газообмену и поглощению кислорода альвеолами/легкими. В результате клетки всего организма получают меньше энергии и питательных веществ. </a:t>
            </a:r>
          </a:p>
          <a:p>
            <a:r>
              <a:rPr lang="ru-RU" dirty="0"/>
              <a:t>Чем больше питательных веществ вы получите в результате хорошего газообмена в легких, тем лучше будет функционирование и питание всех клеток организма. Таким образом, органы и клетки будут легче избавляться от токсинов, снижая вероятность неоптимального </a:t>
            </a:r>
            <a:r>
              <a:rPr lang="ru-RU" dirty="0" err="1"/>
              <a:t>pH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— Частое употребление лекарственных препаратов и алкоголя могут вызвать окисление при несбалансированном </a:t>
            </a:r>
            <a:r>
              <a:rPr lang="ru-RU" dirty="0" err="1"/>
              <a:t>pH</a:t>
            </a:r>
            <a:r>
              <a:rPr lang="ru-RU" dirty="0"/>
              <a:t>.</a:t>
            </a:r>
          </a:p>
          <a:p>
            <a:r>
              <a:rPr lang="ru-RU" dirty="0"/>
              <a:t>Прием алкоголя и одновременный прием нескольких лекарственных препаратов могут причинить вред почкам и печени.</a:t>
            </a:r>
          </a:p>
          <a:p>
            <a:r>
              <a:rPr lang="ru-RU" dirty="0"/>
              <a:t> Компоненты алкоголя превращаются в кислоту.</a:t>
            </a:r>
          </a:p>
          <a:p>
            <a:r>
              <a:rPr lang="ru-RU" dirty="0"/>
              <a:t> Алкоголь всасывается в желудке и тонком кишечнике, в результате чего в желудке сразу же начинается фаза деградации с участием ферментов (ADH). </a:t>
            </a:r>
          </a:p>
          <a:p>
            <a:r>
              <a:rPr lang="ru-RU" dirty="0"/>
              <a:t>Основная фаза деградации происходит после того, как алкоголь абсорбируется в плазме, и в печени начинается расщепление ферментов. </a:t>
            </a:r>
          </a:p>
          <a:p>
            <a:r>
              <a:rPr lang="ru-RU" dirty="0"/>
              <a:t>Окисление происходит, главным образом, за счет фермента ADH (алкогольдегидрогеназа), который превращает этанол в ацетальдегид. Затем ацетальдегид превращается в уксусную кислоту с помощью фермента ALDH (</a:t>
            </a:r>
            <a:r>
              <a:rPr lang="ru-RU" dirty="0" err="1"/>
              <a:t>ацетальдегиддегидрогеназы</a:t>
            </a:r>
            <a:r>
              <a:rPr lang="ru-RU" dirty="0"/>
              <a:t>).</a:t>
            </a:r>
          </a:p>
          <a:p>
            <a:r>
              <a:rPr lang="ru-RU" dirty="0"/>
              <a:t> 95% алкоголя, поступающего в организм, расщепляется в печени. Из оставшегося количества алкоголя около 2% выводится с мочой, около 2% — с выдыхаемым воздухом и около 1% — с потом</a:t>
            </a:r>
          </a:p>
        </p:txBody>
      </p:sp>
    </p:spTree>
    <p:extLst>
      <p:ext uri="{BB962C8B-B14F-4D97-AF65-F5344CB8AC3E}">
        <p14:creationId xmlns:p14="http://schemas.microsoft.com/office/powerpoint/2010/main" val="2131550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E08E8A6-07EA-47BD-9927-786CD8CF5AAC}"/>
              </a:ext>
            </a:extLst>
          </p:cNvPr>
          <p:cNvSpPr txBox="1"/>
          <p:nvPr/>
        </p:nvSpPr>
        <p:spPr>
          <a:xfrm>
            <a:off x="92765" y="185530"/>
            <a:ext cx="1170167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Как регулировать кислотно-щелочной баланс?</a:t>
            </a:r>
          </a:p>
          <a:p>
            <a:r>
              <a:rPr lang="ru-RU" dirty="0"/>
              <a:t>Основным свойством продуктов, регулирующих кислотно-щелочной баланс, должна быть их способность активировать фазу электролита (биологические жидкости) и осмотическое давление, которое естественным образом присутствует в клеточной мембране. Организм зависит от наличия осмотического давления в водном обмене, что обеспечивает способность отделять токсины без потери жидкости. Примером дисбаланса в электролитном балансе и осмотическом давлении являются процессы в тонком кишечнике. Если у вас диарея без особых причин и вы не можете удерживать жидкости, это означает, что у вас произошел дисбаланс осмотического давления в кишечнике. Данный процесс регулируется с помощью добавки натрия, который восстанавливает давление в клеточной мембране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273368D-8E29-497B-BEBB-22EAAB9BD6D3}"/>
              </a:ext>
            </a:extLst>
          </p:cNvPr>
          <p:cNvSpPr txBox="1"/>
          <p:nvPr/>
        </p:nvSpPr>
        <p:spPr>
          <a:xfrm>
            <a:off x="265043" y="2902226"/>
            <a:ext cx="11794435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В линейке продуктов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Norwegian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Fish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Oil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 появился препарат NFO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-Баланс, помогающий регулировать кислотность. NFO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— это порошок, содержащий ценные для организма вещества — кальций, магний, цинк и витамин С.</a:t>
            </a:r>
          </a:p>
          <a:p>
            <a:pPr algn="just"/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Благодаря своему положительному эффекту NFO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подходит абсолютно всем людям. Именно это делает продукт таким уникальным.</a:t>
            </a:r>
          </a:p>
          <a:p>
            <a:pPr algn="just"/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С помощью NFO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можно восстановить и активировать щелочной и осмотический баланс в организме, чтобы инициировать процессы очистки от токсинов. Используя NFO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во время и после употребления алкоголя, вы снижаете риск смещения кислотно-щелочного баланса в сторону окисления. Следовательно, продукт помогает организму восстановиться после употребления лекарств и алкоголя.</a:t>
            </a:r>
          </a:p>
          <a:p>
            <a:pPr algn="just"/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Мы рекомендуем принимать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в качестве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антипохмельного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 средства, так как он наилучшим образом сочетает все необходимые для этого компоненты. Даже большое количество выпитого алкоголя </a:t>
            </a:r>
            <a:r>
              <a:rPr lang="ru-RU" b="0" i="0" dirty="0" err="1">
                <a:solidFill>
                  <a:srgbClr val="28487C"/>
                </a:solidFill>
                <a:effectLst/>
                <a:latin typeface="Roboto"/>
              </a:rPr>
              <a:t>pH</a:t>
            </a:r>
            <a:r>
              <a:rPr lang="ru-RU" b="0" i="0" dirty="0">
                <a:solidFill>
                  <a:srgbClr val="28487C"/>
                </a:solidFill>
                <a:effectLst/>
                <a:latin typeface="Roboto"/>
              </a:rPr>
              <a:t>-Баланс сможет «сгладить», правильно действуя на организм и снижая высокую кислотность после употребления спиртного.</a:t>
            </a:r>
          </a:p>
        </p:txBody>
      </p:sp>
    </p:spTree>
    <p:extLst>
      <p:ext uri="{BB962C8B-B14F-4D97-AF65-F5344CB8AC3E}">
        <p14:creationId xmlns:p14="http://schemas.microsoft.com/office/powerpoint/2010/main" val="1655643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8533838E-9FDC-4935-BD83-B27654564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74" y="0"/>
            <a:ext cx="111185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056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7E37665-3950-4FF7-B662-FF122A07188B}"/>
              </a:ext>
            </a:extLst>
          </p:cNvPr>
          <p:cNvSpPr txBox="1"/>
          <p:nvPr/>
        </p:nvSpPr>
        <p:spPr>
          <a:xfrm>
            <a:off x="371062" y="265043"/>
            <a:ext cx="6255026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Как проверить кислотно-щелочной баланс Если появляются подозрения на нарушение равновесия </a:t>
            </a:r>
            <a:r>
              <a:rPr lang="ru-RU" dirty="0" err="1"/>
              <a:t>pH</a:t>
            </a:r>
            <a:r>
              <a:rPr lang="ru-RU" dirty="0"/>
              <a:t>, то возникает необходимость проведения тестов. Возможно осуществление мониторинга работы организма в домашних условиях. В качестве биоматериала используются кровь, слюна и моча. Специалисты рекомендуют проводить исследования за час до употребления еды или спустя 2 ч. после. Микроэлектронным прибором специального назначения С помощью специального электронного устройства можно узнать </a:t>
            </a:r>
            <a:r>
              <a:rPr lang="ru-RU" dirty="0" err="1"/>
              <a:t>pH</a:t>
            </a:r>
            <a:r>
              <a:rPr lang="ru-RU" dirty="0"/>
              <a:t> баланс. Ручные приспособления носят название </a:t>
            </a:r>
            <a:r>
              <a:rPr lang="ru-RU" dirty="0" err="1"/>
              <a:t>pH</a:t>
            </a:r>
            <a:r>
              <a:rPr lang="ru-RU" dirty="0"/>
              <a:t>-метров их можно приобрести в аптеках или в специализированных магазинах. Диагностика с помощью устройства заключается в следующем: на пальце (обычно правой руки) проделывается прибором прокол, спустя 2-3 сек. на дисплее отображается числовое значение показателя.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92E1C2F-A852-4490-986D-9DD6C8EB9FB0}"/>
              </a:ext>
            </a:extLst>
          </p:cNvPr>
          <p:cNvSpPr txBox="1"/>
          <p:nvPr/>
        </p:nvSpPr>
        <p:spPr>
          <a:xfrm>
            <a:off x="1" y="5055414"/>
            <a:ext cx="73152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Индикаторными полосками В аптеках существует возможность приобретения лакмусовых полосок, с помощью которых проводятся замеры кислотного уровня. К преимуществам метода относятся его простота и бюджетная стоимость. Однако существует и недостаток в виде существенных погрешностей.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232949A-B74E-486F-9A71-F618C09FF6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875" y="325258"/>
            <a:ext cx="5423063" cy="40938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27ABECC-FD10-414C-88ED-C979A9E99939}"/>
              </a:ext>
            </a:extLst>
          </p:cNvPr>
          <p:cNvSpPr txBox="1"/>
          <p:nvPr/>
        </p:nvSpPr>
        <p:spPr>
          <a:xfrm>
            <a:off x="6877878" y="4479360"/>
            <a:ext cx="53141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Суть способа заключается в проделывании прокола на пальце правой руки с помощью скарификатора (медицинского лезвия) и выдавливания нескольких капель крови в небольшую емкость. Далее берется тест-полоска, которая опускается в кровь. Спустя 5 сек. интерпретируется результат, определяемый по цвету полоски, который сравнивается со шкалой</a:t>
            </a:r>
          </a:p>
        </p:txBody>
      </p:sp>
    </p:spTree>
    <p:extLst>
      <p:ext uri="{BB962C8B-B14F-4D97-AF65-F5344CB8AC3E}">
        <p14:creationId xmlns:p14="http://schemas.microsoft.com/office/powerpoint/2010/main" val="1615216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940D2DA-FD03-42DF-99EE-BBF3E6063CA6}"/>
              </a:ext>
            </a:extLst>
          </p:cNvPr>
          <p:cNvSpPr txBox="1"/>
          <p:nvPr/>
        </p:nvSpPr>
        <p:spPr>
          <a:xfrm>
            <a:off x="-1" y="1"/>
            <a:ext cx="1196447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Сравнение пульса и нижнего давления Получить общее представление о значении </a:t>
            </a:r>
            <a:r>
              <a:rPr lang="ru-RU" sz="2000" b="1" i="1" dirty="0" err="1">
                <a:solidFill>
                  <a:schemeClr val="accent1">
                    <a:lumMod val="50000"/>
                  </a:schemeClr>
                </a:solidFill>
              </a:rPr>
              <a:t>pH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 можно с помощью аппарата для измерения давления (тонометра). 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Для этих целей производятся замеры нижнего показателя и количества ударов пульса в спокойном состоянии.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 Полученные результаты сравниваются: если разница между значениями больше 10, то это говорит о наличии щелочной среды в организме, если разница показателей меньше 10, то это указывает на закисление. 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Когда разница составляет больше 20 единиц, то это свидетельствует о существенном отклонении от нормы работы почек.</a:t>
            </a:r>
          </a:p>
          <a:p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 Сравнение по цвету эпителий конъюнктивы обоих глаз </a:t>
            </a:r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Визуально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определить показатель </a:t>
            </a:r>
            <a:r>
              <a:rPr lang="ru-RU" sz="2000" b="1" i="1" dirty="0" err="1">
                <a:solidFill>
                  <a:schemeClr val="accent1">
                    <a:lumMod val="50000"/>
                  </a:schemeClr>
                </a:solidFill>
              </a:rPr>
              <a:t>pH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 можно по цвету конъюнктивы глаз. </a:t>
            </a:r>
            <a:endParaRPr lang="ru-RU" sz="20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Для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этого проводится осмотр перед зеркалом на обоих глазах. </a:t>
            </a:r>
            <a:endParaRPr lang="ru-RU" sz="20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При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оттягивании нижнего века вниз рассматривается цвет внутреннего века. </a:t>
            </a:r>
            <a:endParaRPr lang="ru-RU" sz="20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1">
                    <a:lumMod val="50000"/>
                  </a:schemeClr>
                </a:solidFill>
              </a:rPr>
              <a:t>Если </a:t>
            </a:r>
            <a:r>
              <a:rPr lang="ru-RU" sz="2000" b="1" i="1" dirty="0">
                <a:solidFill>
                  <a:schemeClr val="accent1">
                    <a:lumMod val="50000"/>
                  </a:schemeClr>
                </a:solidFill>
              </a:rPr>
              <a:t>веко обладает розовым или белесым оттенком, то это говорит о повышенной кислотности, насыщенный красный цвет свидетельствует о нормальном значении, а темные оттенки – о щелочном дисбалансе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1946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78F1BE9-A8E0-4F71-A886-8DFBE29D3A9F}"/>
              </a:ext>
            </a:extLst>
          </p:cNvPr>
          <p:cNvSpPr txBox="1"/>
          <p:nvPr/>
        </p:nvSpPr>
        <p:spPr>
          <a:xfrm>
            <a:off x="251791" y="132521"/>
            <a:ext cx="119402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Лабораторные методы диагностики Кислотно-щелочной баланс организма является одним из ключевых аспектов постоянства нормального его функционирования, который отражает возможности здорового прохождения всех биохимических реакций.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F6A7892-654D-4089-97B0-B8AD240F9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878" y="1162050"/>
            <a:ext cx="5314122" cy="4533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17B896E-695E-465B-A6DB-761ED92ABE4C}"/>
              </a:ext>
            </a:extLst>
          </p:cNvPr>
          <p:cNvSpPr txBox="1"/>
          <p:nvPr/>
        </p:nvSpPr>
        <p:spPr>
          <a:xfrm>
            <a:off x="384314" y="1724153"/>
            <a:ext cx="621527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Поэтому при проведении анализа крови в лабораторных условиях определяется достаточно большое количество показателей: общая кислотность крови; 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гемоглобин (общий и по фракциям);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 гематокрит (количественное содержание форменных элементов); 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парциальное давление кислорода и углерода; 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значение ионов микроэлементов калия, кальция, натрия, хлора; 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показатель метаболитов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Montserrat"/>
              </a:rPr>
              <a:t>лактата</a:t>
            </a:r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 и глюкозы.</a:t>
            </a:r>
          </a:p>
          <a:p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 Все показатели свидетельствуют о балансе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Montserrat"/>
              </a:rPr>
              <a:t>pH</a:t>
            </a:r>
            <a:r>
              <a:rPr lang="ru-RU" b="0" i="0" dirty="0">
                <a:solidFill>
                  <a:srgbClr val="111111"/>
                </a:solidFill>
                <a:effectLst/>
                <a:latin typeface="Montserrat"/>
              </a:rPr>
              <a:t>, а также позволяют установить звено, где происходит смещение.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72159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2317ABA-1BAF-43E7-97F9-41E805276AD7}"/>
              </a:ext>
            </a:extLst>
          </p:cNvPr>
          <p:cNvSpPr txBox="1"/>
          <p:nvPr/>
        </p:nvSpPr>
        <p:spPr>
          <a:xfrm>
            <a:off x="643945" y="463639"/>
            <a:ext cx="1124325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/>
              <a:t>комплекс лабораторных исследований входят:</a:t>
            </a:r>
          </a:p>
          <a:p>
            <a:r>
              <a:rPr lang="ru-RU" sz="2800" dirty="0"/>
              <a:t> общий анализ крови и мочи; </a:t>
            </a:r>
          </a:p>
          <a:p>
            <a:r>
              <a:rPr lang="ru-RU" sz="2800" dirty="0"/>
              <a:t>выявление глюкозы;</a:t>
            </a:r>
          </a:p>
          <a:p>
            <a:r>
              <a:rPr lang="ru-RU" sz="2800" dirty="0"/>
              <a:t> определение количества микроэлементов в крови; показатели функционирования печени; </a:t>
            </a:r>
          </a:p>
          <a:p>
            <a:r>
              <a:rPr lang="ru-RU" sz="2800" dirty="0"/>
              <a:t>показатели работы почек. </a:t>
            </a:r>
          </a:p>
          <a:p>
            <a:r>
              <a:rPr lang="ru-RU" sz="2800" dirty="0"/>
              <a:t>Дополнительно могут понадобиться другие виды диагностики: </a:t>
            </a:r>
          </a:p>
          <a:p>
            <a:r>
              <a:rPr lang="ru-RU" sz="2800" dirty="0"/>
              <a:t>рентгенография, </a:t>
            </a:r>
            <a:endParaRPr lang="ru-RU" sz="2800" dirty="0" smtClean="0"/>
          </a:p>
          <a:p>
            <a:r>
              <a:rPr lang="ru-RU" sz="2800" dirty="0" smtClean="0"/>
              <a:t>ультразвуковое </a:t>
            </a:r>
            <a:r>
              <a:rPr lang="ru-RU" sz="2800" dirty="0"/>
              <a:t>исследование, </a:t>
            </a:r>
            <a:endParaRPr lang="ru-RU" sz="2800" dirty="0" smtClean="0"/>
          </a:p>
          <a:p>
            <a:r>
              <a:rPr lang="ru-RU" sz="2800" dirty="0" smtClean="0"/>
              <a:t>компьютерная </a:t>
            </a:r>
            <a:r>
              <a:rPr lang="ru-RU" sz="2800" dirty="0"/>
              <a:t>томография.</a:t>
            </a:r>
          </a:p>
        </p:txBody>
      </p:sp>
    </p:spTree>
    <p:extLst>
      <p:ext uri="{BB962C8B-B14F-4D97-AF65-F5344CB8AC3E}">
        <p14:creationId xmlns:p14="http://schemas.microsoft.com/office/powerpoint/2010/main" val="3737549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3705D29-2699-4B13-AE9C-30541B2A306F}"/>
              </a:ext>
            </a:extLst>
          </p:cNvPr>
          <p:cNvSpPr txBox="1"/>
          <p:nvPr/>
        </p:nvSpPr>
        <p:spPr>
          <a:xfrm>
            <a:off x="861391" y="296215"/>
            <a:ext cx="1076823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Норма </a:t>
            </a:r>
            <a:r>
              <a:rPr lang="ru-RU" sz="2400" dirty="0" err="1"/>
              <a:t>pH</a:t>
            </a:r>
            <a:r>
              <a:rPr lang="ru-RU" sz="2400" dirty="0"/>
              <a:t> мочи у женщин, мужчин, детей </a:t>
            </a:r>
          </a:p>
          <a:p>
            <a:r>
              <a:rPr lang="ru-RU" sz="2400" dirty="0"/>
              <a:t>Определение баланса </a:t>
            </a:r>
            <a:r>
              <a:rPr lang="ru-RU" sz="2400" dirty="0" err="1"/>
              <a:t>pH</a:t>
            </a:r>
            <a:r>
              <a:rPr lang="ru-RU" sz="2400" dirty="0"/>
              <a:t> в моче дает возможность диагностировать правильное функционирование почек,</a:t>
            </a:r>
          </a:p>
          <a:p>
            <a:r>
              <a:rPr lang="ru-RU" sz="2400" dirty="0"/>
              <a:t> главная роль которых – постоянный прогон крови и ее фильтрация.</a:t>
            </a:r>
          </a:p>
          <a:p>
            <a:r>
              <a:rPr lang="ru-RU" sz="2400" dirty="0"/>
              <a:t> В почках оседают все токсины, не растворенные в крови.</a:t>
            </a:r>
          </a:p>
          <a:p>
            <a:r>
              <a:rPr lang="ru-RU" sz="2400" dirty="0"/>
              <a:t> Показатели </a:t>
            </a:r>
            <a:r>
              <a:rPr lang="ru-RU" sz="2400" dirty="0" err="1"/>
              <a:t>pH</a:t>
            </a:r>
            <a:r>
              <a:rPr lang="ru-RU" sz="2400" dirty="0"/>
              <a:t> в моче у взрослых людей должны находиться в пределах </a:t>
            </a:r>
            <a:r>
              <a:rPr lang="ru-RU" sz="2400" dirty="0" smtClean="0"/>
              <a:t> 5-7 </a:t>
            </a:r>
            <a:r>
              <a:rPr lang="ru-RU" sz="2400" dirty="0"/>
              <a:t>единиц. </a:t>
            </a:r>
          </a:p>
          <a:p>
            <a:r>
              <a:rPr lang="ru-RU" sz="2400" dirty="0"/>
              <a:t>Результаты могут изменяться в зависимости от времени суток. </a:t>
            </a:r>
          </a:p>
          <a:p>
            <a:r>
              <a:rPr lang="ru-RU" sz="2400" dirty="0"/>
              <a:t>При грудном кормлении у детей нормальными считаются показатели от 6,9 до 7,8 единиц,</a:t>
            </a:r>
          </a:p>
          <a:p>
            <a:r>
              <a:rPr lang="ru-RU" sz="2400" dirty="0"/>
              <a:t> у младенцев, переведенных на искусственное питание – от 5,4 до 6,9.</a:t>
            </a:r>
          </a:p>
          <a:p>
            <a:r>
              <a:rPr lang="ru-RU" sz="2400" dirty="0"/>
              <a:t> Если в результатах анализов наблюдаются сдвиги или дисбаланс в любую сторону, то это говорит о наличии камней в органах.</a:t>
            </a:r>
          </a:p>
        </p:txBody>
      </p:sp>
    </p:spTree>
    <p:extLst>
      <p:ext uri="{BB962C8B-B14F-4D97-AF65-F5344CB8AC3E}">
        <p14:creationId xmlns:p14="http://schemas.microsoft.com/office/powerpoint/2010/main" val="4173354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64501DD-BE9C-474D-B2BC-BF2E4CFE2E47}"/>
              </a:ext>
            </a:extLst>
          </p:cNvPr>
          <p:cNvSpPr txBox="1"/>
          <p:nvPr/>
        </p:nvSpPr>
        <p:spPr>
          <a:xfrm>
            <a:off x="476519" y="399245"/>
            <a:ext cx="1098567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Что вызывает дисбаланс кислотно-щелочного равновесия?</a:t>
            </a:r>
          </a:p>
          <a:p>
            <a:r>
              <a:rPr lang="ru-RU" sz="2400" dirty="0"/>
              <a:t> Нарушение равновесия показателя активности водорода может развиваться в зависимости от двух основополагающих причин: метаболической и респираторной</a:t>
            </a:r>
            <a:r>
              <a:rPr lang="ru-RU" sz="2400" dirty="0" smtClean="0"/>
              <a:t>.</a:t>
            </a:r>
          </a:p>
          <a:p>
            <a:endParaRPr lang="ru-RU" sz="2400" dirty="0"/>
          </a:p>
          <a:p>
            <a:r>
              <a:rPr lang="ru-RU" sz="2400" dirty="0"/>
              <a:t> Респираторная патология возникает из-за скопления в крови больших значений углекислоты, что вызывает повышение кислотности. </a:t>
            </a:r>
            <a:endParaRPr lang="ru-RU" sz="2400" dirty="0" smtClean="0"/>
          </a:p>
          <a:p>
            <a:r>
              <a:rPr lang="ru-RU" sz="2400" dirty="0" smtClean="0"/>
              <a:t>Причинами </a:t>
            </a:r>
            <a:r>
              <a:rPr lang="ru-RU" sz="2400" dirty="0"/>
              <a:t>подобных расстройств являются дыхательная дисфункция при болезнях легких, нервного аппарата, мышц. </a:t>
            </a:r>
          </a:p>
          <a:p>
            <a:r>
              <a:rPr lang="ru-RU" sz="2400" dirty="0"/>
              <a:t>Метаболические нарушения появляются из-за повышения продуцирования кислот самим организмом и развития расстройств обменных процессов. </a:t>
            </a:r>
            <a:endParaRPr lang="ru-RU" sz="2400" dirty="0" smtClean="0"/>
          </a:p>
          <a:p>
            <a:r>
              <a:rPr lang="ru-RU" sz="2400" dirty="0" smtClean="0"/>
              <a:t>Самым </a:t>
            </a:r>
            <a:r>
              <a:rPr lang="ru-RU" sz="2400" dirty="0"/>
              <a:t>ярким примером такого дисбаланса служит сахарный диабет.</a:t>
            </a:r>
          </a:p>
        </p:txBody>
      </p:sp>
    </p:spTree>
    <p:extLst>
      <p:ext uri="{BB962C8B-B14F-4D97-AF65-F5344CB8AC3E}">
        <p14:creationId xmlns:p14="http://schemas.microsoft.com/office/powerpoint/2010/main" val="40184351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E4077C4-3F4A-4B94-A4EB-EC9FF4E27B00}"/>
              </a:ext>
            </a:extLst>
          </p:cNvPr>
          <p:cNvSpPr txBox="1"/>
          <p:nvPr/>
        </p:nvSpPr>
        <p:spPr>
          <a:xfrm>
            <a:off x="785611" y="492492"/>
            <a:ext cx="79849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К другим причинам потери равновесия </a:t>
            </a:r>
            <a:r>
              <a:rPr lang="ru-RU" sz="2400" b="1" i="1" dirty="0" err="1">
                <a:solidFill>
                  <a:schemeClr val="accent5">
                    <a:lumMod val="50000"/>
                  </a:schemeClr>
                </a:solidFill>
              </a:rPr>
              <a:t>pH</a:t>
            </a:r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 относятся: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34DE2C8-54A8-4193-8C11-53650B33FB0A}"/>
              </a:ext>
            </a:extLst>
          </p:cNvPr>
          <p:cNvSpPr txBox="1"/>
          <p:nvPr/>
        </p:nvSpPr>
        <p:spPr>
          <a:xfrm>
            <a:off x="530087" y="1179443"/>
            <a:ext cx="69706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нарушения работы почек; дефицит или потеря щелочей с пищеварительными соками;</a:t>
            </a: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 хирургические операции; </a:t>
            </a: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состояния интоксикации организма; </a:t>
            </a:r>
          </a:p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неконтролируемое использование мочегонных средств;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11332EE-18F6-4974-93A0-B6B329811B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730" y="1524000"/>
            <a:ext cx="4545496" cy="381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85035EE2-81F6-48BD-8A2E-9FB444EBC1E8}"/>
              </a:ext>
            </a:extLst>
          </p:cNvPr>
          <p:cNvSpPr txBox="1"/>
          <p:nvPr/>
        </p:nvSpPr>
        <p:spPr>
          <a:xfrm>
            <a:off x="530088" y="2970648"/>
            <a:ext cx="65598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3">
                    <a:lumMod val="50000"/>
                  </a:schemeClr>
                </a:solidFill>
              </a:rPr>
              <a:t>избыток гормона надпочечников альдостерона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DF0C60B-F34C-455C-ADE2-423071E1E9C3}"/>
              </a:ext>
            </a:extLst>
          </p:cNvPr>
          <p:cNvSpPr txBox="1"/>
          <p:nvPr/>
        </p:nvSpPr>
        <p:spPr>
          <a:xfrm>
            <a:off x="331304" y="3429000"/>
            <a:ext cx="70104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5">
                    <a:lumMod val="50000"/>
                  </a:schemeClr>
                </a:solidFill>
              </a:rPr>
              <a:t>Признаки повышенной кислотности в организме Изначально избыток кислоты в организме влияет на суставы, при этом могут наблюдаться боли, отложение солей и разрушение хрящевых тканей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20329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ED27946-D395-44E0-8452-2EBF918BB91B}"/>
              </a:ext>
            </a:extLst>
          </p:cNvPr>
          <p:cNvSpPr txBox="1"/>
          <p:nvPr/>
        </p:nvSpPr>
        <p:spPr>
          <a:xfrm>
            <a:off x="357810" y="412124"/>
            <a:ext cx="5463441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Симптомами патологии служат: поднятие уровня сахара в крови;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наличие приступов удушья;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ощущение тошноты, изжоги; отрыжка;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болезненные запоры;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появление судорог;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перевозбужденное состояние;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наличие темных кругов под глазами;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 постоянный тонус мышц;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боли в шейных и плечевых суставах; белесый язык; </a:t>
            </a:r>
            <a:endParaRPr lang="ru-RU" sz="2400" b="1" i="1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просыпании по утрам чувство </a:t>
            </a:r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горечи 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во рту; </a:t>
            </a:r>
          </a:p>
          <a:p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отечность рук, ног, лица; снижение иммунитета (частые простуды).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FA4EE14-2BFE-4729-ABFA-41B1B3661A46}"/>
              </a:ext>
            </a:extLst>
          </p:cNvPr>
          <p:cNvSpPr txBox="1"/>
          <p:nvPr/>
        </p:nvSpPr>
        <p:spPr>
          <a:xfrm>
            <a:off x="6104586" y="103031"/>
            <a:ext cx="596291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Причины ацидоза Кислотно-щелочной баланс организма при смещении в сторону снижения показателя активности водорода ведет к патологическому состоянию, которое называется ацидозом. </a:t>
            </a:r>
            <a:endParaRPr lang="ru-RU" sz="2000" b="1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Первоначальной 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</a:rPr>
              <a:t>причиной состояния являются обменные расстройства, при которых токсические вещества не выходят из организма. Спровоцировать поднятие уровня кислотности могут: инфекционные болезни; желудочные расстройства; беременность;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1F96843-7455-4A83-A34F-1B40388DB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84" y="3428999"/>
            <a:ext cx="5287616" cy="331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1943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5B5ED6C-0B4A-478D-B0C9-49D3D6FECEB1}"/>
              </a:ext>
            </a:extLst>
          </p:cNvPr>
          <p:cNvSpPr txBox="1"/>
          <p:nvPr/>
        </p:nvSpPr>
        <p:spPr>
          <a:xfrm>
            <a:off x="132521" y="357809"/>
            <a:ext cx="1129103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/>
              <a:t>К чему приводит ацидоз </a:t>
            </a:r>
            <a:endParaRPr lang="ru-RU" sz="2400" b="1" i="1" dirty="0" smtClean="0"/>
          </a:p>
          <a:p>
            <a:r>
              <a:rPr lang="ru-RU" sz="2400" b="1" i="1" dirty="0" smtClean="0">
                <a:solidFill>
                  <a:schemeClr val="accent2">
                    <a:lumMod val="50000"/>
                  </a:schemeClr>
                </a:solidFill>
              </a:rPr>
              <a:t>При </a:t>
            </a:r>
            <a:r>
              <a:rPr lang="ru-RU" sz="2400" b="1" i="1" dirty="0">
                <a:solidFill>
                  <a:schemeClr val="accent2">
                    <a:lumMod val="50000"/>
                  </a:schemeClr>
                </a:solidFill>
              </a:rPr>
              <a:t>появлении в организме высокого уровня кислотности обычно наблюдаются признаки: головные боли; чувство сонливости; неравномерные удары сердца; кашель неясного происхождения; учащенное сердцебиение; слабость; жидкий стул; нарушение работы пищеварительного тракта; одышка. В отдельных случаях патология может привести к появлению тяжелых обменных болезней (сахарного диабета) и даже к коматозному состоянию.</a:t>
            </a:r>
          </a:p>
        </p:txBody>
      </p:sp>
    </p:spTree>
    <p:extLst>
      <p:ext uri="{BB962C8B-B14F-4D97-AF65-F5344CB8AC3E}">
        <p14:creationId xmlns:p14="http://schemas.microsoft.com/office/powerpoint/2010/main" val="3647517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DE6F3A1-ED92-4CA3-9901-D4C220E0940F}"/>
              </a:ext>
            </a:extLst>
          </p:cNvPr>
          <p:cNvSpPr txBox="1"/>
          <p:nvPr/>
        </p:nvSpPr>
        <p:spPr>
          <a:xfrm>
            <a:off x="357810" y="238539"/>
            <a:ext cx="586268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Повышенное содержание щелочи в организме. Причины и признаки Алкалоз характеризуется увеличением показателя </a:t>
            </a:r>
            <a:r>
              <a:rPr lang="ru-RU" sz="2400" b="1" i="1" dirty="0" err="1">
                <a:solidFill>
                  <a:schemeClr val="accent6">
                    <a:lumMod val="50000"/>
                  </a:schemeClr>
                </a:solidFill>
              </a:rPr>
              <a:t>pH</a:t>
            </a:r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 через переизбыток щелочных веществ в организме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601148E-33B2-4D9D-870D-5BB76C470995}"/>
              </a:ext>
            </a:extLst>
          </p:cNvPr>
          <p:cNvSpPr txBox="1"/>
          <p:nvPr/>
        </p:nvSpPr>
        <p:spPr>
          <a:xfrm>
            <a:off x="357810" y="2537138"/>
            <a:ext cx="546344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Признаками алкалоза считаются: снижение мозгового и коронарного кровотока; падение артериального давления; наблюдение повышенной нервно-мышечной возбудимости (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</a:rPr>
              <a:t>гипертонуса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) до появления судорог; запоры; угнетение дыхательной функции; снижение умственных способностей; головокружение; обморочные состояния</a:t>
            </a:r>
            <a:r>
              <a:rPr lang="ru-RU" dirty="0"/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D4834BB-8CAC-435D-8E20-DF37954509FE}"/>
              </a:ext>
            </a:extLst>
          </p:cNvPr>
          <p:cNvSpPr txBox="1"/>
          <p:nvPr/>
        </p:nvSpPr>
        <p:spPr>
          <a:xfrm>
            <a:off x="6480315" y="238539"/>
            <a:ext cx="469126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00B0F0"/>
                </a:solidFill>
              </a:rPr>
              <a:t>Как восстановить кислотно-щелочной баланс </a:t>
            </a:r>
            <a:endParaRPr lang="ru-RU" sz="2400" b="1" i="1" dirty="0" smtClean="0">
              <a:solidFill>
                <a:srgbClr val="00B0F0"/>
              </a:solidFill>
            </a:endParaRPr>
          </a:p>
          <a:p>
            <a:r>
              <a:rPr lang="ru-RU" sz="2400" b="1" i="1" dirty="0" smtClean="0">
                <a:solidFill>
                  <a:srgbClr val="00B0F0"/>
                </a:solidFill>
              </a:rPr>
              <a:t>Кислотно-щелочной </a:t>
            </a:r>
            <a:r>
              <a:rPr lang="ru-RU" sz="2400" b="1" i="1" dirty="0">
                <a:solidFill>
                  <a:srgbClr val="00B0F0"/>
                </a:solidFill>
              </a:rPr>
              <a:t>баланс организма из-за неправильного способа жизни часто смещается и требует корректировки следующих аспектов: питания; режима отдыха и сна; физических нагрузок; устранение стрессовых ситуаций.</a:t>
            </a:r>
          </a:p>
        </p:txBody>
      </p:sp>
    </p:spTree>
    <p:extLst>
      <p:ext uri="{BB962C8B-B14F-4D97-AF65-F5344CB8AC3E}">
        <p14:creationId xmlns:p14="http://schemas.microsoft.com/office/powerpoint/2010/main" val="4181377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75C860C-42E2-48A5-A412-F9A7D232294E}"/>
              </a:ext>
            </a:extLst>
          </p:cNvPr>
          <p:cNvSpPr txBox="1"/>
          <p:nvPr/>
        </p:nvSpPr>
        <p:spPr>
          <a:xfrm>
            <a:off x="0" y="132522"/>
            <a:ext cx="5642658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Уменьшить потребление кислой пищи.</a:t>
            </a:r>
          </a:p>
          <a:p>
            <a:r>
              <a:rPr lang="ru-RU" dirty="0"/>
              <a:t> Первым делом меняется и пересматривается рацион питания. При этом употребляется минимум 2 л воды в день, устраняются вредные привычки. </a:t>
            </a:r>
          </a:p>
          <a:p>
            <a:r>
              <a:rPr lang="ru-RU" dirty="0"/>
              <a:t>Специалисты подчеркивают важность снижения количества кислоты, и повышения щелочи в организме при помощи уменьшения потребления окисляющих продуктов. </a:t>
            </a:r>
          </a:p>
          <a:p>
            <a:r>
              <a:rPr lang="ru-RU" dirty="0"/>
              <a:t>Для устранения ацидоза необходимо придерживаться следующих правил питания: </a:t>
            </a:r>
            <a:endParaRPr lang="ru-RU" dirty="0" smtClean="0"/>
          </a:p>
          <a:p>
            <a:r>
              <a:rPr lang="ru-RU" dirty="0" smtClean="0"/>
              <a:t>*исключить </a:t>
            </a:r>
            <a:r>
              <a:rPr lang="ru-RU" dirty="0"/>
              <a:t>алкогольные напитки; </a:t>
            </a:r>
            <a:endParaRPr lang="ru-RU" dirty="0" smtClean="0"/>
          </a:p>
          <a:p>
            <a:r>
              <a:rPr lang="ru-RU" dirty="0"/>
              <a:t>*</a:t>
            </a:r>
            <a:r>
              <a:rPr lang="ru-RU" dirty="0" smtClean="0"/>
              <a:t>снизить </a:t>
            </a:r>
            <a:r>
              <a:rPr lang="ru-RU" dirty="0"/>
              <a:t>принятие в пищу провианта с большим содержанием соли, консервантов, который поддается процессам рафинации и обработки под большими температурами; </a:t>
            </a:r>
          </a:p>
          <a:p>
            <a:r>
              <a:rPr lang="ru-RU" dirty="0" smtClean="0"/>
              <a:t>*уменьшить </a:t>
            </a:r>
            <a:r>
              <a:rPr lang="ru-RU" dirty="0"/>
              <a:t>применение заменителей сахара, пищевых красителей; </a:t>
            </a:r>
            <a:endParaRPr lang="ru-RU" dirty="0" smtClean="0"/>
          </a:p>
          <a:p>
            <a:r>
              <a:rPr lang="ru-RU" dirty="0" smtClean="0"/>
              <a:t>*убрать </a:t>
            </a:r>
            <a:r>
              <a:rPr lang="ru-RU" dirty="0"/>
              <a:t>из рациона жареные блюда; избегать фаст-</a:t>
            </a:r>
            <a:r>
              <a:rPr lang="ru-RU" dirty="0" err="1"/>
              <a:t>фуда</a:t>
            </a:r>
            <a:r>
              <a:rPr lang="ru-RU" dirty="0"/>
              <a:t> (полуфабрикатов, хот-догов, пиццу, шаурму); </a:t>
            </a:r>
            <a:r>
              <a:rPr lang="ru-RU" dirty="0" smtClean="0"/>
              <a:t>*уменьшить </a:t>
            </a:r>
            <a:r>
              <a:rPr lang="ru-RU" dirty="0"/>
              <a:t>применение сладких мучных изделий; </a:t>
            </a:r>
            <a:r>
              <a:rPr lang="ru-RU" dirty="0" smtClean="0"/>
              <a:t>*снизить </a:t>
            </a:r>
            <a:r>
              <a:rPr lang="ru-RU" dirty="0"/>
              <a:t>употребление мяса; </a:t>
            </a:r>
            <a:endParaRPr lang="ru-RU" dirty="0" smtClean="0"/>
          </a:p>
          <a:p>
            <a:r>
              <a:rPr lang="ru-RU" dirty="0"/>
              <a:t>*</a:t>
            </a:r>
            <a:r>
              <a:rPr lang="ru-RU" dirty="0" smtClean="0"/>
              <a:t>сократить </a:t>
            </a:r>
            <a:r>
              <a:rPr lang="ru-RU" dirty="0"/>
              <a:t>в рационе обработанные зерновые культуры, макаронные изделия, белый хлеб.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FBFC2215-2722-4034-A4B3-2FD1135C33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342" y="132522"/>
            <a:ext cx="5441106" cy="48702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AE5B92A-E212-430A-B764-FD098D8E91F3}"/>
              </a:ext>
            </a:extLst>
          </p:cNvPr>
          <p:cNvSpPr txBox="1"/>
          <p:nvPr/>
        </p:nvSpPr>
        <p:spPr>
          <a:xfrm>
            <a:off x="5897217" y="5002805"/>
            <a:ext cx="629478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Существует ряд кислых продуктов, содержащих большое количество питательных веществ, которые нельзя полностью убирать из рациона, но употреблять следует умеренно. </a:t>
            </a:r>
            <a:endParaRPr lang="ru-RU" dirty="0" smtClean="0"/>
          </a:p>
          <a:p>
            <a:r>
              <a:rPr lang="ru-RU" dirty="0" smtClean="0"/>
              <a:t>К </a:t>
            </a:r>
            <a:r>
              <a:rPr lang="ru-RU" dirty="0"/>
              <a:t>ним относятся: неочищенный рис; мясные продукты; чечевица и бобы; овес; яйца; цельно зерновые сорта хлеба.</a:t>
            </a:r>
          </a:p>
        </p:txBody>
      </p:sp>
    </p:spTree>
    <p:extLst>
      <p:ext uri="{BB962C8B-B14F-4D97-AF65-F5344CB8AC3E}">
        <p14:creationId xmlns:p14="http://schemas.microsoft.com/office/powerpoint/2010/main" val="42208303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07ED3451-5286-416D-B1F9-15AAF16B5DE7}"/>
              </a:ext>
            </a:extLst>
          </p:cNvPr>
          <p:cNvSpPr txBox="1"/>
          <p:nvPr/>
        </p:nvSpPr>
        <p:spPr>
          <a:xfrm>
            <a:off x="636104" y="616158"/>
            <a:ext cx="10954882" cy="4985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chemeClr val="accent6">
                    <a:lumMod val="50000"/>
                  </a:schemeClr>
                </a:solidFill>
              </a:rPr>
              <a:t>Перейти на щелочную диету</a:t>
            </a:r>
          </a:p>
          <a:p>
            <a:r>
              <a:rPr lang="ru-RU" dirty="0"/>
              <a:t> Для сбалансирования уровня </a:t>
            </a:r>
            <a:r>
              <a:rPr lang="ru-RU" dirty="0" err="1"/>
              <a:t>pH</a:t>
            </a:r>
            <a:r>
              <a:rPr lang="ru-RU" dirty="0"/>
              <a:t> рекомендуют специалисты переходить на диету, содержащую большое количество щелочи, в которой должны присутствовать зеленые растения,</a:t>
            </a:r>
          </a:p>
          <a:p>
            <a:r>
              <a:rPr lang="ru-RU" dirty="0"/>
              <a:t> органическая продукция.</a:t>
            </a:r>
          </a:p>
          <a:p>
            <a:r>
              <a:rPr lang="ru-RU" dirty="0"/>
              <a:t> </a:t>
            </a:r>
            <a:r>
              <a:rPr lang="ru-RU" sz="2400" b="1" i="1" dirty="0">
                <a:solidFill>
                  <a:schemeClr val="accent4">
                    <a:lumMod val="50000"/>
                  </a:schemeClr>
                </a:solidFill>
              </a:rPr>
              <a:t>В список обязательного провианта при соблюдении щелочной диеты входят: листовые овощи зеленого цвета (шпинат, сельдерей, капуста); пшеница с ростками; овощи, не содержащие крахмал (лук, чеснок, брокколи, редиска, помидоры, огурцы, кабачки); овощи в сыром виде, так как при обработке провианта с помощью разных способов приготовления происходит уменьшение содержания щелочных минералов в них; полезную продукцию (водоросли, бульон на костях, корень мака, рыбий жир, кокосовое и оливковое масло, финики, изюм); овощи, содержащие крахмал (картошка, свекла); белки растительного происхождения (бобовые растения, миндаль); свежие фрукты, включая лимон, грейпфрут, цитрусовые; яблочный уксус.</a:t>
            </a:r>
          </a:p>
        </p:txBody>
      </p:sp>
    </p:spTree>
    <p:extLst>
      <p:ext uri="{BB962C8B-B14F-4D97-AF65-F5344CB8AC3E}">
        <p14:creationId xmlns:p14="http://schemas.microsoft.com/office/powerpoint/2010/main" val="1680004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1272B552-A508-46BD-9A6C-1EF00A579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438" y="0"/>
            <a:ext cx="9507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58037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AC64E500-49C7-4B90-87DB-3A78E8C65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3" y="126932"/>
            <a:ext cx="11648661" cy="652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0929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="" xmlns:a16="http://schemas.microsoft.com/office/drawing/2014/main" id="{562DB94B-E284-43BA-8266-C0E404F55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87" y="0"/>
            <a:ext cx="112643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649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="" xmlns:a16="http://schemas.microsoft.com/office/drawing/2014/main" id="{F56094A6-31C9-402F-B277-2E99CCD89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0"/>
            <a:ext cx="1072100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92441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="" xmlns:a16="http://schemas.microsoft.com/office/drawing/2014/main" id="{C4BEF89C-F4A0-4563-8DE9-CC84BC6D9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043" y="225287"/>
            <a:ext cx="8494644" cy="641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107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="" xmlns:a16="http://schemas.microsoft.com/office/drawing/2014/main" id="{DFD321B2-869F-4F92-9831-F0C1C610E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91" y="0"/>
            <a:ext cx="1123784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416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="" xmlns:a16="http://schemas.microsoft.com/office/drawing/2014/main" id="{40BC56DB-A462-47B7-BEE6-5A2B900C29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391" y="212035"/>
            <a:ext cx="10853531" cy="6546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544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="" xmlns:a16="http://schemas.microsoft.com/office/drawing/2014/main" id="{2EF0EDD0-7DAE-452D-9719-ACF34B0A4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887" y="0"/>
            <a:ext cx="104559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4948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="" xmlns:a16="http://schemas.microsoft.com/office/drawing/2014/main" id="{AC637BF1-D347-44D5-B012-104079282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61" y="0"/>
            <a:ext cx="105487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767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="" xmlns:a16="http://schemas.microsoft.com/office/drawing/2014/main" id="{5AADB50A-C02C-4BEC-A9FD-B0EEF1AF2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45" y="0"/>
            <a:ext cx="114750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2059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="" xmlns:a16="http://schemas.microsoft.com/office/drawing/2014/main" id="{4726A675-2273-4359-A08B-7D398CD11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3" y="0"/>
            <a:ext cx="1103906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86274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="" xmlns:a16="http://schemas.microsoft.com/office/drawing/2014/main" id="{86918291-BDC5-4CF4-AD80-8DC6415CF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8932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3280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>
            <a:extLst>
              <a:ext uri="{FF2B5EF4-FFF2-40B4-BE49-F238E27FC236}">
                <a16:creationId xmlns="" xmlns:a16="http://schemas.microsoft.com/office/drawing/2014/main" id="{B64851BF-3783-4C13-A151-80A4612C24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06017"/>
            <a:ext cx="7244798" cy="675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2169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="" xmlns:a16="http://schemas.microsoft.com/office/drawing/2014/main" id="{D20F1E21-8A2C-4788-8D5F-490D83F083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964" y="172278"/>
            <a:ext cx="9342783" cy="632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2170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>
            <a:extLst>
              <a:ext uri="{FF2B5EF4-FFF2-40B4-BE49-F238E27FC236}">
                <a16:creationId xmlns="" xmlns:a16="http://schemas.microsoft.com/office/drawing/2014/main" id="{F9E371D2-CC2E-48B8-BC84-639CA4ECB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45774"/>
            <a:ext cx="9753600" cy="671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6659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>
            <a:extLst>
              <a:ext uri="{FF2B5EF4-FFF2-40B4-BE49-F238E27FC236}">
                <a16:creationId xmlns="" xmlns:a16="http://schemas.microsoft.com/office/drawing/2014/main" id="{F5C8499A-9EA6-4DE2-9E1B-07632AC85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6281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="" xmlns:a16="http://schemas.microsoft.com/office/drawing/2014/main" id="{5A9AB772-E911-4F57-9353-00E480E62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7109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>
            <a:extLst>
              <a:ext uri="{FF2B5EF4-FFF2-40B4-BE49-F238E27FC236}">
                <a16:creationId xmlns="" xmlns:a16="http://schemas.microsoft.com/office/drawing/2014/main" id="{168A0A65-B675-42F9-BF29-8DE7F9B18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0"/>
            <a:ext cx="107607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958029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>
            <a:extLst>
              <a:ext uri="{FF2B5EF4-FFF2-40B4-BE49-F238E27FC236}">
                <a16:creationId xmlns="" xmlns:a16="http://schemas.microsoft.com/office/drawing/2014/main" id="{0B7EEAC8-A50E-4763-8D10-26931E57A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51" y="106016"/>
            <a:ext cx="8865705" cy="6453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5943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>
            <a:extLst>
              <a:ext uri="{FF2B5EF4-FFF2-40B4-BE49-F238E27FC236}">
                <a16:creationId xmlns="" xmlns:a16="http://schemas.microsoft.com/office/drawing/2014/main" id="{52013122-4782-4521-9D15-30E5AAADBF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25" y="95250"/>
            <a:ext cx="11383617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8940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>
            <a:extLst>
              <a:ext uri="{FF2B5EF4-FFF2-40B4-BE49-F238E27FC236}">
                <a16:creationId xmlns="" xmlns:a16="http://schemas.microsoft.com/office/drawing/2014/main" id="{67F5EFEE-C40E-4341-A856-125DDA27D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0749" y="92765"/>
            <a:ext cx="8945216" cy="6652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73142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="" xmlns:a16="http://schemas.microsoft.com/office/drawing/2014/main" id="{1EEB3DE6-A20A-4C1A-805E-13D8F8A7F9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74" y="0"/>
            <a:ext cx="102174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02299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="" xmlns:a16="http://schemas.microsoft.com/office/drawing/2014/main" id="{223D5E5A-3F30-4605-888A-A28868A0F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2" y="0"/>
            <a:ext cx="1095954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393558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="" xmlns:a16="http://schemas.microsoft.com/office/drawing/2014/main" id="{47A55D10-6A8C-450B-BE1A-F642BA3B6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17" y="132522"/>
            <a:ext cx="10296940" cy="67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3861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="" xmlns:a16="http://schemas.microsoft.com/office/drawing/2014/main" id="{453E1533-CB57-4812-87B7-A62879F8E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487" y="212036"/>
            <a:ext cx="8653670" cy="6645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006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="" xmlns:a16="http://schemas.microsoft.com/office/drawing/2014/main" id="{BF4066E3-9CD5-47B3-904D-A1AB294924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183" y="0"/>
            <a:ext cx="9965634" cy="701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57512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="" xmlns:a16="http://schemas.microsoft.com/office/drawing/2014/main" id="{43240A83-BC7F-42C1-B972-19BC898B2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70" y="357810"/>
            <a:ext cx="9607825" cy="604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02203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>
            <a:extLst>
              <a:ext uri="{FF2B5EF4-FFF2-40B4-BE49-F238E27FC236}">
                <a16:creationId xmlns="" xmlns:a16="http://schemas.microsoft.com/office/drawing/2014/main" id="{0690045B-3209-4870-AE91-952C89D156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4" y="0"/>
            <a:ext cx="1034304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3555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>
            <a:extLst>
              <a:ext uri="{FF2B5EF4-FFF2-40B4-BE49-F238E27FC236}">
                <a16:creationId xmlns="" xmlns:a16="http://schemas.microsoft.com/office/drawing/2014/main" id="{C8D3ED34-7BE2-4169-A18F-CDA4EED18A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530" y="410818"/>
            <a:ext cx="7739269" cy="5658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29183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>
            <a:extLst>
              <a:ext uri="{FF2B5EF4-FFF2-40B4-BE49-F238E27FC236}">
                <a16:creationId xmlns="" xmlns:a16="http://schemas.microsoft.com/office/drawing/2014/main" id="{83D990FC-B342-4088-A170-28083AC51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35073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>
            <a:extLst>
              <a:ext uri="{FF2B5EF4-FFF2-40B4-BE49-F238E27FC236}">
                <a16:creationId xmlns="" xmlns:a16="http://schemas.microsoft.com/office/drawing/2014/main" id="{D2850364-A030-4A5E-8AA6-1FBE91011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3" y="0"/>
            <a:ext cx="118076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943828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="" xmlns:a16="http://schemas.microsoft.com/office/drawing/2014/main" id="{CE559464-602A-470B-AF41-E879D7E3C8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312" y="119271"/>
            <a:ext cx="11502887" cy="6838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07158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>
            <a:extLst>
              <a:ext uri="{FF2B5EF4-FFF2-40B4-BE49-F238E27FC236}">
                <a16:creationId xmlns="" xmlns:a16="http://schemas.microsoft.com/office/drawing/2014/main" id="{3C3CFE8D-EBCB-4126-A90C-DF3857A89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1" y="0"/>
            <a:ext cx="113968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1159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>
            <a:extLst>
              <a:ext uri="{FF2B5EF4-FFF2-40B4-BE49-F238E27FC236}">
                <a16:creationId xmlns="" xmlns:a16="http://schemas.microsoft.com/office/drawing/2014/main" id="{D80F12B1-DF6C-4326-8F24-F4EF05AC6A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09" y="0"/>
            <a:ext cx="111450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4170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="" xmlns:a16="http://schemas.microsoft.com/office/drawing/2014/main" id="{615EA7E4-6AD8-443A-ADF3-16D93388C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104" y="0"/>
            <a:ext cx="99126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50782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>
            <a:extLst>
              <a:ext uri="{FF2B5EF4-FFF2-40B4-BE49-F238E27FC236}">
                <a16:creationId xmlns="" xmlns:a16="http://schemas.microsoft.com/office/drawing/2014/main" id="{85D0820E-3419-4332-AEBD-0CA95E589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0"/>
            <a:ext cx="11092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84968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>
            <a:extLst>
              <a:ext uri="{FF2B5EF4-FFF2-40B4-BE49-F238E27FC236}">
                <a16:creationId xmlns="" xmlns:a16="http://schemas.microsoft.com/office/drawing/2014/main" id="{6A99015D-1AF2-4693-9D1F-9D16EB642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" y="0"/>
            <a:ext cx="1042946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81408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>
            <a:extLst>
              <a:ext uri="{FF2B5EF4-FFF2-40B4-BE49-F238E27FC236}">
                <a16:creationId xmlns="" xmlns:a16="http://schemas.microsoft.com/office/drawing/2014/main" id="{EC569B39-08B1-4B19-A784-D266DC3BB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525" y="0"/>
            <a:ext cx="91249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149543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>
            <a:extLst>
              <a:ext uri="{FF2B5EF4-FFF2-40B4-BE49-F238E27FC236}">
                <a16:creationId xmlns="" xmlns:a16="http://schemas.microsoft.com/office/drawing/2014/main" id="{84C833D7-825E-441B-8332-6A487836A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13" y="95250"/>
            <a:ext cx="1048247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521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>
            <a:extLst>
              <a:ext uri="{FF2B5EF4-FFF2-40B4-BE49-F238E27FC236}">
                <a16:creationId xmlns="" xmlns:a16="http://schemas.microsoft.com/office/drawing/2014/main" id="{5DD7CFE6-636C-4DE1-9C40-42A1F05381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8" y="0"/>
            <a:ext cx="102041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17076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>
            <a:extLst>
              <a:ext uri="{FF2B5EF4-FFF2-40B4-BE49-F238E27FC236}">
                <a16:creationId xmlns="" xmlns:a16="http://schemas.microsoft.com/office/drawing/2014/main" id="{3709FE94-A253-4DB8-BD7F-25D6B3AE9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4987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29865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>
            <a:extLst>
              <a:ext uri="{FF2B5EF4-FFF2-40B4-BE49-F238E27FC236}">
                <a16:creationId xmlns="" xmlns:a16="http://schemas.microsoft.com/office/drawing/2014/main" id="{9C3198AD-1392-41BA-94C5-2D4D5FD7A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01" y="0"/>
            <a:ext cx="1048340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26934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>
            <a:extLst>
              <a:ext uri="{FF2B5EF4-FFF2-40B4-BE49-F238E27FC236}">
                <a16:creationId xmlns="" xmlns:a16="http://schemas.microsoft.com/office/drawing/2014/main" id="{A9CCC8C7-588F-4E69-9953-C0521F714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39" y="0"/>
            <a:ext cx="111848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11719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extLst>
              <a:ext uri="{FF2B5EF4-FFF2-40B4-BE49-F238E27FC236}">
                <a16:creationId xmlns="" xmlns:a16="http://schemas.microsoft.com/office/drawing/2014/main" id="{06DF168F-3FFE-4C5A-B032-401784F2B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988" y="490538"/>
            <a:ext cx="6296025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9605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>
            <a:extLst>
              <a:ext uri="{FF2B5EF4-FFF2-40B4-BE49-F238E27FC236}">
                <a16:creationId xmlns="" xmlns:a16="http://schemas.microsoft.com/office/drawing/2014/main" id="{6A20195F-F94C-4552-B9A5-8340CFCB5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0"/>
            <a:ext cx="82470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6640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>
            <a:extLst>
              <a:ext uri="{FF2B5EF4-FFF2-40B4-BE49-F238E27FC236}">
                <a16:creationId xmlns="" xmlns:a16="http://schemas.microsoft.com/office/drawing/2014/main" id="{50171BC9-2BE5-4BA7-94B8-6A2EF6059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56" y="132521"/>
            <a:ext cx="11099909" cy="6824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518972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>
            <a:extLst>
              <a:ext uri="{FF2B5EF4-FFF2-40B4-BE49-F238E27FC236}">
                <a16:creationId xmlns="" xmlns:a16="http://schemas.microsoft.com/office/drawing/2014/main" id="{B463D477-D35A-468D-9C8F-D1F640B0C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8723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>
            <a:extLst>
              <a:ext uri="{FF2B5EF4-FFF2-40B4-BE49-F238E27FC236}">
                <a16:creationId xmlns="" xmlns:a16="http://schemas.microsoft.com/office/drawing/2014/main" id="{B9939128-A7B4-479B-AA4D-F930813EB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65" y="0"/>
            <a:ext cx="110523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30780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>
            <a:extLst>
              <a:ext uri="{FF2B5EF4-FFF2-40B4-BE49-F238E27FC236}">
                <a16:creationId xmlns="" xmlns:a16="http://schemas.microsoft.com/office/drawing/2014/main" id="{FBDBFD6F-E5BE-46CA-9BFF-9FEBD4D6D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650" y="0"/>
            <a:ext cx="91567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456185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>
            <a:extLst>
              <a:ext uri="{FF2B5EF4-FFF2-40B4-BE49-F238E27FC236}">
                <a16:creationId xmlns="" xmlns:a16="http://schemas.microsoft.com/office/drawing/2014/main" id="{D8FFDC5F-ACDC-494B-8FA9-F09233FE2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247650"/>
            <a:ext cx="11791950" cy="636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924817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>
            <a:extLst>
              <a:ext uri="{FF2B5EF4-FFF2-40B4-BE49-F238E27FC236}">
                <a16:creationId xmlns="" xmlns:a16="http://schemas.microsoft.com/office/drawing/2014/main" id="{BBF07BA8-76B2-420E-BD45-6BDA11142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39" y="476250"/>
            <a:ext cx="9170504" cy="590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42613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>
            <a:extLst>
              <a:ext uri="{FF2B5EF4-FFF2-40B4-BE49-F238E27FC236}">
                <a16:creationId xmlns="" xmlns:a16="http://schemas.microsoft.com/office/drawing/2014/main" id="{308CFE10-DE20-49BB-82FC-BA7AD98C7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323" y="172278"/>
            <a:ext cx="9051234" cy="622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55643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84FDA0B-EE27-4A21-95AF-8A636D899808}"/>
              </a:ext>
            </a:extLst>
          </p:cNvPr>
          <p:cNvSpPr txBox="1"/>
          <p:nvPr/>
        </p:nvSpPr>
        <p:spPr>
          <a:xfrm>
            <a:off x="132521" y="0"/>
            <a:ext cx="11926957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Посмотрите на себя и свой образ жизни трезво, проанализируйте наличие  каких-либо заболеваний.</a:t>
            </a:r>
          </a:p>
          <a:p>
            <a:r>
              <a:rPr lang="ru-RU" dirty="0"/>
              <a:t> Обратите внимание, что Вы едите и, в соответствии с таблицей кислотности продуктов ,прикиньте, какой пищи вы больше употребляете. Можете измерить свой рН лакмусовыми полосками .</a:t>
            </a:r>
          </a:p>
          <a:p>
            <a:r>
              <a:rPr lang="ru-RU" dirty="0"/>
              <a:t> Постарайтесь сократить количество кислых продуктов и добавить больше щелочных и нейтральных. проще убрать вредное: перестаньте пить газировку, есть чипсы, сухарики и т.п. Ешьте больше зелени. Про курение,  и так понятно. Это обычные, стандартные рекомендации, давно придуманные и доказанные, от них не уйти. Нечего изобретать велосипед и очередные диеты.</a:t>
            </a:r>
          </a:p>
          <a:p>
            <a:endParaRPr lang="ru-RU" dirty="0"/>
          </a:p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 Первый шаг </a:t>
            </a:r>
            <a:r>
              <a:rPr lang="ru-RU" dirty="0"/>
              <a:t>помочь организму поддерживать нужный уровень рН – это пить в достаточном количестве воду. Чем больше воды, которая обладает нейтральным рН, тем меньше кислотность организма. Вода, прежде всего, великолепный растворитель.</a:t>
            </a:r>
          </a:p>
          <a:p>
            <a:endParaRPr lang="ru-RU" dirty="0"/>
          </a:p>
          <a:p>
            <a:r>
              <a:rPr lang="ru-RU" b="1" i="1" dirty="0">
                <a:solidFill>
                  <a:schemeClr val="accent2">
                    <a:lumMod val="50000"/>
                  </a:schemeClr>
                </a:solidFill>
              </a:rPr>
              <a:t>Второй шаг </a:t>
            </a:r>
            <a:r>
              <a:rPr lang="ru-RU" dirty="0"/>
              <a:t>— уменьшить потребление кислых продуктов. Питание современного человека постоянно </a:t>
            </a:r>
            <a:r>
              <a:rPr lang="ru-RU" dirty="0" err="1"/>
              <a:t>закисляет</a:t>
            </a:r>
            <a:r>
              <a:rPr lang="ru-RU" dirty="0"/>
              <a:t> организм. С тех самых пор, когда человек стал употреблять в пищу много зерновых культур, молочных продуктов и жирное мясо домашних животных, начались проблемы с кислотным балансом.</a:t>
            </a:r>
          </a:p>
          <a:p>
            <a:r>
              <a:rPr lang="ru-RU" dirty="0"/>
              <a:t>Состояние повышенной кислотности вредит организму сперва незаметно, но потом, со временем, всё больше и больше. Начинают проявляться различные заболевания. Организм не способен противостоять им, начинает слабеть и сдавать свои позиции.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4D93AE-F05B-488D-87A9-7805886FA78D}"/>
              </a:ext>
            </a:extLst>
          </p:cNvPr>
          <p:cNvSpPr txBox="1"/>
          <p:nvPr/>
        </p:nvSpPr>
        <p:spPr>
          <a:xfrm>
            <a:off x="371061" y="5078313"/>
            <a:ext cx="1168841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Ещё одна рекомендация – 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двигаться</a:t>
            </a:r>
            <a:r>
              <a:rPr lang="ru-RU" sz="2000" b="0" i="0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. Как можно больше. Это рекомендация для всех групп населения и всех возрастов. Двигайтесь, занимайтесь спортом. Кто как может, в силу своих возможностей и желаний. Гуляйте, дышите воздухом, всё что угодно, но организму нужны движение и активность.  Движение – это жизнь.</a:t>
            </a:r>
            <a:endParaRPr lang="ru-RU" sz="2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22883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1085A65-E648-4EE1-B2C3-346EBADF45E8}"/>
              </a:ext>
            </a:extLst>
          </p:cNvPr>
          <p:cNvSpPr txBox="1"/>
          <p:nvPr/>
        </p:nvSpPr>
        <p:spPr>
          <a:xfrm>
            <a:off x="238539" y="145775"/>
            <a:ext cx="1175467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0" i="1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Итак, при закислении организма, учитывая все описанные проблемы современной жизни и питания, нам нужно, прежде всего, восполнить недостаток четырёх основных элементов: </a:t>
            </a:r>
            <a:r>
              <a:rPr lang="ru-RU" sz="2000" b="1" i="1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кальций, магний, калий, натрий</a:t>
            </a:r>
            <a:r>
              <a:rPr lang="ru-RU" sz="2000" b="0" i="1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. Натрий можно исключить: его мы получаем с солью и даже в избытке. Здесь проблем нет. Проблема в избыточном потреблении соли.</a:t>
            </a:r>
          </a:p>
          <a:p>
            <a:pPr algn="just"/>
            <a:r>
              <a:rPr lang="ru-RU" sz="2000" b="0" i="1" dirty="0">
                <a:solidFill>
                  <a:schemeClr val="accent6">
                    <a:lumMod val="50000"/>
                  </a:schemeClr>
                </a:solidFill>
                <a:effectLst/>
                <a:latin typeface="Roboto"/>
              </a:rPr>
              <a:t>Выбирая себе микроэлементы и витамины, да и другие вещества, как добавку к пище, необходимо знать, что всё природное и натуральное всегда лучше синтетического и искусственного. Грубо говоря, какой-то элемент в своём жизненном цикле должен побывать в земле, потом в растении или животном и только потом попасть в нас естественным путём. Так предусмотрено природой.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77A751C-4C7A-4719-AF0C-7BEFB8318728}"/>
              </a:ext>
            </a:extLst>
          </p:cNvPr>
          <p:cNvSpPr txBox="1"/>
          <p:nvPr/>
        </p:nvSpPr>
        <p:spPr>
          <a:xfrm>
            <a:off x="583096" y="3008096"/>
            <a:ext cx="116089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2">
                    <a:lumMod val="50000"/>
                  </a:schemeClr>
                </a:solidFill>
                <a:effectLst/>
                <a:latin typeface="Tinos"/>
                <a:cs typeface="Aharoni" panose="02010803020104030203" pitchFamily="2" charset="-79"/>
              </a:rPr>
              <a:t>КАК ПОДДЕРЖАТЬ КИСЛОТНО-ЩЕЛОЧНОЙ БАЛАНС Чтобы вывести организм из состояния хронического ацидоза и вернуть кислотно-щелочной баланс, потребуется немного времени и некоторые изменения в образе жизни</a:t>
            </a:r>
            <a:endParaRPr lang="ru-RU" b="1" i="1" dirty="0">
              <a:solidFill>
                <a:schemeClr val="accent2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E9A2A62-1D39-4958-BCEA-13A90A1BC417}"/>
              </a:ext>
            </a:extLst>
          </p:cNvPr>
          <p:cNvSpPr txBox="1"/>
          <p:nvPr/>
        </p:nvSpPr>
        <p:spPr>
          <a:xfrm>
            <a:off x="384313" y="3849903"/>
            <a:ext cx="1180768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ДИЕТА В то время как животные белки в ходе метаболизма превращаются в кислоты, фрукты и овощи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nos"/>
              </a:rPr>
              <a:t>метаболизируются</a:t>
            </a:r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 в основания. Поэтому растительная пища является лучшим натуральным средством против повышенной кислотности организма. </a:t>
            </a:r>
            <a:endParaRPr lang="ru-RU" b="0" i="0" dirty="0" smtClean="0">
              <a:solidFill>
                <a:srgbClr val="333333"/>
              </a:solidFill>
              <a:effectLst/>
              <a:latin typeface="Tinos"/>
            </a:endParaRPr>
          </a:p>
          <a:p>
            <a:r>
              <a:rPr lang="ru-RU" b="0" i="0" dirty="0" smtClean="0">
                <a:solidFill>
                  <a:srgbClr val="333333"/>
                </a:solidFill>
                <a:effectLst/>
                <a:latin typeface="Tinos"/>
              </a:rPr>
              <a:t>Кроме </a:t>
            </a:r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того, фрукты и овощи обладают противовоспалительными свойствами, что также немаловажно в программе восстановления кислотно-щелочного баланса. Еще один важный компонент здоровой диеты – вода. Обильное питье помогает поддержать работоспособность буферных систем. Проанализировав современные популярные блюда, исследователи пришли к выводу, что в наши дни человек делает упор на продукты, повышающие кислотность организма. То есть современная диета ведет к закислению тканей и жидкостей, что, по мнению исследователей, весьма негативно сказывается на здоровье.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92974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F6F19F7-E15C-4FB9-B86D-CB96A457E945}"/>
              </a:ext>
            </a:extLst>
          </p:cNvPr>
          <p:cNvSpPr txBox="1"/>
          <p:nvPr/>
        </p:nvSpPr>
        <p:spPr>
          <a:xfrm>
            <a:off x="103031" y="238540"/>
            <a:ext cx="1182280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Правильная диета для поддержания кислотно-щелочного баланса должна содержать как кислые, так и основные продукты питания. Только так можно поддержать в организме сбалансированный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nos"/>
              </a:rPr>
              <a:t>pH</a:t>
            </a:r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. Чтобы снизить кислотность организма, ежедневный рацион следует составлять, исходя из формулы 80:20. </a:t>
            </a:r>
          </a:p>
          <a:p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Это значит, что 80% употребляемой пищи должно быть щелочной, а 20% – кислой. Также полезно пить ощелачивающие травяные чаи: зеленый, из ромашки, люцерны, красного клевера. «Кислотные» продукты: перловая крупа; овсянка; рис; макароны; свинина; говядина; яйца; сыр. Подщелачивающие продукты: молоко; свекла; картофель; морковь; помидоры; салат; огурцы; капуста; черная смородина; вишня; груши; клубника. /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6947BF6-0740-4F0C-BDA1-BAEA56938F29}"/>
              </a:ext>
            </a:extLst>
          </p:cNvPr>
          <p:cNvSpPr txBox="1"/>
          <p:nvPr/>
        </p:nvSpPr>
        <p:spPr>
          <a:xfrm>
            <a:off x="103032" y="2546864"/>
            <a:ext cx="652305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ПОЛЕЗНЫЕ МИНЕРАЛЫ Употребление минералов помогает поддерживать кислотно-щелочной баланс, а также работоспособность буферных систем. В случае нарушения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nos"/>
              </a:rPr>
              <a:t>pH</a:t>
            </a:r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-гармонии минеральные вещества помогают организму быстрее вернуться в равновесие. Одним из наиболее полезных для правильной буферизации считается цинк. Кроме того, он улучшает состояние кожи, ногтей, костей, укрепляет иммунную систему. Кстати, крепкий иммунитет очень важен для лиц с кислотно-щелочным дисбалансом. Не менее полезные минералы при разбалансированном </a:t>
            </a:r>
            <a:r>
              <a:rPr lang="ru-RU" b="0" i="0" dirty="0" err="1">
                <a:solidFill>
                  <a:srgbClr val="333333"/>
                </a:solidFill>
                <a:effectLst/>
                <a:latin typeface="Tinos"/>
              </a:rPr>
              <a:t>pH</a:t>
            </a:r>
            <a:r>
              <a:rPr lang="ru-RU" b="0" i="0" dirty="0">
                <a:solidFill>
                  <a:srgbClr val="333333"/>
                </a:solidFill>
                <a:effectLst/>
                <a:latin typeface="Tinos"/>
              </a:rPr>
              <a:t> – кальций и магний. Кальций способствует укреплению костей, поддерживая их плотность и структуру, а магний благотворно влияет на нервную и мышечную системы. 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31268B1-4948-4626-A626-45A7F2D3E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896" y="2269864"/>
            <a:ext cx="5035826" cy="4588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000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F78F721C-A3CE-4E5B-9D44-EEFFD3738B6C}"/>
              </a:ext>
            </a:extLst>
          </p:cNvPr>
          <p:cNvSpPr txBox="1"/>
          <p:nvPr/>
        </p:nvSpPr>
        <p:spPr>
          <a:xfrm>
            <a:off x="0" y="679825"/>
            <a:ext cx="6096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ФИЗИЧЕСКИЙ УПРАЖНЕНИЯ И ОТДЫХ Умеренная физическая активность положительно влияет на весь организм. Упражнения способствуют движению жидкостей и лимфы, что помогает выводить токсины и метаболиты. Кроме того, правильное сочетание физической активности и отдыха способствует уменьшению стресса. Но достаточно переусердствовать с занятиями спортом или тяжелой физической работой, как в тканях в избытке вырабатывается молочная кислота. В таком случае упражнения становятся фактором риска развития </a:t>
            </a:r>
            <a:r>
              <a:rPr lang="ru-RU" dirty="0" err="1"/>
              <a:t>лактоацидоза</a:t>
            </a:r>
            <a:r>
              <a:rPr lang="ru-RU" dirty="0"/>
              <a:t> и повышенной кислотности организма. Поэтому после интенсивных тренировок важно давать телу отдых. Это помогает расслабиться и предотвращает накопление лишних кислот. /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4218EBB-B60A-4737-AC89-83131EDB6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2591" y="1232452"/>
            <a:ext cx="5035825" cy="338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806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4358</Words>
  <Application>Microsoft Office PowerPoint</Application>
  <PresentationFormat>Произвольный</PresentationFormat>
  <Paragraphs>215</Paragraphs>
  <Slides>85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86" baseType="lpstr">
      <vt:lpstr>Тема Office</vt:lpstr>
      <vt:lpstr>      </vt:lpstr>
      <vt:lpstr>Что такое кислотно-щелочной баланс (pH). Как он влияет на здоровье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Work</dc:creator>
  <cp:lastModifiedBy>Work</cp:lastModifiedBy>
  <cp:revision>36</cp:revision>
  <dcterms:created xsi:type="dcterms:W3CDTF">2020-12-13T10:41:08Z</dcterms:created>
  <dcterms:modified xsi:type="dcterms:W3CDTF">2024-02-20T12:20:24Z</dcterms:modified>
</cp:coreProperties>
</file>