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1" r:id="rId1"/>
    <p:sldMasterId id="2147483923" r:id="rId2"/>
  </p:sldMasterIdLst>
  <p:notesMasterIdLst>
    <p:notesMasterId r:id="rId110"/>
  </p:notesMasterIdLst>
  <p:sldIdLst>
    <p:sldId id="256" r:id="rId3"/>
    <p:sldId id="258" r:id="rId4"/>
    <p:sldId id="309" r:id="rId5"/>
    <p:sldId id="308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39" r:id="rId18"/>
    <p:sldId id="323" r:id="rId19"/>
    <p:sldId id="260" r:id="rId20"/>
    <p:sldId id="310" r:id="rId21"/>
    <p:sldId id="262" r:id="rId22"/>
    <p:sldId id="263" r:id="rId23"/>
    <p:sldId id="264" r:id="rId24"/>
    <p:sldId id="324" r:id="rId25"/>
    <p:sldId id="265" r:id="rId26"/>
    <p:sldId id="266" r:id="rId27"/>
    <p:sldId id="336" r:id="rId28"/>
    <p:sldId id="334" r:id="rId29"/>
    <p:sldId id="267" r:id="rId30"/>
    <p:sldId id="340" r:id="rId31"/>
    <p:sldId id="337" r:id="rId32"/>
    <p:sldId id="325" r:id="rId33"/>
    <p:sldId id="326" r:id="rId34"/>
    <p:sldId id="327" r:id="rId35"/>
    <p:sldId id="328" r:id="rId36"/>
    <p:sldId id="341" r:id="rId37"/>
    <p:sldId id="329" r:id="rId38"/>
    <p:sldId id="330" r:id="rId39"/>
    <p:sldId id="331" r:id="rId40"/>
    <p:sldId id="332" r:id="rId41"/>
    <p:sldId id="268" r:id="rId42"/>
    <p:sldId id="269" r:id="rId43"/>
    <p:sldId id="342" r:id="rId44"/>
    <p:sldId id="333" r:id="rId45"/>
    <p:sldId id="338" r:id="rId46"/>
    <p:sldId id="311" r:id="rId47"/>
    <p:sldId id="271" r:id="rId48"/>
    <p:sldId id="343" r:id="rId49"/>
    <p:sldId id="272" r:id="rId50"/>
    <p:sldId id="344" r:id="rId51"/>
    <p:sldId id="274" r:id="rId52"/>
    <p:sldId id="345" r:id="rId53"/>
    <p:sldId id="347" r:id="rId54"/>
    <p:sldId id="348" r:id="rId55"/>
    <p:sldId id="349" r:id="rId56"/>
    <p:sldId id="350" r:id="rId57"/>
    <p:sldId id="351" r:id="rId58"/>
    <p:sldId id="352" r:id="rId59"/>
    <p:sldId id="346" r:id="rId60"/>
    <p:sldId id="353" r:id="rId61"/>
    <p:sldId id="276" r:id="rId62"/>
    <p:sldId id="354" r:id="rId63"/>
    <p:sldId id="355" r:id="rId64"/>
    <p:sldId id="356" r:id="rId65"/>
    <p:sldId id="357" r:id="rId66"/>
    <p:sldId id="261" r:id="rId67"/>
    <p:sldId id="367" r:id="rId68"/>
    <p:sldId id="368" r:id="rId69"/>
    <p:sldId id="335" r:id="rId70"/>
    <p:sldId id="358" r:id="rId71"/>
    <p:sldId id="359" r:id="rId72"/>
    <p:sldId id="361" r:id="rId73"/>
    <p:sldId id="360" r:id="rId74"/>
    <p:sldId id="362" r:id="rId75"/>
    <p:sldId id="363" r:id="rId76"/>
    <p:sldId id="365" r:id="rId77"/>
    <p:sldId id="366" r:id="rId78"/>
    <p:sldId id="364" r:id="rId79"/>
    <p:sldId id="277" r:id="rId80"/>
    <p:sldId id="278" r:id="rId81"/>
    <p:sldId id="279" r:id="rId82"/>
    <p:sldId id="280" r:id="rId83"/>
    <p:sldId id="281" r:id="rId84"/>
    <p:sldId id="282" r:id="rId85"/>
    <p:sldId id="283" r:id="rId86"/>
    <p:sldId id="284" r:id="rId87"/>
    <p:sldId id="285" r:id="rId88"/>
    <p:sldId id="286" r:id="rId89"/>
    <p:sldId id="287" r:id="rId90"/>
    <p:sldId id="288" r:id="rId91"/>
    <p:sldId id="289" r:id="rId92"/>
    <p:sldId id="290" r:id="rId93"/>
    <p:sldId id="291" r:id="rId94"/>
    <p:sldId id="292" r:id="rId95"/>
    <p:sldId id="293" r:id="rId96"/>
    <p:sldId id="294" r:id="rId97"/>
    <p:sldId id="295" r:id="rId98"/>
    <p:sldId id="296" r:id="rId99"/>
    <p:sldId id="297" r:id="rId100"/>
    <p:sldId id="298" r:id="rId101"/>
    <p:sldId id="299" r:id="rId102"/>
    <p:sldId id="300" r:id="rId103"/>
    <p:sldId id="301" r:id="rId104"/>
    <p:sldId id="302" r:id="rId105"/>
    <p:sldId id="303" r:id="rId106"/>
    <p:sldId id="304" r:id="rId107"/>
    <p:sldId id="305" r:id="rId108"/>
    <p:sldId id="306" r:id="rId10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035" autoAdjust="0"/>
  </p:normalViewPr>
  <p:slideViewPr>
    <p:cSldViewPr snapToGrid="0">
      <p:cViewPr varScale="1">
        <p:scale>
          <a:sx n="62" d="100"/>
          <a:sy n="62" d="100"/>
        </p:scale>
        <p:origin x="-99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11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A277D-7BB3-4F59-998A-30FD9C69BE6A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4AAB4E-F0DC-4311-85D5-1743DEE1C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942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4AAB4E-F0DC-4311-85D5-1743DEE1C97B}" type="slidenum">
              <a:rPr lang="ru-RU" smtClean="0"/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213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AAF2-BAD5-4991-AA08-3181170385C1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C97C-4324-4495-A1CC-8F37506E8BCD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03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AAF2-BAD5-4991-AA08-3181170385C1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C97C-4324-4495-A1CC-8F37506E8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373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AAF2-BAD5-4991-AA08-3181170385C1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C97C-4324-4495-A1CC-8F37506E8BCD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157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AAF2-BAD5-4991-AA08-3181170385C1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C97C-4324-4495-A1CC-8F37506E8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50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AAF2-BAD5-4991-AA08-3181170385C1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C97C-4324-4495-A1CC-8F37506E8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743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AAF2-BAD5-4991-AA08-3181170385C1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C97C-4324-4495-A1CC-8F37506E8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506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AAF2-BAD5-4991-AA08-3181170385C1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C97C-4324-4495-A1CC-8F37506E8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478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A00AAF2-BAD5-4991-AA08-3181170385C1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7D3C97C-4324-4495-A1CC-8F37506E8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875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AAF2-BAD5-4991-AA08-3181170385C1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C97C-4324-4495-A1CC-8F37506E8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968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AAF2-BAD5-4991-AA08-3181170385C1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C97C-4324-4495-A1CC-8F37506E8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570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AAF2-BAD5-4991-AA08-3181170385C1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3C97C-4324-4495-A1CC-8F37506E8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887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noProof="1" smtClean="0"/>
              <a:t>Образец подзаголовка</a:t>
            </a:r>
            <a:endParaRPr lang="ru-RU" noProof="1"/>
          </a:p>
        </p:txBody>
      </p:sp>
      <p:sp>
        <p:nvSpPr>
          <p:cNvPr id="4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82F60E19-3122-4D18-A03F-4DC89C62BD5A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45528543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4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575FADBE-C5D9-4F20-894B-2CD0C86FEBB6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05632753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1" smtClean="0"/>
              <a:t>Образец текста</a:t>
            </a:r>
          </a:p>
        </p:txBody>
      </p:sp>
      <p:sp>
        <p:nvSpPr>
          <p:cNvPr id="4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72DCC5A6-0D0A-4C90-A39A-C996D257C8B2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420741905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76672" cy="4525963"/>
          </a:xfrm>
        </p:spPr>
        <p:txBody>
          <a:bodyPr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5728" y="1600201"/>
            <a:ext cx="5376672" cy="4525963"/>
          </a:xfrm>
        </p:spPr>
        <p:txBody>
          <a:bodyPr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5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7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CEBC6706-845E-4D0D-B95C-8869E07545F9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96393971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noProof="1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noProof="1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7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8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9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4C97776B-EA02-4723-AD80-F6499E2B43E7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401949838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0A88596F-41F3-42E9-9E61-6A4BC604415F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529039459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3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D1869473-E90F-479D-9819-0FD66EED4F42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751320458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noProof="1" smtClean="0"/>
              <a:t>Образец текста</a:t>
            </a:r>
          </a:p>
        </p:txBody>
      </p:sp>
      <p:sp>
        <p:nvSpPr>
          <p:cNvPr id="5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7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43FD375F-628C-49FE-9363-4C71B36E2E5E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2014720902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1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noProof="1" smtClean="0"/>
              <a:t>Образец текста</a:t>
            </a:r>
          </a:p>
        </p:txBody>
      </p:sp>
      <p:sp>
        <p:nvSpPr>
          <p:cNvPr id="5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7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C5C17C2E-4140-45DB-B4CB-AA8681C7ED76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421201649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4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DB999599-3D7D-447C-926E-A7A71E3F8B6E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24694302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0573" cy="5851525"/>
          </a:xfrm>
        </p:spPr>
        <p:txBody>
          <a:bodyPr vert="eaVert"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4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B7080887-3D58-4A18-9120-86951E828ACF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495701668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96DE002F-1FC6-4F7D-869A-C348D9F86992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7734415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00943B4B-688C-4CEB-8DAF-6C7E2AD6BFA3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3216262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6CC5F655-FB4B-4CBF-868A-78CB015C3897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5326425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B2F8C35F-4921-4FAA-A03D-3635EB4C4135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6722406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20572F6F-F8D2-4303-B76B-9E9ECE93D017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4653848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C99CF34E-A7F2-4D98-A8E8-1FC7E80E1513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2632304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2B4AFA5C-2B1D-4320-B333-D38B853CCACA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2452234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99803B60-2E00-414B-816B-A6D01DBBF0BF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0767392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D3264475-07FC-42A4-9266-B79F9ABC407D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5219710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76B15770-815E-43EC-A09F-0B2FEEDB0CAD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26444084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DB3197AB-96EE-4815-A79B-4097040282DE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26442339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4449FFBF-26F8-44C4-B084-1EDF78413992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9494936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C6AD5306-3931-4827-B886-B84140E7BC23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20554681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3A90AAC0-94EC-4DA1-B5AE-1589B6A87006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22350709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CDCE6274-B22C-4A03-9866-FBDF3877A80C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40055419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4791B744-C418-4737-8915-D17BD659D84F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2294242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9B1140AD-D5A4-48D1-AB27-12FA383C417F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0881766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F32FB9FF-334A-4AFE-9BE5-41D9867E555A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987997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9F525F21-D5A4-4FF9-B878-BF076E45741B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7845883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6625ADDE-083B-437B-AAEE-EAC47936D7E3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4510083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8F8A9268-C978-4AEF-8860-6A6C6B96F5B5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6722692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565B31EE-C314-4953-AF22-D90EA0404892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948190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A00AAF2-BAD5-4991-AA08-3181170385C1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7D3C97C-4324-4495-A1CC-8F37506E8BCD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414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025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Замещающий текст 1026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1028" name="Замещающая дата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1029" name="Замещающий нижний колонтитул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1030" name="Замещающий номер слайда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 eaLnBrk="1" hangingPunct="1">
              <a:defRPr sz="1400" noProof="1" dirty="0">
                <a:cs typeface="+mn-cs"/>
              </a:defRPr>
            </a:lvl1pPr>
          </a:lstStyle>
          <a:p>
            <a:pPr>
              <a:defRPr/>
            </a:pPr>
            <a:fld id="{5775FB3F-F19C-4F04-8B1B-C8A6F06C959F}" type="slidenum">
              <a:rPr lang="ru-RU" altLang="x-none"/>
              <a:pPr>
                <a:defRPr/>
              </a:pPr>
              <a:t>‹#›</a:t>
            </a:fld>
            <a:endParaRPr lang="ru-RU" altLang="x-none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8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  <p:sldLayoutId id="2147483935" r:id="rId12"/>
    <p:sldLayoutId id="2147483936" r:id="rId13"/>
    <p:sldLayoutId id="2147483937" r:id="rId14"/>
    <p:sldLayoutId id="2147483938" r:id="rId15"/>
    <p:sldLayoutId id="2147483939" r:id="rId16"/>
    <p:sldLayoutId id="2147483940" r:id="rId17"/>
    <p:sldLayoutId id="2147483941" r:id="rId18"/>
    <p:sldLayoutId id="2147483942" r:id="rId19"/>
    <p:sldLayoutId id="2147483943" r:id="rId20"/>
    <p:sldLayoutId id="2147483944" r:id="rId21"/>
    <p:sldLayoutId id="2147483945" r:id="rId22"/>
    <p:sldLayoutId id="2147483946" r:id="rId23"/>
    <p:sldLayoutId id="2147483947" r:id="rId24"/>
    <p:sldLayoutId id="2147483948" r:id="rId25"/>
    <p:sldLayoutId id="2147483949" r:id="rId26"/>
    <p:sldLayoutId id="2147483950" r:id="rId27"/>
    <p:sldLayoutId id="2147483951" r:id="rId28"/>
    <p:sldLayoutId id="2147483952" r:id="rId29"/>
    <p:sldLayoutId id="2147483953" r:id="rId30"/>
    <p:sldLayoutId id="2147483954" r:id="rId31"/>
    <p:sldLayoutId id="2147483955" r:id="rId32"/>
    <p:sldLayoutId id="2147483956" r:id="rId3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2960" y="1965960"/>
            <a:ext cx="10332720" cy="2359152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 smtClean="0">
                <a:solidFill>
                  <a:srgbClr val="C00000"/>
                </a:solidFill>
                <a:latin typeface="+mn-lt"/>
              </a:rPr>
              <a:t>Осложнения сахарного диабета у детей и подростков</a:t>
            </a:r>
            <a:endParaRPr lang="ru-RU" sz="4800" b="1" i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325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b="1" dirty="0" smtClean="0">
              <a:latin typeface="+mn-lt"/>
            </a:endParaRPr>
          </a:p>
          <a:p>
            <a:r>
              <a:rPr lang="ru-RU" sz="5100" b="1" dirty="0" smtClean="0">
                <a:latin typeface="+mn-lt"/>
              </a:rPr>
              <a:t>Доцент кафедры педиатрии с курсом ИДПО </a:t>
            </a:r>
            <a:r>
              <a:rPr lang="ru-RU" sz="5100" b="1" dirty="0" err="1" smtClean="0">
                <a:latin typeface="+mn-lt"/>
              </a:rPr>
              <a:t>Гатиятуллина</a:t>
            </a:r>
            <a:r>
              <a:rPr lang="ru-RU" sz="5100" b="1" dirty="0" smtClean="0">
                <a:latin typeface="+mn-lt"/>
              </a:rPr>
              <a:t> Л.Р.</a:t>
            </a:r>
            <a:endParaRPr lang="ru-RU" sz="5100" b="1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6720" y="441960"/>
            <a:ext cx="10759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</a:t>
            </a:r>
          </a:p>
        </p:txBody>
      </p:sp>
    </p:spTree>
    <p:extLst>
      <p:ext uri="{BB962C8B-B14F-4D97-AF65-F5344CB8AC3E}">
        <p14:creationId xmlns:p14="http://schemas.microsoft.com/office/powerpoint/2010/main" val="62575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7772400" cy="762000"/>
          </a:xfrm>
        </p:spPr>
        <p:txBody>
          <a:bodyPr/>
          <a:lstStyle/>
          <a:p>
            <a:pPr eaLnBrk="1" hangingPunct="1"/>
            <a:r>
              <a:rPr lang="ru-RU" altLang="zh-CN" sz="3200" dirty="0">
                <a:solidFill>
                  <a:srgbClr val="2C89E5"/>
                </a:solidFill>
              </a:rPr>
              <a:t>Осложнения сахарного диабета</a:t>
            </a:r>
          </a:p>
        </p:txBody>
      </p:sp>
      <p:graphicFrame>
        <p:nvGraphicFramePr>
          <p:cNvPr id="38915" name="Group 3"/>
          <p:cNvGraphicFramePr>
            <a:graphicFrameLocks noGrp="1"/>
          </p:cNvGraphicFramePr>
          <p:nvPr>
            <p:ph type="tbl" idx="4294967295"/>
          </p:nvPr>
        </p:nvGraphicFramePr>
        <p:xfrm>
          <a:off x="1981200" y="1752600"/>
          <a:ext cx="8229600" cy="4256088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xmlns="" val="2772983663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xmlns="" val="4211380438"/>
                    </a:ext>
                  </a:extLst>
                </a:gridCol>
              </a:tblGrid>
              <a:tr h="990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 тип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 тип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90561267"/>
                  </a:ext>
                </a:extLst>
              </a:tr>
              <a:tr h="326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Микрососудистые (нефропатия, </a:t>
                      </a:r>
                      <a:r>
                        <a:rPr kumimoji="0" lang="ru-RU" altLang="zh-CN" sz="3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полинейропатия</a:t>
                      </a:r>
                      <a:r>
                        <a:rPr kumimoji="0" lang="ru-RU" altLang="zh-CN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altLang="zh-CN" sz="3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ретинопатия</a:t>
                      </a:r>
                      <a:r>
                        <a:rPr kumimoji="0" lang="ru-RU" altLang="zh-CN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), катаракта)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Макрососудистые</a:t>
                      </a:r>
                      <a:r>
                        <a:rPr kumimoji="0" lang="ru-RU" altLang="zh-CN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(атеросклероз, ИБС, гипертоническая болезнь, инсульты, инфаркты)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67489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5516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89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94392"/>
            <a:ext cx="12192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осложнений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наблюдается практически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всех больных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сахарным диабетом, но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достоверно выше и гораздо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большей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у больных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плохим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контролем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сахарного диабета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559" y="3215295"/>
            <a:ext cx="5755201" cy="323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877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34721"/>
            <a:ext cx="1219200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800" dirty="0"/>
              <a:t> </a:t>
            </a:r>
            <a:r>
              <a:rPr lang="ru-RU" sz="3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Патогенез хронических осложнений </a:t>
            </a:r>
            <a:r>
              <a:rPr lang="ru-RU" sz="3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сахарного диабета</a:t>
            </a:r>
            <a:endParaRPr lang="ru-RU" sz="3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Патогенез хронических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осложнений сахарного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диабета отражает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патогенез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сахарного диабета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ведущим механизмом </a:t>
            </a:r>
            <a:r>
              <a:rPr lang="ru-RU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которого </a:t>
            </a: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ГЛЮКОЗОТОКСИЧНОСТЬ</a:t>
            </a:r>
            <a:endParaRPr lang="ru-RU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50931"/>
            <a:ext cx="10067191" cy="380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159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0338"/>
            <a:ext cx="12192000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5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Патогенез хронических осложнений сахарного диабета</a:t>
            </a:r>
          </a:p>
          <a:p>
            <a:r>
              <a:rPr lang="ru-RU" sz="3500" dirty="0">
                <a:solidFill>
                  <a:srgbClr val="333333"/>
                </a:solidFill>
                <a:latin typeface="Helvetica Neue"/>
              </a:rPr>
              <a:t>• Эффекты КПГ (конечных </a:t>
            </a:r>
            <a:r>
              <a:rPr lang="ru-RU" sz="3500" dirty="0" smtClean="0">
                <a:solidFill>
                  <a:srgbClr val="333333"/>
                </a:solidFill>
                <a:latin typeface="Helvetica Neue"/>
              </a:rPr>
              <a:t>продуктов</a:t>
            </a:r>
            <a:r>
              <a:rPr lang="ru-RU" sz="3500" dirty="0" smtClean="0"/>
              <a:t> </a:t>
            </a:r>
            <a:r>
              <a:rPr lang="ru-RU" sz="3500" dirty="0" err="1" smtClean="0">
                <a:solidFill>
                  <a:srgbClr val="333333"/>
                </a:solidFill>
                <a:latin typeface="Helvetica Neue"/>
              </a:rPr>
              <a:t>гликозилирования</a:t>
            </a:r>
            <a:r>
              <a:rPr lang="ru-RU" sz="3500" dirty="0">
                <a:solidFill>
                  <a:srgbClr val="333333"/>
                </a:solidFill>
                <a:latin typeface="Helvetica Neue"/>
              </a:rPr>
              <a:t>)</a:t>
            </a:r>
            <a:r>
              <a:rPr lang="ru-RU" sz="3500" dirty="0"/>
              <a:t/>
            </a:r>
            <a:br>
              <a:rPr lang="ru-RU" sz="3500" dirty="0"/>
            </a:br>
            <a:r>
              <a:rPr lang="ru-RU" sz="3500" dirty="0">
                <a:solidFill>
                  <a:srgbClr val="333333"/>
                </a:solidFill>
                <a:latin typeface="Helvetica Neue"/>
              </a:rPr>
              <a:t>• Необратимое изменение белков БМ</a:t>
            </a:r>
            <a:r>
              <a:rPr lang="ru-RU" sz="3500" dirty="0"/>
              <a:t/>
            </a:r>
            <a:br>
              <a:rPr lang="ru-RU" sz="3500" dirty="0"/>
            </a:br>
            <a:r>
              <a:rPr lang="ru-RU" sz="3500" dirty="0">
                <a:solidFill>
                  <a:srgbClr val="333333"/>
                </a:solidFill>
                <a:latin typeface="Helvetica Neue"/>
              </a:rPr>
              <a:t>• Снижение активности </a:t>
            </a:r>
            <a:r>
              <a:rPr lang="ru-RU" sz="3500" dirty="0" smtClean="0">
                <a:solidFill>
                  <a:srgbClr val="333333"/>
                </a:solidFill>
                <a:latin typeface="Helvetica Neue"/>
              </a:rPr>
              <a:t>ферментов</a:t>
            </a:r>
            <a:r>
              <a:rPr lang="ru-RU" sz="3500" dirty="0" smtClean="0"/>
              <a:t> </a:t>
            </a:r>
            <a:r>
              <a:rPr lang="ru-RU" sz="3500" dirty="0" smtClean="0">
                <a:solidFill>
                  <a:srgbClr val="333333"/>
                </a:solidFill>
                <a:latin typeface="Helvetica Neue"/>
              </a:rPr>
              <a:t>метаболизма </a:t>
            </a:r>
            <a:r>
              <a:rPr lang="ru-RU" sz="3500" dirty="0">
                <a:solidFill>
                  <a:srgbClr val="333333"/>
                </a:solidFill>
                <a:latin typeface="Helvetica Neue"/>
              </a:rPr>
              <a:t>БМ – утолщение БМ</a:t>
            </a:r>
            <a:r>
              <a:rPr lang="ru-RU" sz="3500" dirty="0"/>
              <a:t/>
            </a:r>
            <a:br>
              <a:rPr lang="ru-RU" sz="3500" dirty="0"/>
            </a:br>
            <a:r>
              <a:rPr lang="ru-RU" sz="3500" dirty="0">
                <a:solidFill>
                  <a:srgbClr val="333333"/>
                </a:solidFill>
                <a:latin typeface="Helvetica Neue"/>
              </a:rPr>
              <a:t>• По действием КПГ БМ утрачивает способность</a:t>
            </a:r>
            <a:r>
              <a:rPr lang="ru-RU" sz="3500" dirty="0" smtClean="0"/>
              <a:t/>
            </a:r>
            <a:br>
              <a:rPr lang="ru-RU" sz="3500" dirty="0" smtClean="0"/>
            </a:br>
            <a:r>
              <a:rPr lang="ru-RU" sz="3500" dirty="0" smtClean="0">
                <a:solidFill>
                  <a:srgbClr val="333333"/>
                </a:solidFill>
                <a:latin typeface="Helvetica Neue"/>
              </a:rPr>
              <a:t>связывать </a:t>
            </a:r>
            <a:r>
              <a:rPr lang="ru-RU" sz="3500" dirty="0" err="1" smtClean="0">
                <a:solidFill>
                  <a:srgbClr val="333333"/>
                </a:solidFill>
                <a:latin typeface="Helvetica Neue"/>
              </a:rPr>
              <a:t>протеогликаны</a:t>
            </a:r>
            <a:r>
              <a:rPr lang="ru-RU" sz="3500" dirty="0" smtClean="0">
                <a:solidFill>
                  <a:srgbClr val="333333"/>
                </a:solidFill>
                <a:latin typeface="Helvetica Neue"/>
              </a:rPr>
              <a:t>,</a:t>
            </a:r>
            <a:r>
              <a:rPr lang="ru-RU" sz="3500" dirty="0" smtClean="0"/>
              <a:t> </a:t>
            </a:r>
            <a:r>
              <a:rPr lang="ru-RU" sz="3500" dirty="0" smtClean="0">
                <a:solidFill>
                  <a:srgbClr val="333333"/>
                </a:solidFill>
                <a:latin typeface="Helvetica Neue"/>
              </a:rPr>
              <a:t>обеспечивающие физиологический</a:t>
            </a:r>
            <a:r>
              <a:rPr lang="ru-RU" sz="3500" dirty="0" smtClean="0"/>
              <a:t> </a:t>
            </a:r>
            <a:r>
              <a:rPr lang="ru-RU" sz="3500" dirty="0" smtClean="0">
                <a:solidFill>
                  <a:srgbClr val="333333"/>
                </a:solidFill>
                <a:latin typeface="Helvetica Neue"/>
              </a:rPr>
              <a:t>заряд </a:t>
            </a:r>
            <a:r>
              <a:rPr lang="ru-RU" sz="3500" dirty="0">
                <a:solidFill>
                  <a:srgbClr val="333333"/>
                </a:solidFill>
                <a:latin typeface="Helvetica Neue"/>
              </a:rPr>
              <a:t>БМ</a:t>
            </a:r>
            <a:endParaRPr lang="ru-RU" sz="3500" dirty="0"/>
          </a:p>
        </p:txBody>
      </p:sp>
    </p:spTree>
    <p:extLst>
      <p:ext uri="{BB962C8B-B14F-4D97-AF65-F5344CB8AC3E}">
        <p14:creationId xmlns:p14="http://schemas.microsoft.com/office/powerpoint/2010/main" val="4257386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333333"/>
                </a:solidFill>
                <a:latin typeface="Helvetica Neue"/>
              </a:rPr>
              <a:t> 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Патогенез хронических осложнений сахарного диабета</a:t>
            </a:r>
          </a:p>
          <a:p>
            <a:r>
              <a:rPr lang="ru-RU" sz="3600" dirty="0">
                <a:solidFill>
                  <a:srgbClr val="333333"/>
                </a:solidFill>
                <a:latin typeface="Helvetica Neue"/>
              </a:rPr>
              <a:t>• Эффекты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КПГ(конечных продуктов </a:t>
            </a:r>
            <a:r>
              <a:rPr lang="ru-RU" sz="3600" dirty="0" err="1" smtClean="0">
                <a:solidFill>
                  <a:srgbClr val="333333"/>
                </a:solidFill>
                <a:latin typeface="Helvetica Neue"/>
              </a:rPr>
              <a:t>гликозилирования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)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Повышение синтеза цитокинов – активация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процессов пролиферации и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гиперплазии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клеток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Усиление агрегации тромбоцитов и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усиление</a:t>
            </a:r>
            <a:r>
              <a:rPr lang="ru-RU" sz="3600" dirty="0" smtClean="0"/>
              <a:t> </a:t>
            </a:r>
            <a:r>
              <a:rPr lang="ru-RU" sz="3600" dirty="0" err="1" smtClean="0">
                <a:solidFill>
                  <a:srgbClr val="333333"/>
                </a:solidFill>
                <a:latin typeface="Helvetica Neue"/>
              </a:rPr>
              <a:t>тромбообразования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Изменение экспрессии генов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Повышение частоты мутаций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Ускорение процессов ПОЛ (ЛПНП)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500125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2003"/>
            <a:ext cx="121920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333333"/>
                </a:solidFill>
                <a:latin typeface="Helvetica Neue"/>
              </a:rPr>
              <a:t> 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Патогенез хронических осложнений сахарного диабета</a:t>
            </a:r>
          </a:p>
          <a:p>
            <a:r>
              <a:rPr lang="ru-RU" sz="3600" dirty="0">
                <a:solidFill>
                  <a:srgbClr val="333333"/>
                </a:solidFill>
                <a:latin typeface="Helvetica Neue"/>
              </a:rPr>
              <a:t>• </a:t>
            </a:r>
            <a:r>
              <a:rPr lang="ru-RU" sz="3600" dirty="0" err="1">
                <a:solidFill>
                  <a:srgbClr val="333333"/>
                </a:solidFill>
                <a:latin typeface="Helvetica Neue"/>
              </a:rPr>
              <a:t>Гликированный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 гемоглобин – минорная фракция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гемоглобина – результат </a:t>
            </a:r>
            <a:r>
              <a:rPr lang="ru-RU" sz="3600" dirty="0" err="1">
                <a:solidFill>
                  <a:srgbClr val="333333"/>
                </a:solidFill>
                <a:latin typeface="Helvetica Neue"/>
              </a:rPr>
              <a:t>гликирования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 глобина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							</a:t>
            </a:r>
            <a:r>
              <a:rPr lang="en-US" sz="3600" b="1" dirty="0" err="1" smtClean="0">
                <a:solidFill>
                  <a:srgbClr val="333333"/>
                </a:solidFill>
                <a:latin typeface="Helvetica Neue"/>
              </a:rPr>
              <a:t>Hb</a:t>
            </a:r>
            <a:r>
              <a:rPr lang="en-US" sz="3600" b="1" dirty="0" smtClean="0">
                <a:solidFill>
                  <a:srgbClr val="333333"/>
                </a:solidFill>
                <a:latin typeface="Helvetica Neue"/>
              </a:rPr>
              <a:t> </a:t>
            </a:r>
            <a:r>
              <a:rPr lang="ru-RU" sz="3600" b="1" dirty="0">
                <a:solidFill>
                  <a:srgbClr val="333333"/>
                </a:solidFill>
                <a:latin typeface="Helvetica Neue"/>
              </a:rPr>
              <a:t>А1</a:t>
            </a:r>
            <a:r>
              <a:rPr lang="en-US" sz="3600" b="1" dirty="0" smtClean="0">
                <a:solidFill>
                  <a:srgbClr val="333333"/>
                </a:solidFill>
                <a:latin typeface="Helvetica Neue"/>
              </a:rPr>
              <a:t>c</a:t>
            </a:r>
            <a:r>
              <a:rPr lang="ru-RU" sz="3600" b="1" dirty="0" smtClean="0"/>
              <a:t> </a:t>
            </a:r>
            <a:r>
              <a:rPr lang="en-US" sz="3600" b="1" dirty="0" smtClean="0">
                <a:solidFill>
                  <a:srgbClr val="333333"/>
                </a:solidFill>
                <a:latin typeface="Helvetica Neue"/>
              </a:rPr>
              <a:t>(4.2-6.1</a:t>
            </a:r>
            <a:r>
              <a:rPr lang="en-US" sz="3600" b="1" dirty="0">
                <a:solidFill>
                  <a:srgbClr val="333333"/>
                </a:solidFill>
                <a:latin typeface="Helvetica Neue"/>
              </a:rPr>
              <a:t>%)</a:t>
            </a:r>
            <a:r>
              <a:rPr lang="en-US" sz="3600" dirty="0"/>
              <a:t/>
            </a:r>
            <a:br>
              <a:rPr lang="en-US" sz="3600" dirty="0"/>
            </a:br>
            <a:endParaRPr lang="ru-RU" sz="3600" dirty="0" smtClean="0"/>
          </a:p>
          <a:p>
            <a:r>
              <a:rPr lang="ru-RU" sz="1600" dirty="0" smtClean="0">
                <a:solidFill>
                  <a:srgbClr val="333333"/>
                </a:solidFill>
                <a:latin typeface="Helvetica Neue"/>
              </a:rPr>
              <a:t>Согласно </a:t>
            </a:r>
            <a:r>
              <a:rPr lang="ru-RU" sz="1600" dirty="0">
                <a:solidFill>
                  <a:srgbClr val="333333"/>
                </a:solidFill>
                <a:latin typeface="Helvetica Neue"/>
              </a:rPr>
              <a:t>методам, сертифицированным </a:t>
            </a:r>
            <a:r>
              <a:rPr lang="en-US" sz="1600" dirty="0">
                <a:solidFill>
                  <a:srgbClr val="333333"/>
                </a:solidFill>
                <a:latin typeface="Helvetica Neue"/>
              </a:rPr>
              <a:t>National </a:t>
            </a:r>
            <a:r>
              <a:rPr lang="en-US" sz="1600" dirty="0" err="1">
                <a:solidFill>
                  <a:srgbClr val="333333"/>
                </a:solidFill>
                <a:latin typeface="Helvetica Neue"/>
              </a:rPr>
              <a:t>Glucohemoglobine</a:t>
            </a:r>
            <a:r>
              <a:rPr lang="en-US" sz="1600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Helvetica Neue"/>
              </a:rPr>
              <a:t>Standartization</a:t>
            </a:r>
            <a:r>
              <a:rPr lang="en-US" sz="1600" dirty="0">
                <a:solidFill>
                  <a:srgbClr val="333333"/>
                </a:solidFill>
                <a:latin typeface="Helvetica Neue"/>
              </a:rPr>
              <a:t> Program (NGSP) </a:t>
            </a:r>
            <a:r>
              <a:rPr lang="ru-RU" sz="1600" dirty="0" smtClean="0">
                <a:solidFill>
                  <a:srgbClr val="333333"/>
                </a:solidFill>
                <a:latin typeface="Helvetica Neue"/>
              </a:rPr>
              <a:t>и </a:t>
            </a:r>
            <a:r>
              <a:rPr lang="ru-RU" sz="1600" dirty="0">
                <a:solidFill>
                  <a:srgbClr val="333333"/>
                </a:solidFill>
                <a:latin typeface="Helvetica Neue"/>
              </a:rPr>
              <a:t>стандартизированным </a:t>
            </a:r>
            <a:r>
              <a:rPr lang="ru-RU" sz="1600" dirty="0" smtClean="0">
                <a:solidFill>
                  <a:srgbClr val="333333"/>
                </a:solidFill>
                <a:latin typeface="Helvetica Neue"/>
              </a:rPr>
              <a:t>в соответствии </a:t>
            </a:r>
            <a:r>
              <a:rPr lang="ru-RU" sz="1600" dirty="0">
                <a:solidFill>
                  <a:srgbClr val="333333"/>
                </a:solidFill>
                <a:latin typeface="Helvetica Neue"/>
              </a:rPr>
              <a:t>со значениями, принятыми в </a:t>
            </a:r>
            <a:r>
              <a:rPr lang="en-US" sz="1600" dirty="0" smtClean="0">
                <a:solidFill>
                  <a:srgbClr val="333333"/>
                </a:solidFill>
                <a:latin typeface="Helvetica Neue"/>
              </a:rPr>
              <a:t>Diabetes</a:t>
            </a:r>
            <a:r>
              <a:rPr lang="ru-RU" sz="1600" dirty="0" smtClean="0"/>
              <a:t> </a:t>
            </a:r>
            <a:r>
              <a:rPr lang="en-US" sz="1600" dirty="0" smtClean="0">
                <a:solidFill>
                  <a:srgbClr val="333333"/>
                </a:solidFill>
                <a:latin typeface="Helvetica Neue"/>
              </a:rPr>
              <a:t>Control &amp;</a:t>
            </a:r>
            <a:r>
              <a:rPr lang="ru-RU" sz="1600" dirty="0" smtClean="0">
                <a:solidFill>
                  <a:srgbClr val="333333"/>
                </a:solidFill>
                <a:latin typeface="Helvetica Neue"/>
              </a:rPr>
              <a:t> </a:t>
            </a:r>
            <a:r>
              <a:rPr lang="en-US" sz="1600" dirty="0" smtClean="0">
                <a:solidFill>
                  <a:srgbClr val="333333"/>
                </a:solidFill>
                <a:latin typeface="Helvetica Neue"/>
              </a:rPr>
              <a:t>Complications </a:t>
            </a:r>
            <a:r>
              <a:rPr lang="en-US" sz="1600" dirty="0">
                <a:solidFill>
                  <a:srgbClr val="333333"/>
                </a:solidFill>
                <a:latin typeface="Helvetica Neue"/>
              </a:rPr>
              <a:t>Trial (</a:t>
            </a:r>
            <a:r>
              <a:rPr lang="en-US" sz="1600" dirty="0" smtClean="0">
                <a:solidFill>
                  <a:srgbClr val="333333"/>
                </a:solidFill>
                <a:latin typeface="Helvetica Neue"/>
              </a:rPr>
              <a:t>DCCT)</a:t>
            </a:r>
            <a:r>
              <a:rPr lang="ru-RU" sz="3600" dirty="0" smtClean="0"/>
              <a:t> </a:t>
            </a:r>
          </a:p>
          <a:p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	</a:t>
            </a:r>
          </a:p>
          <a:p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У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Н</a:t>
            </a:r>
            <a:r>
              <a:rPr lang="en-US" sz="3200" dirty="0">
                <a:solidFill>
                  <a:srgbClr val="333333"/>
                </a:solidFill>
                <a:latin typeface="Helvetica Neue"/>
              </a:rPr>
              <a:t>b A1c </a:t>
            </a:r>
            <a:r>
              <a:rPr lang="en-US" sz="3200" dirty="0" smtClean="0">
                <a:solidFill>
                  <a:srgbClr val="333333"/>
                </a:solidFill>
                <a:latin typeface="Helvetica Neue"/>
              </a:rPr>
              <a:t>y</a:t>
            </a:r>
            <a:r>
              <a:rPr lang="ru-RU" sz="3200" dirty="0" err="1" smtClean="0">
                <a:solidFill>
                  <a:srgbClr val="333333"/>
                </a:solidFill>
                <a:latin typeface="Helvetica Neue"/>
              </a:rPr>
              <a:t>теряна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способность участвовать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в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газообмене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40077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Патогенез хронических осложнений сахарного диабета</a:t>
            </a:r>
          </a:p>
          <a:p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Гемодинамические нарушения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– Дисбаланс между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продукцией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вазоконстрикторов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(</a:t>
            </a:r>
            <a:r>
              <a:rPr lang="ru-RU" sz="3600" dirty="0" err="1">
                <a:solidFill>
                  <a:srgbClr val="333333"/>
                </a:solidFill>
                <a:latin typeface="Helvetica Neue"/>
              </a:rPr>
              <a:t>ангиотензин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 II)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и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вазодилататоров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(оксид азота NO)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– Возникает </a:t>
            </a:r>
            <a:r>
              <a:rPr lang="ru-RU" sz="3600" dirty="0" err="1">
                <a:solidFill>
                  <a:srgbClr val="333333"/>
                </a:solidFill>
                <a:latin typeface="Helvetica Neue"/>
              </a:rPr>
              <a:t>гиперперфузия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органов,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повышение </a:t>
            </a:r>
            <a:r>
              <a:rPr lang="ru-RU" sz="3600" dirty="0" err="1">
                <a:solidFill>
                  <a:srgbClr val="333333"/>
                </a:solidFill>
                <a:latin typeface="Helvetica Neue"/>
              </a:rPr>
              <a:t>внутрикапиллярного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давления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с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развитием структурных изменений БМ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674264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923" y="98700"/>
            <a:ext cx="1219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333333"/>
                </a:solidFill>
                <a:latin typeface="Helvetica Neue"/>
              </a:rPr>
              <a:t> 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Патогенез хронических осложнений сахарного диабета</a:t>
            </a:r>
          </a:p>
          <a:p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Окислительный стресс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Стойкая гипергликемия: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– Активирует образование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свободных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радикалов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– Снижает активность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факторов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антиоксидантной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защиты (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каталаза,</a:t>
            </a:r>
            <a:r>
              <a:rPr lang="ru-RU" sz="3600" dirty="0" smtClean="0"/>
              <a:t> </a:t>
            </a:r>
            <a:r>
              <a:rPr lang="ru-RU" sz="3600" dirty="0" err="1" smtClean="0">
                <a:solidFill>
                  <a:srgbClr val="333333"/>
                </a:solidFill>
                <a:latin typeface="Helvetica Neue"/>
              </a:rPr>
              <a:t>глютатион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600" dirty="0" err="1">
                <a:solidFill>
                  <a:srgbClr val="333333"/>
                </a:solidFill>
                <a:latin typeface="Helvetica Neue"/>
              </a:rPr>
              <a:t>супероксиддисмутаза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Витамин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С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, Витамин Е)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971224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304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Патогенез хронических осложнений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сахарного диабета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Helvetica Neue"/>
            </a:endParaRPr>
          </a:p>
          <a:p>
            <a:r>
              <a:rPr lang="ru-RU" sz="3600" dirty="0">
                <a:solidFill>
                  <a:srgbClr val="333333"/>
                </a:solidFill>
                <a:latin typeface="Helvetica Neue"/>
              </a:rPr>
              <a:t>В итоге развивается: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Снижение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сосудорасширяющей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способности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эндотелия –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свободные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радикалы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мощные антагонисты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NO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(мощного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вазодилататора)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Нарушение реологических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свойств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крови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(тромбоз)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Усиление ПОЛ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991041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716" y="734008"/>
            <a:ext cx="1219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Патогенез хронических осложнений сахарного диабета</a:t>
            </a:r>
          </a:p>
          <a:p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Повреждение системы гемостаза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u="sng" dirty="0">
                <a:solidFill>
                  <a:srgbClr val="333333"/>
                </a:solidFill>
                <a:latin typeface="Helvetica Neue"/>
              </a:rPr>
              <a:t>Система гемостаза: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Активность тромбоцитов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Активность факторов коагуляции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Каскад </a:t>
            </a:r>
            <a:r>
              <a:rPr lang="ru-RU" sz="3600" dirty="0" err="1">
                <a:solidFill>
                  <a:srgbClr val="333333"/>
                </a:solidFill>
                <a:latin typeface="Helvetica Neue"/>
              </a:rPr>
              <a:t>фибринолиза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603086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885" y="417484"/>
            <a:ext cx="1206011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 Патогенез хронических осложнений сахарного диабета</a:t>
            </a:r>
          </a:p>
          <a:p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Повреждение системы гемостаза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Тромбоциты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– В условиях гипергликемии возникает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высокая </a:t>
            </a:r>
            <a:r>
              <a:rPr lang="ru-RU" sz="3600" dirty="0" err="1">
                <a:solidFill>
                  <a:srgbClr val="333333"/>
                </a:solidFill>
                <a:latin typeface="Helvetica Neue"/>
              </a:rPr>
              <a:t>адгезивность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 тромбоцитов,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склонность к агрегации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34566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21875"/>
            <a:ext cx="120718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Патогенез хронических осложнений сахарного диабета</a:t>
            </a:r>
          </a:p>
          <a:p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Повреждение системы гемостаза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Активность факторов коагуляции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– Существенное повышение коагуляции при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наличии гипергликемии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87301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37200"/>
            <a:ext cx="1219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333333"/>
                </a:solidFill>
                <a:latin typeface="Helvetica Neue"/>
              </a:rPr>
              <a:t> 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Патогенез хронических осложнений сахарного диабета</a:t>
            </a:r>
          </a:p>
          <a:p>
            <a:r>
              <a:rPr lang="ru-RU" sz="3600" dirty="0">
                <a:solidFill>
                  <a:srgbClr val="333333"/>
                </a:solidFill>
                <a:latin typeface="Helvetica Neue"/>
              </a:rPr>
              <a:t>• Таким образом, в развитии сосудистых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проявлений главным и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решающим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является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наличие гипергликемии.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Процесс поражения сосудистого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звена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–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это универсальный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процесс,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протекающий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во всех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капиллярах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(тканях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).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5684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3838"/>
            <a:ext cx="12192000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339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0864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Патогенез хронических осложнений сахарного диабета</a:t>
            </a:r>
          </a:p>
          <a:p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Нормализация гликемии значительно замедляет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или предотвращает</a:t>
            </a:r>
            <a:r>
              <a:rPr lang="ru-RU" sz="3600" dirty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наступление осложнений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Однако, процесс полностью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обратим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только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на ранних этапах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своего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развития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650752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zh-CN" sz="4000" dirty="0">
                <a:solidFill>
                  <a:srgbClr val="2C89E5"/>
                </a:solidFill>
              </a:rPr>
              <a:t>Диабетическая нефропатия - 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z="4000" dirty="0" smtClean="0"/>
              <a:t>Специфическое поражение сосудов почек при сахарном диабете, характеризующееся формированием  </a:t>
            </a:r>
            <a:r>
              <a:rPr lang="ru-RU" altLang="ru-RU" sz="4000" dirty="0" err="1" smtClean="0"/>
              <a:t>гломерулосклероза</a:t>
            </a:r>
            <a:r>
              <a:rPr lang="ru-RU" altLang="ru-RU" sz="4000" dirty="0" smtClean="0"/>
              <a:t> с развитием хронической почечной недостаточности</a:t>
            </a:r>
          </a:p>
        </p:txBody>
      </p:sp>
    </p:spTree>
    <p:extLst>
      <p:ext uri="{BB962C8B-B14F-4D97-AF65-F5344CB8AC3E}">
        <p14:creationId xmlns:p14="http://schemas.microsoft.com/office/powerpoint/2010/main" val="15507611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46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188913"/>
            <a:ext cx="8713788" cy="1143000"/>
          </a:xfrm>
        </p:spPr>
        <p:txBody>
          <a:bodyPr/>
          <a:lstStyle/>
          <a:p>
            <a:pPr eaLnBrk="1" hangingPunct="1"/>
            <a:r>
              <a:rPr lang="ru-RU" altLang="zh-CN" sz="3200">
                <a:solidFill>
                  <a:srgbClr val="2C89E5"/>
                </a:solidFill>
              </a:rPr>
              <a:t>Частота диабетической нефропатии</a:t>
            </a:r>
            <a:br>
              <a:rPr lang="ru-RU" altLang="zh-CN" sz="3200">
                <a:solidFill>
                  <a:srgbClr val="2C89E5"/>
                </a:solidFill>
              </a:rPr>
            </a:br>
            <a:r>
              <a:rPr lang="ru-RU" altLang="zh-CN" sz="3200">
                <a:solidFill>
                  <a:srgbClr val="2C89E5"/>
                </a:solidFill>
              </a:rPr>
              <a:t>(по данным Государственного регистра РБ)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>
          <a:xfrm>
            <a:off x="1774825" y="1981200"/>
            <a:ext cx="8642350" cy="4114800"/>
          </a:xfrm>
        </p:spPr>
        <p:txBody>
          <a:bodyPr/>
          <a:lstStyle/>
          <a:p>
            <a:pPr eaLnBrk="1" hangingPunct="1"/>
            <a:r>
              <a:rPr lang="ru-RU" altLang="ru-RU" sz="2800"/>
              <a:t>Дети 20%, в т.ч. при длительности СД </a:t>
            </a:r>
          </a:p>
          <a:p>
            <a:pPr eaLnBrk="1" hangingPunct="1">
              <a:buFontTx/>
              <a:buNone/>
            </a:pPr>
            <a:r>
              <a:rPr lang="ru-RU" altLang="ru-RU" sz="2800"/>
              <a:t>	</a:t>
            </a:r>
            <a:r>
              <a:rPr lang="en-US" altLang="ru-RU" sz="2800"/>
              <a:t>&lt;</a:t>
            </a:r>
            <a:r>
              <a:rPr lang="ru-RU" altLang="ru-RU" sz="2800"/>
              <a:t> 5 лет: 7%</a:t>
            </a:r>
          </a:p>
          <a:p>
            <a:pPr eaLnBrk="1" hangingPunct="1">
              <a:buFontTx/>
              <a:buNone/>
            </a:pPr>
            <a:r>
              <a:rPr lang="ru-RU" altLang="ru-RU" sz="2800"/>
              <a:t>	5-10 лет: 15%</a:t>
            </a:r>
          </a:p>
          <a:p>
            <a:pPr eaLnBrk="1" hangingPunct="1">
              <a:buFontTx/>
              <a:buNone/>
            </a:pPr>
            <a:r>
              <a:rPr lang="ru-RU" altLang="ru-RU" sz="2800"/>
              <a:t>	</a:t>
            </a:r>
            <a:r>
              <a:rPr lang="en-US" altLang="ru-RU" sz="2800"/>
              <a:t>&gt;</a:t>
            </a:r>
            <a:r>
              <a:rPr lang="ru-RU" altLang="ru-RU" sz="2800"/>
              <a:t>10 лет: 45%</a:t>
            </a:r>
          </a:p>
          <a:p>
            <a:pPr eaLnBrk="1" hangingPunct="1"/>
            <a:r>
              <a:rPr lang="ru-RU" altLang="ru-RU" sz="2800"/>
              <a:t>Подростки 40%, в т.ч. при длительности СД</a:t>
            </a:r>
          </a:p>
          <a:p>
            <a:pPr eaLnBrk="1" hangingPunct="1">
              <a:buFontTx/>
              <a:buNone/>
            </a:pPr>
            <a:r>
              <a:rPr lang="ru-RU" altLang="ru-RU" sz="2800"/>
              <a:t>	</a:t>
            </a:r>
            <a:r>
              <a:rPr lang="en-US" altLang="ru-RU" sz="2800"/>
              <a:t>&lt;</a:t>
            </a:r>
            <a:r>
              <a:rPr lang="ru-RU" altLang="ru-RU" sz="2800"/>
              <a:t> 5 лет: 10%</a:t>
            </a:r>
          </a:p>
          <a:p>
            <a:pPr eaLnBrk="1" hangingPunct="1">
              <a:buFontTx/>
              <a:buNone/>
            </a:pPr>
            <a:r>
              <a:rPr lang="ru-RU" altLang="ru-RU" sz="2800"/>
              <a:t>	5-10 лет: 20%</a:t>
            </a:r>
            <a:endParaRPr lang="en-US" altLang="ru-RU" sz="2800"/>
          </a:p>
          <a:p>
            <a:pPr eaLnBrk="1" hangingPunct="1">
              <a:buFontTx/>
              <a:buNone/>
            </a:pPr>
            <a:r>
              <a:rPr lang="ru-RU" altLang="ru-RU" sz="2800"/>
              <a:t>	</a:t>
            </a:r>
            <a:r>
              <a:rPr lang="en-US" altLang="ru-RU" sz="2800"/>
              <a:t>&gt;</a:t>
            </a:r>
            <a:r>
              <a:rPr lang="ru-RU" altLang="ru-RU" sz="2800"/>
              <a:t> 10 лет: 60%</a:t>
            </a:r>
          </a:p>
        </p:txBody>
      </p:sp>
    </p:spTree>
    <p:extLst>
      <p:ext uri="{BB962C8B-B14F-4D97-AF65-F5344CB8AC3E}">
        <p14:creationId xmlns:p14="http://schemas.microsoft.com/office/powerpoint/2010/main" val="849031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altLang="zh-CN" sz="3200" dirty="0">
                <a:solidFill>
                  <a:srgbClr val="2C89E5"/>
                </a:solidFill>
              </a:rPr>
              <a:t>Факторы риска диабетической нефропатии: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>
          <a:xfrm>
            <a:off x="1836371" y="1198684"/>
            <a:ext cx="8713788" cy="5659315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длительность сахарного диабета более 5 лет</a:t>
            </a:r>
          </a:p>
          <a:p>
            <a:pPr eaLnBrk="1" hangingPunct="1"/>
            <a:r>
              <a:rPr lang="ru-RU" altLang="ru-RU" dirty="0" err="1" smtClean="0"/>
              <a:t>постпубертатная</a:t>
            </a:r>
            <a:r>
              <a:rPr lang="ru-RU" altLang="ru-RU" dirty="0" smtClean="0"/>
              <a:t> длительность СД</a:t>
            </a:r>
          </a:p>
          <a:p>
            <a:pPr eaLnBrk="1" hangingPunct="1"/>
            <a:r>
              <a:rPr lang="ru-RU" altLang="ru-RU" dirty="0" smtClean="0"/>
              <a:t>манифестация СД  в пубертатном возрасте</a:t>
            </a:r>
          </a:p>
          <a:p>
            <a:pPr eaLnBrk="1" hangingPunct="1"/>
            <a:r>
              <a:rPr lang="ru-RU" altLang="ru-RU" dirty="0" smtClean="0"/>
              <a:t>плохой контроль гликемии</a:t>
            </a:r>
          </a:p>
          <a:p>
            <a:pPr eaLnBrk="1" hangingPunct="1"/>
            <a:r>
              <a:rPr lang="ru-RU" altLang="ru-RU" dirty="0" smtClean="0"/>
              <a:t>артериальная гипертензия</a:t>
            </a:r>
          </a:p>
          <a:p>
            <a:pPr eaLnBrk="1" hangingPunct="1"/>
            <a:r>
              <a:rPr lang="ru-RU" altLang="ru-RU" dirty="0" err="1" smtClean="0"/>
              <a:t>дислипидемия</a:t>
            </a:r>
            <a:endParaRPr lang="ru-RU" altLang="ru-RU" dirty="0" smtClean="0"/>
          </a:p>
          <a:p>
            <a:pPr eaLnBrk="1" hangingPunct="1"/>
            <a:r>
              <a:rPr lang="ru-RU" altLang="ru-RU" dirty="0" smtClean="0"/>
              <a:t>генетические особенности</a:t>
            </a:r>
          </a:p>
        </p:txBody>
      </p:sp>
    </p:spTree>
    <p:extLst>
      <p:ext uri="{BB962C8B-B14F-4D97-AF65-F5344CB8AC3E}">
        <p14:creationId xmlns:p14="http://schemas.microsoft.com/office/powerpoint/2010/main" val="1675094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304800"/>
            <a:ext cx="8915400" cy="1143000"/>
          </a:xfrm>
        </p:spPr>
        <p:txBody>
          <a:bodyPr/>
          <a:lstStyle/>
          <a:p>
            <a:pPr eaLnBrk="1" hangingPunct="1"/>
            <a:r>
              <a:rPr lang="ru-RU" altLang="zh-CN" sz="3600">
                <a:solidFill>
                  <a:srgbClr val="2C89E5"/>
                </a:solidFill>
              </a:rPr>
              <a:t>Стадии диабетической нефропатии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стадия микроальбуминурии (обратимая)</a:t>
            </a:r>
          </a:p>
          <a:p>
            <a:pPr eaLnBrk="1" hangingPunct="1"/>
            <a:r>
              <a:rPr lang="ru-RU" altLang="ru-RU" smtClean="0"/>
              <a:t>стадия протеинурии (необратимая)</a:t>
            </a:r>
          </a:p>
          <a:p>
            <a:pPr eaLnBrk="1" hangingPunct="1"/>
            <a:r>
              <a:rPr lang="ru-RU" altLang="ru-RU" smtClean="0"/>
              <a:t>стадия ХПН</a:t>
            </a:r>
          </a:p>
        </p:txBody>
      </p:sp>
    </p:spTree>
    <p:extLst>
      <p:ext uri="{BB962C8B-B14F-4D97-AF65-F5344CB8AC3E}">
        <p14:creationId xmlns:p14="http://schemas.microsoft.com/office/powerpoint/2010/main" val="22929818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92369" y="210824"/>
            <a:ext cx="1037492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При развитии выраженной диабетической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нефропатиии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: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Повышается чувствительность тканей к инсулину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Наблюдается снижение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гипергликемии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(мнимое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улучшение течения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сахарного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диабета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)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Наблюдается значительное снижение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дозы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вводимого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инсулина вплоть до отказа от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его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применения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(феномен </a:t>
            </a:r>
            <a:r>
              <a:rPr lang="ru-RU" sz="3600" dirty="0" err="1">
                <a:solidFill>
                  <a:srgbClr val="333333"/>
                </a:solidFill>
                <a:latin typeface="Helvetica Neue"/>
              </a:rPr>
              <a:t>Заброды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164194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3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2133600"/>
            <a:ext cx="8534400" cy="4495800"/>
          </a:xfrm>
        </p:spPr>
      </p:pic>
      <p:sp>
        <p:nvSpPr>
          <p:cNvPr id="911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19288" y="765175"/>
            <a:ext cx="8305800" cy="1295400"/>
          </a:xfrm>
        </p:spPr>
        <p:txBody>
          <a:bodyPr/>
          <a:lstStyle/>
          <a:p>
            <a:pPr eaLnBrk="1" hangingPunct="1"/>
            <a:r>
              <a:rPr lang="ru-RU" altLang="zh-CN" sz="3600">
                <a:solidFill>
                  <a:srgbClr val="145BA2"/>
                </a:solidFill>
              </a:rPr>
              <a:t>Определение альбумина в моче –</a:t>
            </a:r>
            <a:br>
              <a:rPr lang="ru-RU" altLang="zh-CN" sz="3600">
                <a:solidFill>
                  <a:srgbClr val="145BA2"/>
                </a:solidFill>
              </a:rPr>
            </a:br>
            <a:r>
              <a:rPr lang="ru-RU" altLang="zh-CN" sz="3600">
                <a:solidFill>
                  <a:srgbClr val="145BA2"/>
                </a:solidFill>
              </a:rPr>
              <a:t>ранняя диагностика нефропатии </a:t>
            </a:r>
            <a:br>
              <a:rPr lang="ru-RU" altLang="zh-CN" sz="3600">
                <a:solidFill>
                  <a:srgbClr val="145BA2"/>
                </a:solidFill>
              </a:rPr>
            </a:br>
            <a:endParaRPr lang="ru-RU" altLang="zh-CN" sz="3600">
              <a:solidFill>
                <a:srgbClr val="145BA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158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3" y="44450"/>
            <a:ext cx="7772400" cy="1295400"/>
          </a:xfrm>
        </p:spPr>
        <p:txBody>
          <a:bodyPr/>
          <a:lstStyle/>
          <a:p>
            <a:pPr eaLnBrk="1" hangingPunct="1"/>
            <a:r>
              <a:rPr lang="ru-RU" altLang="zh-CN" sz="3600">
                <a:solidFill>
                  <a:srgbClr val="2C89E5"/>
                </a:solidFill>
              </a:rPr>
              <a:t>Значимость раннего выявления микроальбуминурии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>
          <a:xfrm>
            <a:off x="1847851" y="1773239"/>
            <a:ext cx="8569325" cy="4751387"/>
          </a:xfrm>
        </p:spPr>
        <p:txBody>
          <a:bodyPr/>
          <a:lstStyle/>
          <a:p>
            <a:pPr eaLnBrk="1" hangingPunct="1"/>
            <a:r>
              <a:rPr lang="ru-RU" altLang="ru-RU" smtClean="0"/>
              <a:t>диагностика нефропатии на доклинической стадии</a:t>
            </a:r>
          </a:p>
          <a:p>
            <a:pPr eaLnBrk="1" hangingPunct="1"/>
            <a:r>
              <a:rPr lang="ru-RU" altLang="ru-RU" smtClean="0"/>
              <a:t>высокий риск развития протеинурии через 5 лет</a:t>
            </a:r>
          </a:p>
          <a:p>
            <a:pPr eaLnBrk="1" hangingPunct="1"/>
            <a:r>
              <a:rPr lang="ru-RU" altLang="ru-RU" smtClean="0"/>
              <a:t>возможность обратного развития нефропатии при лечении ингибиторами АПФ </a:t>
            </a:r>
          </a:p>
          <a:p>
            <a:pPr eaLnBrk="1" hangingPunct="1"/>
            <a:r>
              <a:rPr lang="ru-RU" altLang="ru-RU" smtClean="0"/>
              <a:t>высокий риск сердечно-сосудистых осложнений</a:t>
            </a:r>
          </a:p>
        </p:txBody>
      </p:sp>
    </p:spTree>
    <p:extLst>
      <p:ext uri="{BB962C8B-B14F-4D97-AF65-F5344CB8AC3E}">
        <p14:creationId xmlns:p14="http://schemas.microsoft.com/office/powerpoint/2010/main" val="14431000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5710"/>
            <a:ext cx="12192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333333"/>
                </a:solidFill>
                <a:latin typeface="Helvetica Neue"/>
              </a:rPr>
              <a:t>Исследовать протеинурию (ПУ) в общем анализе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мочи (при отсутствии мочевой инфекции) –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ТЕСТ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СЧИТАЕТСЯ ПОДТВЕРЖДЕННЫМ ПРИ ДВУХ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ПОЛОЖИТЕЛЬНЫХ АНАЛИЗАХ ИЗ ТРЕХ,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ПРОВЕДЕННЫХ В ТЕЧЕНИЕ 1 МЕСЯЦА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При отсутствии протеинурии проводится тест на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микроальбуминурию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 (МАУ), который также считается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подтвержденным при двух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положитетльных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 анализах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из трех, проведенных в течение 1 месяца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Оценка результатов и заключение о стадии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хронической болезни почек (ХБП)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409502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10786"/>
            <a:ext cx="1192237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Расчет скорости клубочковой фильтрации</a:t>
            </a:r>
          </a:p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Формула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</a:rPr>
              <a:t>Швартца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 (для детей):</a:t>
            </a:r>
          </a:p>
          <a:p>
            <a:r>
              <a:rPr lang="ru-RU" sz="3200" dirty="0"/>
              <a:t>СКФ (мл/мин) = 4,3 × рост (м) / </a:t>
            </a:r>
            <a:r>
              <a:rPr lang="ru-RU" sz="3200" dirty="0" err="1" smtClean="0"/>
              <a:t>креатинин</a:t>
            </a:r>
            <a:r>
              <a:rPr lang="ru-RU" sz="3200" dirty="0" smtClean="0"/>
              <a:t> сыворотки </a:t>
            </a:r>
            <a:r>
              <a:rPr lang="ru-RU" sz="3200" dirty="0"/>
              <a:t>(</a:t>
            </a:r>
            <a:r>
              <a:rPr lang="ru-RU" sz="3200" dirty="0" err="1"/>
              <a:t>ммоль</a:t>
            </a:r>
            <a:r>
              <a:rPr lang="ru-RU" sz="3200" dirty="0"/>
              <a:t>/л)</a:t>
            </a:r>
          </a:p>
          <a:p>
            <a:r>
              <a:rPr lang="ru-RU" sz="3200" dirty="0"/>
              <a:t>Величину СКФ, рассчитанную по </a:t>
            </a:r>
            <a:r>
              <a:rPr lang="ru-RU" sz="3200" dirty="0" smtClean="0"/>
              <a:t>формуле </a:t>
            </a:r>
            <a:r>
              <a:rPr lang="ru-RU" sz="3200" dirty="0" err="1" smtClean="0"/>
              <a:t>Швартца</a:t>
            </a:r>
            <a:r>
              <a:rPr lang="ru-RU" sz="3200" dirty="0"/>
              <a:t>,</a:t>
            </a:r>
          </a:p>
          <a:p>
            <a:r>
              <a:rPr lang="ru-RU" sz="3200" dirty="0"/>
              <a:t>необходимо приводить к стандартной площади поверхности тела </a:t>
            </a:r>
            <a:r>
              <a:rPr lang="ru-RU" sz="3200" dirty="0" smtClean="0"/>
              <a:t>1,73 м2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730751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304800"/>
            <a:ext cx="8686800" cy="1143000"/>
          </a:xfrm>
        </p:spPr>
        <p:txBody>
          <a:bodyPr/>
          <a:lstStyle/>
          <a:p>
            <a:pPr eaLnBrk="1" hangingPunct="1"/>
            <a:r>
              <a:rPr lang="ru-RU" altLang="zh-CN" sz="3600" dirty="0">
                <a:solidFill>
                  <a:srgbClr val="2C89E5"/>
                </a:solidFill>
              </a:rPr>
              <a:t>Лечение диабетической нефропатии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0"/>
            <a:ext cx="12192000" cy="4572000"/>
          </a:xfrm>
        </p:spPr>
        <p:txBody>
          <a:bodyPr/>
          <a:lstStyle/>
          <a:p>
            <a:pPr eaLnBrk="1" hangingPunct="1"/>
            <a:r>
              <a:rPr lang="ru-RU" altLang="ru-RU" sz="3600" dirty="0" smtClean="0"/>
              <a:t>умеренное ограничение белка </a:t>
            </a:r>
          </a:p>
          <a:p>
            <a:pPr eaLnBrk="1" hangingPunct="1"/>
            <a:r>
              <a:rPr lang="ru-RU" altLang="ru-RU" sz="3600" dirty="0" smtClean="0"/>
              <a:t>компенсация диабета</a:t>
            </a:r>
          </a:p>
          <a:p>
            <a:pPr eaLnBrk="1" hangingPunct="1"/>
            <a:r>
              <a:rPr lang="ru-RU" altLang="ru-RU" sz="3600" dirty="0" smtClean="0"/>
              <a:t>ингибиторы АПФ</a:t>
            </a:r>
          </a:p>
          <a:p>
            <a:pPr eaLnBrk="1" hangingPunct="1"/>
            <a:r>
              <a:rPr lang="ru-RU" altLang="ru-RU" sz="3600" dirty="0" smtClean="0"/>
              <a:t>коррекция </a:t>
            </a:r>
            <a:r>
              <a:rPr lang="ru-RU" altLang="ru-RU" sz="3600" dirty="0" err="1" smtClean="0"/>
              <a:t>дислипидемии</a:t>
            </a:r>
            <a:endParaRPr lang="ru-RU" altLang="ru-RU" sz="3600" dirty="0" smtClean="0"/>
          </a:p>
          <a:p>
            <a:pPr eaLnBrk="1" hangingPunct="1"/>
            <a:r>
              <a:rPr lang="ru-RU" altLang="ru-RU" sz="3600" dirty="0" smtClean="0"/>
              <a:t>контроль АД</a:t>
            </a:r>
          </a:p>
          <a:p>
            <a:pPr eaLnBrk="1" hangingPunct="1"/>
            <a:r>
              <a:rPr lang="ru-RU" altLang="ru-RU" sz="3600" dirty="0" smtClean="0"/>
              <a:t>на стадии ХПН: хронический гемодиализ, </a:t>
            </a:r>
            <a:r>
              <a:rPr lang="ru-RU" altLang="ru-RU" sz="3600" dirty="0" err="1" smtClean="0"/>
              <a:t>перитонеальный</a:t>
            </a:r>
            <a:r>
              <a:rPr lang="ru-RU" altLang="ru-RU" sz="3600" dirty="0" smtClean="0"/>
              <a:t> диализ</a:t>
            </a:r>
          </a:p>
          <a:p>
            <a:pPr eaLnBrk="1" hangingPunct="1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30388332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Диабетическая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нейропатия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4757" y="1600200"/>
            <a:ext cx="604248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5845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93" y="272927"/>
            <a:ext cx="9753600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060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2562" y="105508"/>
            <a:ext cx="1086729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Диабетическая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нейропатия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Сенсомоторная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(острая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сенсорная,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хроническая дистальная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симметричная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фокальные формы)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Автономная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(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кардиоваскулярная,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гастроинтестинальная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урогенитальная, нарушение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функции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зрачка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и потовых желез,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утрата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вегетативной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фазы гипогликемии)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830877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8100" y="101069"/>
            <a:ext cx="1219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Диабетическая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нейропатия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Helvetica Neue"/>
            </a:endParaRPr>
          </a:p>
          <a:p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 </a:t>
            </a:r>
            <a:r>
              <a:rPr lang="ru-RU" sz="3600" u="sng" dirty="0">
                <a:solidFill>
                  <a:srgbClr val="333333"/>
                </a:solidFill>
                <a:latin typeface="Helvetica Neue"/>
              </a:rPr>
              <a:t>Сенсорная форма: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Вибрационная чувствительность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(Калибровочный камертон, </a:t>
            </a:r>
            <a:endParaRPr lang="ru-RU" sz="3600" dirty="0" smtClean="0">
              <a:solidFill>
                <a:srgbClr val="333333"/>
              </a:solidFill>
              <a:latin typeface="Helvetica Neue"/>
            </a:endParaRPr>
          </a:p>
          <a:p>
            <a:r>
              <a:rPr lang="ru-RU" sz="3600" dirty="0" err="1" smtClean="0">
                <a:solidFill>
                  <a:srgbClr val="333333"/>
                </a:solidFill>
                <a:latin typeface="Helvetica Neue"/>
              </a:rPr>
              <a:t>биотензиометр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)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Температурная чувствительность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(Касание теплым и холодным предметом)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Болевая чувствительность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(Касание тупым и острым концом иглы)</a:t>
            </a:r>
            <a:endParaRPr lang="ru-RU" sz="3600" dirty="0"/>
          </a:p>
        </p:txBody>
      </p:sp>
      <p:pic>
        <p:nvPicPr>
          <p:cNvPr id="89090" name="Picture 2" descr="https://avatars.mds.yandex.net/i?id=f0fb688308e96dc368f8513c6e6d37a6-5292008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354" y="0"/>
            <a:ext cx="4572000" cy="291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6952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7731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Диабетическая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нейропатия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Helvetica Neue"/>
            </a:endParaRPr>
          </a:p>
          <a:p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 </a:t>
            </a:r>
            <a:r>
              <a:rPr lang="ru-RU" sz="3200" u="sng" dirty="0">
                <a:solidFill>
                  <a:srgbClr val="333333"/>
                </a:solidFill>
                <a:latin typeface="Helvetica Neue"/>
              </a:rPr>
              <a:t>Сенсорная форма: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• Тактильная чувствительность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(Касание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монофиламентом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ru-RU" sz="3200" dirty="0" err="1" smtClean="0">
                <a:solidFill>
                  <a:srgbClr val="333333"/>
                </a:solidFill>
                <a:latin typeface="Helvetica Neue"/>
              </a:rPr>
              <a:t>плантарной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поверхности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стопы)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• </a:t>
            </a:r>
            <a:r>
              <a:rPr lang="ru-RU" sz="3200" dirty="0" err="1" smtClean="0">
                <a:solidFill>
                  <a:srgbClr val="333333"/>
                </a:solidFill>
                <a:latin typeface="Helvetica Neue"/>
              </a:rPr>
              <a:t>Проприоцептивная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чувствительность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(Выявление сенситивной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атаксии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(Неустойчивость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в позе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Ромберга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))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1698" y="3408485"/>
            <a:ext cx="4332410" cy="322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5544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Диабетическая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нейропатия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Helvetica Neue"/>
            </a:endParaRPr>
          </a:p>
          <a:p>
            <a:r>
              <a:rPr lang="ru-RU" sz="3600" u="sng" dirty="0" smtClean="0">
                <a:solidFill>
                  <a:srgbClr val="333333"/>
                </a:solidFill>
                <a:latin typeface="Helvetica Neue"/>
              </a:rPr>
              <a:t>Моторная </a:t>
            </a:r>
            <a:r>
              <a:rPr lang="ru-RU" sz="3600" u="sng" dirty="0">
                <a:solidFill>
                  <a:srgbClr val="333333"/>
                </a:solidFill>
                <a:latin typeface="Helvetica Neue"/>
              </a:rPr>
              <a:t>форма:</a:t>
            </a:r>
            <a:r>
              <a:rPr lang="ru-RU" sz="3600" u="sng" dirty="0"/>
              <a:t/>
            </a:r>
            <a:br>
              <a:rPr lang="ru-RU" sz="3600" u="sng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Мышечная слабость,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мышечная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атрофия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(Выявление снижения или отсутствия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сухожильных рефлексов –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Ахиллова,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коленного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. Электромиография)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756" y="3807674"/>
            <a:ext cx="3529890" cy="224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008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https://avatars.mds.yandex.net/i?id=2ccff0ca4a5bdfa1fb7d87a6b1ed1305b8199670-1047619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116" y="630482"/>
            <a:ext cx="8557357" cy="497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08638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Диабетическая автономная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нейропатия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Helvetica Neue"/>
            </a:endParaRPr>
          </a:p>
          <a:p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Кардиоваскулярная форма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Выявление ортостатической гипотонии (снижение АД более 30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мм рт. ст. при перемене положения лежа/стоя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Отсутствие ускорения ЧСС на вдохе и замедления на выдохе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Проба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Вальсальвы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 (отсутствие ускорения ЧСС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при</a:t>
            </a:r>
            <a:r>
              <a:rPr lang="ru-RU" sz="3200" dirty="0" smtClean="0"/>
              <a:t> </a:t>
            </a:r>
            <a:r>
              <a:rPr lang="ru-RU" sz="3200" dirty="0" err="1" smtClean="0">
                <a:solidFill>
                  <a:srgbClr val="333333"/>
                </a:solidFill>
                <a:latin typeface="Helvetica Neue"/>
              </a:rPr>
              <a:t>натуживании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)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Суточное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мониторирование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 АД (отсутствие ночного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снижения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АД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)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Холтеровское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мониторирование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 ЭКГ (разница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между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максимальным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и минимальным ЧСС в течении суток менее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14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ударов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в минуту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Проведение ЭКГ при пробе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Вальсальвы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 (отношение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максимальной длины RR к минимальной длине RR менее 1,2)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673072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41638"/>
            <a:ext cx="1219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Диабетическая автономная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нейропатия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Helvetica Neue"/>
            </a:endParaRPr>
          </a:p>
          <a:p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Гастроинтестинальная форма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</a:t>
            </a:r>
            <a:r>
              <a:rPr lang="ru-RU" sz="3600" dirty="0" err="1">
                <a:solidFill>
                  <a:srgbClr val="333333"/>
                </a:solidFill>
                <a:latin typeface="Helvetica Neue"/>
              </a:rPr>
              <a:t>Энтеропатия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, </a:t>
            </a:r>
            <a:r>
              <a:rPr lang="ru-RU" sz="3600" dirty="0" err="1">
                <a:solidFill>
                  <a:srgbClr val="333333"/>
                </a:solidFill>
                <a:latin typeface="Helvetica Neue"/>
              </a:rPr>
              <a:t>гастропатия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. Чередование поносов и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запоров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</a:t>
            </a:r>
            <a:r>
              <a:rPr lang="ru-RU" sz="3600" dirty="0" err="1">
                <a:solidFill>
                  <a:srgbClr val="333333"/>
                </a:solidFill>
                <a:latin typeface="Helvetica Neue"/>
              </a:rPr>
              <a:t>Гастропарез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Дискинезия желчевыводящих путей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Гастроэнтерологическое обследование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185889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Диабетическая автономная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нейропатия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Helvetica Neue"/>
            </a:endParaRPr>
          </a:p>
          <a:p>
            <a:r>
              <a:rPr lang="ru-RU" sz="3600" dirty="0">
                <a:solidFill>
                  <a:srgbClr val="333333"/>
                </a:solidFill>
                <a:latin typeface="Helvetica Neue"/>
              </a:rPr>
              <a:t>• Урогенитальная форма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Отсутствие позывов к мочеиспусканию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</a:t>
            </a:r>
            <a:r>
              <a:rPr lang="ru-RU" sz="3600" dirty="0" err="1">
                <a:solidFill>
                  <a:srgbClr val="333333"/>
                </a:solidFill>
                <a:latin typeface="Helvetica Neue"/>
              </a:rPr>
              <a:t>Эректильная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 дисфункция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Ретроградная эякуляция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Урологическое обследование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7911811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8052"/>
            <a:ext cx="120366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Диабетическая автономная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нейропатия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Helvetica Neue"/>
            </a:endParaRPr>
          </a:p>
          <a:p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Бессимптомная гипогликемия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>
                <a:solidFill>
                  <a:srgbClr val="333333"/>
                </a:solidFill>
                <a:latin typeface="Helvetica Neue"/>
              </a:rPr>
              <a:t>• Отсутствие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клинических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проявлений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гипогликемии!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158048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188913"/>
            <a:ext cx="8713788" cy="1143000"/>
          </a:xfrm>
        </p:spPr>
        <p:txBody>
          <a:bodyPr/>
          <a:lstStyle/>
          <a:p>
            <a:pPr eaLnBrk="1" hangingPunct="1"/>
            <a:r>
              <a:rPr lang="ru-RU" altLang="zh-CN" sz="3200" dirty="0">
                <a:solidFill>
                  <a:srgbClr val="2C89E5"/>
                </a:solidFill>
              </a:rPr>
              <a:t>Частота дистальной </a:t>
            </a:r>
            <a:r>
              <a:rPr lang="ru-RU" altLang="zh-CN" sz="3200" dirty="0" err="1">
                <a:solidFill>
                  <a:srgbClr val="2C89E5"/>
                </a:solidFill>
              </a:rPr>
              <a:t>полинейропатии</a:t>
            </a:r>
            <a:r>
              <a:rPr lang="ru-RU" altLang="zh-CN" sz="3200" dirty="0">
                <a:solidFill>
                  <a:srgbClr val="2C89E5"/>
                </a:solidFill>
              </a:rPr>
              <a:t/>
            </a:r>
            <a:br>
              <a:rPr lang="ru-RU" altLang="zh-CN" sz="3200" dirty="0">
                <a:solidFill>
                  <a:srgbClr val="2C89E5"/>
                </a:solidFill>
              </a:rPr>
            </a:br>
            <a:r>
              <a:rPr lang="ru-RU" altLang="zh-CN" sz="3200" dirty="0">
                <a:solidFill>
                  <a:srgbClr val="2C89E5"/>
                </a:solidFill>
              </a:rPr>
              <a:t>(по данным Государственного регистра РБ)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0" y="1565031"/>
            <a:ext cx="12192000" cy="5292969"/>
          </a:xfrm>
        </p:spPr>
        <p:txBody>
          <a:bodyPr/>
          <a:lstStyle/>
          <a:p>
            <a:pPr eaLnBrk="1" hangingPunct="1"/>
            <a:r>
              <a:rPr lang="ru-RU" altLang="ru-RU" dirty="0"/>
              <a:t>Дети 12%, в </a:t>
            </a:r>
            <a:r>
              <a:rPr lang="ru-RU" altLang="ru-RU" dirty="0" err="1"/>
              <a:t>т.ч</a:t>
            </a:r>
            <a:r>
              <a:rPr lang="ru-RU" altLang="ru-RU" dirty="0"/>
              <a:t>. при длительности СД </a:t>
            </a:r>
          </a:p>
          <a:p>
            <a:pPr eaLnBrk="1" hangingPunct="1">
              <a:buFontTx/>
              <a:buNone/>
            </a:pPr>
            <a:r>
              <a:rPr lang="ru-RU" altLang="ru-RU" dirty="0"/>
              <a:t>	</a:t>
            </a:r>
            <a:r>
              <a:rPr lang="en-US" altLang="ru-RU" dirty="0"/>
              <a:t>&lt;</a:t>
            </a:r>
            <a:r>
              <a:rPr lang="ru-RU" altLang="ru-RU" dirty="0"/>
              <a:t> 5 лет: 1%</a:t>
            </a:r>
          </a:p>
          <a:p>
            <a:pPr eaLnBrk="1" hangingPunct="1">
              <a:buFontTx/>
              <a:buNone/>
            </a:pPr>
            <a:r>
              <a:rPr lang="ru-RU" altLang="ru-RU" dirty="0"/>
              <a:t>	5-10 лет: 15%</a:t>
            </a:r>
          </a:p>
          <a:p>
            <a:pPr eaLnBrk="1" hangingPunct="1">
              <a:buFontTx/>
              <a:buNone/>
            </a:pPr>
            <a:r>
              <a:rPr lang="ru-RU" altLang="ru-RU" dirty="0"/>
              <a:t>	</a:t>
            </a:r>
            <a:r>
              <a:rPr lang="en-US" altLang="ru-RU" dirty="0"/>
              <a:t>&gt;</a:t>
            </a:r>
            <a:r>
              <a:rPr lang="ru-RU" altLang="ru-RU" dirty="0"/>
              <a:t>10 лет: 27%</a:t>
            </a:r>
          </a:p>
          <a:p>
            <a:pPr eaLnBrk="1" hangingPunct="1"/>
            <a:r>
              <a:rPr lang="ru-RU" altLang="ru-RU" dirty="0"/>
              <a:t>Подростки 30%, в </a:t>
            </a:r>
            <a:r>
              <a:rPr lang="ru-RU" altLang="ru-RU" dirty="0" err="1"/>
              <a:t>т.ч</a:t>
            </a:r>
            <a:r>
              <a:rPr lang="ru-RU" altLang="ru-RU" dirty="0"/>
              <a:t>. при длительности СД</a:t>
            </a:r>
          </a:p>
          <a:p>
            <a:pPr eaLnBrk="1" hangingPunct="1">
              <a:buFontTx/>
              <a:buNone/>
            </a:pPr>
            <a:r>
              <a:rPr lang="ru-RU" altLang="ru-RU" dirty="0"/>
              <a:t>	</a:t>
            </a:r>
            <a:r>
              <a:rPr lang="en-US" altLang="ru-RU" dirty="0"/>
              <a:t>&lt;</a:t>
            </a:r>
            <a:r>
              <a:rPr lang="ru-RU" altLang="ru-RU" dirty="0"/>
              <a:t> 5 лет: 5%</a:t>
            </a:r>
          </a:p>
          <a:p>
            <a:pPr eaLnBrk="1" hangingPunct="1">
              <a:buFontTx/>
              <a:buNone/>
            </a:pPr>
            <a:r>
              <a:rPr lang="ru-RU" altLang="ru-RU" dirty="0"/>
              <a:t>	5-0 лет: 35%</a:t>
            </a:r>
            <a:endParaRPr lang="en-US" altLang="ru-RU" dirty="0"/>
          </a:p>
          <a:p>
            <a:pPr eaLnBrk="1" hangingPunct="1">
              <a:buFontTx/>
              <a:buNone/>
            </a:pPr>
            <a:r>
              <a:rPr lang="ru-RU" altLang="ru-RU" dirty="0"/>
              <a:t>	</a:t>
            </a:r>
            <a:r>
              <a:rPr lang="en-US" altLang="ru-RU" dirty="0"/>
              <a:t>&gt;</a:t>
            </a:r>
            <a:r>
              <a:rPr lang="ru-RU" altLang="ru-RU" dirty="0"/>
              <a:t> 10 лет: 55%</a:t>
            </a:r>
          </a:p>
        </p:txBody>
      </p:sp>
    </p:spTree>
    <p:extLst>
      <p:ext uri="{BB962C8B-B14F-4D97-AF65-F5344CB8AC3E}">
        <p14:creationId xmlns:p14="http://schemas.microsoft.com/office/powerpoint/2010/main" val="30702056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3" y="188913"/>
            <a:ext cx="7772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zh-CN" sz="3600" dirty="0">
                <a:solidFill>
                  <a:srgbClr val="2C89E5"/>
                </a:solidFill>
              </a:rPr>
              <a:t>Диагностика дистальной симметричной </a:t>
            </a:r>
            <a:r>
              <a:rPr lang="ru-RU" altLang="zh-CN" sz="3600" dirty="0" err="1">
                <a:solidFill>
                  <a:srgbClr val="2C89E5"/>
                </a:solidFill>
              </a:rPr>
              <a:t>полинейропатии</a:t>
            </a:r>
            <a:endParaRPr lang="ru-RU" altLang="zh-CN" sz="3600" dirty="0">
              <a:solidFill>
                <a:srgbClr val="2C89E5"/>
              </a:solidFill>
            </a:endParaRPr>
          </a:p>
        </p:txBody>
      </p:sp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1"/>
            <a:ext cx="121920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3600" dirty="0"/>
              <a:t>Жалобы (покалывание, жжение, онемение, боли, судороги, гиперестезии в ногах)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600" dirty="0"/>
              <a:t>осмотр ног (сухость кожи, гиперкератоз и гиперпигментация в местах трения обуви)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600" dirty="0"/>
              <a:t>снижение сухожильных (ахиллова и коленного) рефлексов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600" dirty="0"/>
              <a:t>снижение тактильной, болевой, </a:t>
            </a:r>
            <a:r>
              <a:rPr lang="ru-RU" altLang="ru-RU" sz="3600" dirty="0" smtClean="0"/>
              <a:t>вибрационной чувствительности </a:t>
            </a:r>
            <a:endParaRPr lang="ru-RU" altLang="ru-RU" sz="3600" dirty="0"/>
          </a:p>
          <a:p>
            <a:pPr eaLnBrk="1" hangingPunct="1">
              <a:lnSpc>
                <a:spcPct val="90000"/>
              </a:lnSpc>
            </a:pPr>
            <a:r>
              <a:rPr lang="ru-RU" altLang="ru-RU" sz="3600" dirty="0"/>
              <a:t>электромиография </a:t>
            </a:r>
          </a:p>
        </p:txBody>
      </p:sp>
    </p:spTree>
    <p:extLst>
      <p:ext uri="{BB962C8B-B14F-4D97-AF65-F5344CB8AC3E}">
        <p14:creationId xmlns:p14="http://schemas.microsoft.com/office/powerpoint/2010/main" val="42813939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980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09670"/>
            <a:ext cx="1219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МЕДИКАМЕНТОЗНОЕ ЛЕЧЕНИЕ ДИАБЕТИЧЕСКОЙ НЕЙРОПАТИИ</a:t>
            </a:r>
          </a:p>
          <a:p>
            <a:r>
              <a:rPr lang="ru-RU" sz="3200" dirty="0"/>
              <a:t>• Препараты альфа-</a:t>
            </a:r>
            <a:r>
              <a:rPr lang="ru-RU" sz="3200" dirty="0" err="1"/>
              <a:t>липоевой</a:t>
            </a:r>
            <a:r>
              <a:rPr lang="ru-RU" sz="3200" dirty="0"/>
              <a:t> кислоты</a:t>
            </a:r>
          </a:p>
          <a:p>
            <a:r>
              <a:rPr lang="ru-RU" sz="3200" dirty="0"/>
              <a:t>(</a:t>
            </a:r>
            <a:r>
              <a:rPr lang="ru-RU" sz="3200" dirty="0" err="1"/>
              <a:t>тиоктацид</a:t>
            </a:r>
            <a:r>
              <a:rPr lang="ru-RU" sz="3200" dirty="0"/>
              <a:t>, </a:t>
            </a:r>
            <a:r>
              <a:rPr lang="ru-RU" sz="3200" dirty="0" err="1"/>
              <a:t>берлитион</a:t>
            </a:r>
            <a:r>
              <a:rPr lang="ru-RU" sz="3200" dirty="0"/>
              <a:t>, </a:t>
            </a:r>
            <a:r>
              <a:rPr lang="ru-RU" sz="3200" dirty="0" err="1" smtClean="0"/>
              <a:t>октолипен</a:t>
            </a:r>
            <a:r>
              <a:rPr lang="ru-RU" sz="3200" dirty="0" smtClean="0"/>
              <a:t>, </a:t>
            </a:r>
            <a:r>
              <a:rPr lang="ru-RU" sz="3200" dirty="0" err="1" smtClean="0"/>
              <a:t>тиогамма</a:t>
            </a:r>
            <a:r>
              <a:rPr lang="ru-RU" sz="3200" dirty="0"/>
              <a:t>)</a:t>
            </a:r>
          </a:p>
          <a:p>
            <a:r>
              <a:rPr lang="ru-RU" sz="3200" dirty="0"/>
              <a:t>• Витамины группы В (</a:t>
            </a:r>
            <a:r>
              <a:rPr lang="ru-RU" sz="3200" dirty="0" err="1"/>
              <a:t>мильгамма</a:t>
            </a:r>
            <a:r>
              <a:rPr lang="ru-RU" sz="3200" dirty="0"/>
              <a:t>, </a:t>
            </a:r>
            <a:r>
              <a:rPr lang="ru-RU" sz="3200" dirty="0" err="1" smtClean="0"/>
              <a:t>бенфолипен</a:t>
            </a:r>
            <a:r>
              <a:rPr lang="ru-RU" sz="3200" dirty="0" smtClean="0"/>
              <a:t>, </a:t>
            </a:r>
            <a:r>
              <a:rPr lang="ru-RU" sz="3200" dirty="0" err="1" smtClean="0"/>
              <a:t>нейромультивит</a:t>
            </a:r>
            <a:r>
              <a:rPr lang="ru-RU" sz="3200" dirty="0"/>
              <a:t>, </a:t>
            </a:r>
            <a:r>
              <a:rPr lang="ru-RU" sz="3200" dirty="0" err="1"/>
              <a:t>нейрокомплит</a:t>
            </a:r>
            <a:r>
              <a:rPr lang="ru-RU" sz="3200" dirty="0"/>
              <a:t>)</a:t>
            </a:r>
          </a:p>
          <a:p>
            <a:r>
              <a:rPr lang="ru-RU" sz="3200" dirty="0"/>
              <a:t>• Симптоматические средства при болевом</a:t>
            </a:r>
          </a:p>
          <a:p>
            <a:r>
              <a:rPr lang="ru-RU" sz="3200" dirty="0"/>
              <a:t>синдроме (</a:t>
            </a:r>
            <a:r>
              <a:rPr lang="ru-RU" sz="3200" dirty="0" smtClean="0"/>
              <a:t>противосудорожные, антидепрессанты</a:t>
            </a:r>
            <a:r>
              <a:rPr lang="ru-RU" sz="3200" dirty="0"/>
              <a:t>)</a:t>
            </a:r>
          </a:p>
          <a:p>
            <a:r>
              <a:rPr lang="ru-RU" sz="3200" dirty="0"/>
              <a:t>• </a:t>
            </a:r>
            <a:r>
              <a:rPr lang="ru-RU" sz="3200" dirty="0" err="1"/>
              <a:t>Габапентин</a:t>
            </a:r>
            <a:r>
              <a:rPr lang="ru-RU" sz="3200" dirty="0"/>
              <a:t>, </a:t>
            </a:r>
            <a:r>
              <a:rPr lang="ru-RU" sz="3200" dirty="0" err="1"/>
              <a:t>прегабалин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391068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531" y="0"/>
            <a:ext cx="88890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0992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097"/>
            <a:ext cx="12191999" cy="687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8494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188913"/>
            <a:ext cx="8713788" cy="1143000"/>
          </a:xfrm>
        </p:spPr>
        <p:txBody>
          <a:bodyPr/>
          <a:lstStyle/>
          <a:p>
            <a:pPr eaLnBrk="1" hangingPunct="1"/>
            <a:r>
              <a:rPr lang="ru-RU" altLang="zh-CN" sz="3200">
                <a:solidFill>
                  <a:srgbClr val="2C89E5"/>
                </a:solidFill>
              </a:rPr>
              <a:t>Частота диабетической ретинопатии</a:t>
            </a:r>
            <a:br>
              <a:rPr lang="ru-RU" altLang="zh-CN" sz="3200">
                <a:solidFill>
                  <a:srgbClr val="2C89E5"/>
                </a:solidFill>
              </a:rPr>
            </a:br>
            <a:r>
              <a:rPr lang="ru-RU" altLang="zh-CN" sz="3200">
                <a:solidFill>
                  <a:srgbClr val="2C89E5"/>
                </a:solidFill>
              </a:rPr>
              <a:t>(по данным Государственного регистра РБ)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1774825" y="1981200"/>
            <a:ext cx="8642350" cy="4114800"/>
          </a:xfrm>
        </p:spPr>
        <p:txBody>
          <a:bodyPr/>
          <a:lstStyle/>
          <a:p>
            <a:pPr eaLnBrk="1" hangingPunct="1"/>
            <a:r>
              <a:rPr lang="ru-RU" altLang="ru-RU" sz="2800" dirty="0"/>
              <a:t>Дети 20%, в </a:t>
            </a:r>
            <a:r>
              <a:rPr lang="ru-RU" altLang="ru-RU" sz="2800" dirty="0" err="1"/>
              <a:t>т.ч</a:t>
            </a:r>
            <a:r>
              <a:rPr lang="ru-RU" altLang="ru-RU" sz="2800" dirty="0"/>
              <a:t>. при длительности СД </a:t>
            </a:r>
          </a:p>
          <a:p>
            <a:pPr eaLnBrk="1" hangingPunct="1">
              <a:buFontTx/>
              <a:buNone/>
            </a:pPr>
            <a:r>
              <a:rPr lang="ru-RU" altLang="ru-RU" sz="2800" dirty="0"/>
              <a:t>	</a:t>
            </a:r>
            <a:r>
              <a:rPr lang="en-US" altLang="ru-RU" sz="2800" dirty="0"/>
              <a:t>&lt;</a:t>
            </a:r>
            <a:r>
              <a:rPr lang="ru-RU" altLang="ru-RU" sz="2800" dirty="0"/>
              <a:t> 5 лет: 0,5%</a:t>
            </a:r>
          </a:p>
          <a:p>
            <a:pPr eaLnBrk="1" hangingPunct="1">
              <a:buFontTx/>
              <a:buNone/>
            </a:pPr>
            <a:r>
              <a:rPr lang="ru-RU" altLang="ru-RU" sz="2800" dirty="0"/>
              <a:t>	5-10 лет: 15%</a:t>
            </a:r>
          </a:p>
          <a:p>
            <a:pPr eaLnBrk="1" hangingPunct="1">
              <a:buFontTx/>
              <a:buNone/>
            </a:pPr>
            <a:r>
              <a:rPr lang="ru-RU" altLang="ru-RU" sz="2800" dirty="0"/>
              <a:t>	</a:t>
            </a:r>
            <a:r>
              <a:rPr lang="en-US" altLang="ru-RU" sz="2800" dirty="0"/>
              <a:t>&gt;</a:t>
            </a:r>
            <a:r>
              <a:rPr lang="ru-RU" altLang="ru-RU" sz="2800" dirty="0"/>
              <a:t>10 лет: 20%</a:t>
            </a:r>
          </a:p>
          <a:p>
            <a:pPr eaLnBrk="1" hangingPunct="1"/>
            <a:r>
              <a:rPr lang="ru-RU" altLang="ru-RU" sz="2800" dirty="0"/>
              <a:t>Подростки 40%, в </a:t>
            </a:r>
            <a:r>
              <a:rPr lang="ru-RU" altLang="ru-RU" sz="2800" dirty="0" err="1"/>
              <a:t>т.ч</a:t>
            </a:r>
            <a:r>
              <a:rPr lang="ru-RU" altLang="ru-RU" sz="2800" dirty="0"/>
              <a:t>. при длительности СД</a:t>
            </a:r>
          </a:p>
          <a:p>
            <a:pPr eaLnBrk="1" hangingPunct="1">
              <a:buFontTx/>
              <a:buNone/>
            </a:pPr>
            <a:r>
              <a:rPr lang="ru-RU" altLang="ru-RU" sz="2800" dirty="0"/>
              <a:t>	</a:t>
            </a:r>
            <a:r>
              <a:rPr lang="en-US" altLang="ru-RU" sz="2800" dirty="0"/>
              <a:t>&lt;</a:t>
            </a:r>
            <a:r>
              <a:rPr lang="ru-RU" altLang="ru-RU" sz="2800" dirty="0"/>
              <a:t> 5 лет: 5%</a:t>
            </a:r>
          </a:p>
          <a:p>
            <a:pPr eaLnBrk="1" hangingPunct="1">
              <a:buFontTx/>
              <a:buNone/>
            </a:pPr>
            <a:r>
              <a:rPr lang="ru-RU" altLang="ru-RU" sz="2800" dirty="0"/>
              <a:t>	5-10 лет: 25%</a:t>
            </a:r>
            <a:endParaRPr lang="en-US" altLang="ru-RU" sz="2800" dirty="0"/>
          </a:p>
          <a:p>
            <a:pPr eaLnBrk="1" hangingPunct="1">
              <a:buFontTx/>
              <a:buNone/>
            </a:pPr>
            <a:r>
              <a:rPr lang="ru-RU" altLang="ru-RU" sz="2800" dirty="0"/>
              <a:t>	</a:t>
            </a:r>
            <a:r>
              <a:rPr lang="en-US" altLang="ru-RU" sz="2800" dirty="0"/>
              <a:t>&gt;</a:t>
            </a:r>
            <a:r>
              <a:rPr lang="ru-RU" altLang="ru-RU" sz="2800" dirty="0"/>
              <a:t> 10 лет: 35%</a:t>
            </a:r>
          </a:p>
        </p:txBody>
      </p:sp>
    </p:spTree>
    <p:extLst>
      <p:ext uri="{BB962C8B-B14F-4D97-AF65-F5344CB8AC3E}">
        <p14:creationId xmlns:p14="http://schemas.microsoft.com/office/powerpoint/2010/main" val="40138784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80137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				Диабетическая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</a:rPr>
              <a:t>ретинопатия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600" dirty="0" smtClean="0"/>
              <a:t> </a:t>
            </a:r>
            <a:r>
              <a:rPr lang="ru-RU" sz="3600" u="sng" dirty="0"/>
              <a:t>Стадии диабетической </a:t>
            </a:r>
            <a:r>
              <a:rPr lang="ru-RU" sz="3600" u="sng" dirty="0" err="1"/>
              <a:t>ретинопатии</a:t>
            </a:r>
            <a:r>
              <a:rPr lang="ru-RU" sz="3600" u="sng" dirty="0"/>
              <a:t>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err="1"/>
              <a:t>Непролиферативная</a:t>
            </a:r>
            <a:r>
              <a:rPr lang="ru-RU" sz="3600" dirty="0"/>
              <a:t> </a:t>
            </a:r>
            <a:r>
              <a:rPr lang="ru-RU" sz="3600" dirty="0" err="1"/>
              <a:t>ретинопатия</a:t>
            </a:r>
            <a:endParaRPr lang="ru-RU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err="1"/>
              <a:t>Препролиферативная</a:t>
            </a:r>
            <a:r>
              <a:rPr lang="ru-RU" sz="3600" dirty="0"/>
              <a:t> </a:t>
            </a:r>
            <a:r>
              <a:rPr lang="ru-RU" sz="3600" dirty="0" err="1"/>
              <a:t>ретинопатия</a:t>
            </a:r>
            <a:endParaRPr lang="ru-RU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Пролиферативная </a:t>
            </a:r>
            <a:r>
              <a:rPr lang="ru-RU" sz="3600" dirty="0" err="1"/>
              <a:t>ретинопатия</a:t>
            </a:r>
            <a:endParaRPr lang="ru-RU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/>
              <a:t>Стадия конечных изменений в сетчатке</a:t>
            </a:r>
          </a:p>
        </p:txBody>
      </p:sp>
    </p:spTree>
    <p:extLst>
      <p:ext uri="{BB962C8B-B14F-4D97-AF65-F5344CB8AC3E}">
        <p14:creationId xmlns:p14="http://schemas.microsoft.com/office/powerpoint/2010/main" val="38209150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8991600" cy="609600"/>
          </a:xfrm>
        </p:spPr>
        <p:txBody>
          <a:bodyPr/>
          <a:lstStyle/>
          <a:p>
            <a:pPr eaLnBrk="1" hangingPunct="1"/>
            <a:r>
              <a:rPr lang="ru-RU" altLang="zh-CN" sz="3200" dirty="0" err="1">
                <a:solidFill>
                  <a:srgbClr val="2C89E5"/>
                </a:solidFill>
              </a:rPr>
              <a:t>Ретинопатия</a:t>
            </a:r>
            <a:r>
              <a:rPr lang="ru-RU" altLang="zh-CN" sz="3200" dirty="0">
                <a:solidFill>
                  <a:srgbClr val="2C89E5"/>
                </a:solidFill>
              </a:rPr>
              <a:t> (</a:t>
            </a:r>
            <a:r>
              <a:rPr lang="ru-RU" altLang="zh-CN" sz="3200" dirty="0" err="1">
                <a:solidFill>
                  <a:srgbClr val="2C89E5"/>
                </a:solidFill>
              </a:rPr>
              <a:t>непролиферативная</a:t>
            </a:r>
            <a:r>
              <a:rPr lang="ru-RU" altLang="zh-CN" sz="3200" dirty="0">
                <a:solidFill>
                  <a:srgbClr val="2C89E5"/>
                </a:solidFill>
              </a:rPr>
              <a:t> стадия)</a:t>
            </a:r>
          </a:p>
        </p:txBody>
      </p:sp>
      <p:pic>
        <p:nvPicPr>
          <p:cNvPr id="98307" name="Picture 3"/>
          <p:cNvPicPr>
            <a:picLocks noGrp="1" noChangeAspect="1" noChangeArrowheads="1"/>
          </p:cNvPicPr>
          <p:nvPr>
            <p:ph type="dgm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16088" y="1752600"/>
            <a:ext cx="4303712" cy="4343400"/>
          </a:xfrm>
        </p:spPr>
      </p:pic>
      <p:sp>
        <p:nvSpPr>
          <p:cNvPr id="9830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095999" y="914400"/>
            <a:ext cx="5879123" cy="5638800"/>
          </a:xfrm>
        </p:spPr>
        <p:txBody>
          <a:bodyPr/>
          <a:lstStyle/>
          <a:p>
            <a:pPr eaLnBrk="1" hangingPunct="1">
              <a:buClr>
                <a:schemeClr val="accent1"/>
              </a:buClr>
            </a:pPr>
            <a:r>
              <a:rPr lang="ru-RU" altLang="ru-RU" sz="2800" dirty="0" smtClean="0"/>
              <a:t>Расширение вен и капилляров</a:t>
            </a:r>
          </a:p>
          <a:p>
            <a:pPr eaLnBrk="1" hangingPunct="1">
              <a:buClr>
                <a:schemeClr val="accent1"/>
              </a:buClr>
            </a:pPr>
            <a:r>
              <a:rPr lang="ru-RU" altLang="ru-RU" sz="2800" dirty="0" err="1" smtClean="0"/>
              <a:t>Микроаневризмы</a:t>
            </a:r>
            <a:endParaRPr lang="ru-RU" altLang="ru-RU" sz="2800" dirty="0" smtClean="0"/>
          </a:p>
          <a:p>
            <a:pPr eaLnBrk="1" hangingPunct="1">
              <a:buClr>
                <a:schemeClr val="accent1"/>
              </a:buClr>
            </a:pPr>
            <a:r>
              <a:rPr lang="ru-RU" altLang="ru-RU" sz="2800" dirty="0" err="1" smtClean="0"/>
              <a:t>Ретинальные</a:t>
            </a:r>
            <a:r>
              <a:rPr lang="ru-RU" altLang="ru-RU" sz="2800" dirty="0" smtClean="0"/>
              <a:t> кровоизлияния в </a:t>
            </a:r>
            <a:r>
              <a:rPr lang="ru-RU" altLang="ru-RU" sz="2800" dirty="0" err="1" smtClean="0"/>
              <a:t>парамакулярной</a:t>
            </a:r>
            <a:r>
              <a:rPr lang="ru-RU" altLang="ru-RU" sz="2800" dirty="0" smtClean="0"/>
              <a:t> зоне</a:t>
            </a:r>
          </a:p>
          <a:p>
            <a:pPr eaLnBrk="1" hangingPunct="1">
              <a:buClr>
                <a:schemeClr val="accent1"/>
              </a:buClr>
            </a:pPr>
            <a:r>
              <a:rPr lang="ru-RU" altLang="ru-RU" sz="2800" dirty="0" smtClean="0"/>
              <a:t>Отек сетчатки по ходу крупных сосудов и в </a:t>
            </a:r>
            <a:r>
              <a:rPr lang="ru-RU" altLang="ru-RU" sz="2800" dirty="0" err="1" smtClean="0"/>
              <a:t>макулярной</a:t>
            </a:r>
            <a:r>
              <a:rPr lang="ru-RU" altLang="ru-RU" sz="2800" dirty="0" smtClean="0"/>
              <a:t> зоне</a:t>
            </a:r>
          </a:p>
          <a:p>
            <a:pPr eaLnBrk="1" hangingPunct="1">
              <a:buClr>
                <a:schemeClr val="accent1"/>
              </a:buClr>
            </a:pPr>
            <a:r>
              <a:rPr lang="ru-RU" altLang="ru-RU" sz="2800" dirty="0" smtClean="0"/>
              <a:t> Зрение не нарушено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18665123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677" y="0"/>
            <a:ext cx="10398369" cy="736477"/>
          </a:xfrm>
        </p:spPr>
        <p:txBody>
          <a:bodyPr/>
          <a:lstStyle/>
          <a:p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Ретинопатия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 ( </a:t>
            </a:r>
            <a:r>
              <a:rPr lang="ru-RU" sz="3600" dirty="0" err="1" smtClean="0">
                <a:solidFill>
                  <a:schemeClr val="accent1">
                    <a:lumMod val="75000"/>
                  </a:schemeClr>
                </a:solidFill>
              </a:rPr>
              <a:t>перепролиферативная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 стадия)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1854" y="958362"/>
            <a:ext cx="7910146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Более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выраженные изменения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Множественные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ретинальные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 кровоизлияния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Большое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количество экссудативных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очагов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в зонах ишемии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• Выраженные 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венозные аномалии (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петли,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извитость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разный калибр, удвоение)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333333"/>
                </a:solidFill>
                <a:latin typeface="Helvetica Neue"/>
              </a:rPr>
              <a:t>• Изменения на сетчатке захватывают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не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только </a:t>
            </a:r>
            <a:r>
              <a:rPr lang="ru-RU" sz="3200" dirty="0" err="1">
                <a:solidFill>
                  <a:srgbClr val="333333"/>
                </a:solidFill>
                <a:latin typeface="Helvetica Neue"/>
              </a:rPr>
              <a:t>парамакулярную</a:t>
            </a:r>
            <a:r>
              <a:rPr lang="ru-RU" sz="3200" dirty="0">
                <a:solidFill>
                  <a:srgbClr val="333333"/>
                </a:solidFill>
                <a:latin typeface="Helvetica Neue"/>
              </a:rPr>
              <a:t>, но и </a:t>
            </a:r>
            <a:r>
              <a:rPr lang="ru-RU" sz="3200" dirty="0" err="1" smtClean="0">
                <a:solidFill>
                  <a:srgbClr val="333333"/>
                </a:solidFill>
                <a:latin typeface="Helvetica Neue"/>
              </a:rPr>
              <a:t>макулярную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333333"/>
                </a:solidFill>
                <a:latin typeface="Helvetica Neue"/>
              </a:rPr>
              <a:t>зону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39" y="2074985"/>
            <a:ext cx="4027245" cy="307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6317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8763000" cy="990600"/>
          </a:xfrm>
        </p:spPr>
        <p:txBody>
          <a:bodyPr/>
          <a:lstStyle/>
          <a:p>
            <a:pPr eaLnBrk="1" hangingPunct="1"/>
            <a:r>
              <a:rPr lang="ru-RU" altLang="zh-CN" sz="3200">
                <a:solidFill>
                  <a:srgbClr val="2C89E5"/>
                </a:solidFill>
              </a:rPr>
              <a:t>Ретинопатия (пролиферативная стадия)</a:t>
            </a:r>
          </a:p>
        </p:txBody>
      </p:sp>
      <p:pic>
        <p:nvPicPr>
          <p:cNvPr id="100355" name="Picture 3"/>
          <p:cNvPicPr>
            <a:picLocks noGrp="1" noChangeAspect="1" noChangeArrowheads="1"/>
          </p:cNvPicPr>
          <p:nvPr>
            <p:ph type="dgm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676400"/>
            <a:ext cx="4495800" cy="4419600"/>
          </a:xfrm>
        </p:spPr>
      </p:pic>
      <p:sp>
        <p:nvSpPr>
          <p:cNvPr id="10035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095999" y="1143000"/>
            <a:ext cx="4665785" cy="5486400"/>
          </a:xfrm>
        </p:spPr>
        <p:txBody>
          <a:bodyPr/>
          <a:lstStyle/>
          <a:p>
            <a:pPr eaLnBrk="1" hangingPunct="1">
              <a:buClr>
                <a:schemeClr val="accent1"/>
              </a:buClr>
            </a:pPr>
            <a:r>
              <a:rPr lang="ru-RU" sz="2800" b="0" i="0" dirty="0" smtClean="0">
                <a:solidFill>
                  <a:srgbClr val="333333"/>
                </a:solidFill>
                <a:effectLst/>
                <a:latin typeface="Helvetica Neue"/>
              </a:rPr>
              <a:t>Процессы </a:t>
            </a:r>
            <a:r>
              <a:rPr lang="ru-RU" sz="2800" b="0" i="0" dirty="0" err="1" smtClean="0">
                <a:solidFill>
                  <a:srgbClr val="333333"/>
                </a:solidFill>
                <a:effectLst/>
                <a:latin typeface="Helvetica Neue"/>
              </a:rPr>
              <a:t>неоваскуляризации</a:t>
            </a:r>
            <a:r>
              <a:rPr lang="ru-RU" sz="2800" b="0" i="0" dirty="0" smtClean="0">
                <a:solidFill>
                  <a:srgbClr val="333333"/>
                </a:solidFill>
                <a:effectLst/>
                <a:latin typeface="Helvetica Neue"/>
              </a:rPr>
              <a:t> в том</a:t>
            </a:r>
            <a:r>
              <a:rPr lang="ru-RU" sz="2800" dirty="0"/>
              <a:t> </a:t>
            </a:r>
            <a:r>
              <a:rPr lang="ru-RU" sz="2800" b="0" i="0" dirty="0" smtClean="0">
                <a:solidFill>
                  <a:srgbClr val="333333"/>
                </a:solidFill>
                <a:effectLst/>
                <a:latin typeface="Helvetica Neue"/>
              </a:rPr>
              <a:t>числе в области диска зрительного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0" i="0" dirty="0" smtClean="0">
                <a:solidFill>
                  <a:srgbClr val="333333"/>
                </a:solidFill>
                <a:effectLst/>
                <a:latin typeface="Helvetica Neue"/>
              </a:rPr>
              <a:t>нерва. </a:t>
            </a:r>
          </a:p>
          <a:p>
            <a:pPr eaLnBrk="1" hangingPunct="1">
              <a:buClr>
                <a:schemeClr val="accent1"/>
              </a:buClr>
            </a:pPr>
            <a:r>
              <a:rPr lang="ru-RU" sz="2800" b="0" i="0" dirty="0" smtClean="0">
                <a:solidFill>
                  <a:srgbClr val="333333"/>
                </a:solidFill>
                <a:effectLst/>
                <a:latin typeface="Helvetica Neue"/>
              </a:rPr>
              <a:t>Сосуды патологичны – тонкие и</a:t>
            </a:r>
            <a:r>
              <a:rPr lang="ru-RU" sz="2800" dirty="0"/>
              <a:t> </a:t>
            </a:r>
            <a:r>
              <a:rPr lang="ru-RU" sz="2800" b="0" i="0" dirty="0" smtClean="0">
                <a:solidFill>
                  <a:srgbClr val="333333"/>
                </a:solidFill>
                <a:effectLst/>
                <a:latin typeface="Helvetica Neue"/>
              </a:rPr>
              <a:t>хрупкие – очень часто – повторные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0" i="0" dirty="0" smtClean="0">
                <a:solidFill>
                  <a:srgbClr val="333333"/>
                </a:solidFill>
                <a:effectLst/>
                <a:latin typeface="Helvetica Neue"/>
              </a:rPr>
              <a:t>кровотечения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34952828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69" y="0"/>
            <a:ext cx="104892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4079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96276"/>
            <a:ext cx="12192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Диабетическая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ретинопатия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приводит к возникновению следующих осложнений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700" dirty="0"/>
              <a:t>Катаракта — потеря прозрачности хрусталика из-за образования плотных непрозрачных структур в его содержимом. Вследствие помутнения он не пропускает достаточное количество света, и человек перестаёт видеть отчётливую картинку. Из-за мутности хрусталика зрение становится как бы "затуманенным", очертания объектов — нечёткими и размытыми.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700" dirty="0"/>
              <a:t>Вторичная глаукома — повышение внутриглазного давления и поражение зрительного нерва, развивающееся на фоне другого заболевания — катаракты, кератита, травмы глаза, тромбоза вен сетчатки и др. При этом наблюдается прогрессирующее снижение остроты зрения и болевой синдром.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700" dirty="0" err="1"/>
              <a:t>Гемофтальм</a:t>
            </a:r>
            <a:r>
              <a:rPr lang="ru-RU" sz="2700" dirty="0"/>
              <a:t> — кровоизлияние в полость стекловидного тела. Кровь так же, как и помутневший хрусталик, мешает попаданию света на сетчатку, из-за чего снижается чёткость зрения.</a:t>
            </a:r>
          </a:p>
        </p:txBody>
      </p:sp>
    </p:spTree>
    <p:extLst>
      <p:ext uri="{BB962C8B-B14F-4D97-AF65-F5344CB8AC3E}">
        <p14:creationId xmlns:p14="http://schemas.microsoft.com/office/powerpoint/2010/main" val="29486773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0"/>
            <a:ext cx="1211286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Диабетическая </a:t>
            </a:r>
            <a:r>
              <a:rPr lang="ru-RU" sz="2800" dirty="0" err="1">
                <a:solidFill>
                  <a:schemeClr val="accent1">
                    <a:lumMod val="75000"/>
                  </a:schemeClr>
                </a:solidFill>
              </a:rPr>
              <a:t>ретинопатия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приводит к возникновению следующих осложнений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err="1" smtClean="0"/>
              <a:t>Ретиношизис</a:t>
            </a:r>
            <a:r>
              <a:rPr lang="ru-RU" sz="2800" dirty="0" smtClean="0"/>
              <a:t> </a:t>
            </a:r>
            <a:r>
              <a:rPr lang="ru-RU" sz="2800" dirty="0"/>
              <a:t>— расслоение сетчатки из-за нарушения кровообращения. Возникает чаще всего при сосудистых заболеваниях глаз, воспалительных процессах (хронических формах </a:t>
            </a:r>
            <a:r>
              <a:rPr lang="ru-RU" sz="2800" dirty="0" err="1"/>
              <a:t>увеита</a:t>
            </a:r>
            <a:r>
              <a:rPr lang="ru-RU" sz="2800" dirty="0"/>
              <a:t>, </a:t>
            </a:r>
            <a:r>
              <a:rPr lang="ru-RU" sz="2800" dirty="0" smtClean="0"/>
              <a:t>иридоциклита).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Отслойка </a:t>
            </a:r>
            <a:r>
              <a:rPr lang="ru-RU" sz="2800" dirty="0"/>
              <a:t>сетчатки — отделение сетчатки от сосудистой оболочки глаза. При этом возникает резкое снижение зрения, появляется пелена, "занавеска" перед глазом, сужаются поля зрения, появляются мушки, искры, молнии.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Слепота. Она является необратимой и становится причиной </a:t>
            </a:r>
            <a:r>
              <a:rPr lang="ru-RU" sz="2800" dirty="0" err="1"/>
              <a:t>инвалидизации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5461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106006" y="767007"/>
            <a:ext cx="6479931" cy="507878"/>
          </a:xfrm>
        </p:spPr>
        <p:txBody>
          <a:bodyPr/>
          <a:lstStyle/>
          <a:p>
            <a:r>
              <a:rPr lang="ru-RU" sz="3600" b="0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Inter"/>
              </a:rPr>
              <a:t>Диагностика диабетической </a:t>
            </a:r>
            <a:br>
              <a:rPr lang="ru-RU" sz="3600" b="0" i="0" dirty="0" smtClean="0">
                <a:solidFill>
                  <a:schemeClr val="accent1">
                    <a:lumMod val="75000"/>
                  </a:schemeClr>
                </a:solidFill>
                <a:effectLst/>
                <a:latin typeface="Inter"/>
              </a:rPr>
            </a:br>
            <a:r>
              <a:rPr lang="ru-RU" sz="3600" b="0" i="0" dirty="0" err="1" smtClean="0">
                <a:solidFill>
                  <a:schemeClr val="accent1">
                    <a:lumMod val="75000"/>
                  </a:schemeClr>
                </a:solidFill>
                <a:effectLst/>
                <a:latin typeface="Inter"/>
              </a:rPr>
              <a:t>ретинопатии</a:t>
            </a:r>
            <a:r>
              <a:rPr lang="ru-RU" b="0" i="0" dirty="0" smtClean="0">
                <a:solidFill>
                  <a:srgbClr val="181D21"/>
                </a:solidFill>
                <a:effectLst/>
                <a:latin typeface="Inter"/>
              </a:rPr>
              <a:t/>
            </a:r>
            <a:br>
              <a:rPr lang="ru-RU" b="0" i="0" dirty="0" smtClean="0">
                <a:solidFill>
                  <a:srgbClr val="181D21"/>
                </a:solidFill>
                <a:effectLst/>
                <a:latin typeface="Inter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2813540"/>
            <a:ext cx="1204253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rgbClr val="181D21"/>
                </a:solidFill>
                <a:latin typeface="Inter"/>
              </a:rPr>
              <a:t>визометрия</a:t>
            </a:r>
            <a:r>
              <a:rPr lang="ru-RU" sz="2800" dirty="0">
                <a:solidFill>
                  <a:srgbClr val="181D21"/>
                </a:solidFill>
                <a:latin typeface="Inter"/>
              </a:rPr>
              <a:t> — проверка остроты зрения;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181D21"/>
                </a:solidFill>
                <a:latin typeface="Inter"/>
              </a:rPr>
              <a:t>периметрия — оценка состояния периферического зрения;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dirty="0" err="1">
                <a:solidFill>
                  <a:srgbClr val="181D21"/>
                </a:solidFill>
                <a:latin typeface="Inter"/>
              </a:rPr>
              <a:t>биомикроскопия</a:t>
            </a:r>
            <a:r>
              <a:rPr lang="ru-RU" sz="2800" dirty="0">
                <a:solidFill>
                  <a:srgbClr val="181D21"/>
                </a:solidFill>
                <a:latin typeface="Inter"/>
              </a:rPr>
              <a:t> — изучение переднего отрезка глаза (роговицы, передней камеры, хрусталика, конъюнктивы и век);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181D21"/>
                </a:solidFill>
                <a:latin typeface="Inter"/>
              </a:rPr>
              <a:t>офтальмоскопия под </a:t>
            </a:r>
            <a:r>
              <a:rPr lang="ru-RU" sz="2800" b="1" dirty="0" err="1">
                <a:solidFill>
                  <a:srgbClr val="181D21"/>
                </a:solidFill>
                <a:latin typeface="Inter"/>
              </a:rPr>
              <a:t>мидриазом</a:t>
            </a:r>
            <a:r>
              <a:rPr lang="ru-RU" sz="2800" b="1" dirty="0">
                <a:solidFill>
                  <a:srgbClr val="181D21"/>
                </a:solidFill>
                <a:latin typeface="Inter"/>
              </a:rPr>
              <a:t> </a:t>
            </a:r>
            <a:r>
              <a:rPr lang="ru-RU" sz="2800" dirty="0">
                <a:solidFill>
                  <a:srgbClr val="181D21"/>
                </a:solidFill>
                <a:latin typeface="Inter"/>
              </a:rPr>
              <a:t>— осмотр глазного дна через расширенный зрачок с использованием линзы Гольдмана;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181D21"/>
                </a:solidFill>
                <a:latin typeface="Inter"/>
              </a:rPr>
              <a:t>контактная тонометрия</a:t>
            </a:r>
            <a:r>
              <a:rPr lang="ru-RU" sz="2800" dirty="0">
                <a:solidFill>
                  <a:srgbClr val="181D21"/>
                </a:solidFill>
                <a:latin typeface="Inter"/>
              </a:rPr>
              <a:t> — измерение внутриглазного давления тонометром </a:t>
            </a:r>
            <a:r>
              <a:rPr lang="ru-RU" sz="2800" dirty="0" err="1">
                <a:solidFill>
                  <a:srgbClr val="181D21"/>
                </a:solidFill>
                <a:latin typeface="Inter"/>
              </a:rPr>
              <a:t>Маклакова</a:t>
            </a:r>
            <a:r>
              <a:rPr lang="ru-RU" sz="2800" dirty="0">
                <a:solidFill>
                  <a:srgbClr val="181D21"/>
                </a:solidFill>
                <a:latin typeface="Inter"/>
              </a:rPr>
              <a:t>.</a:t>
            </a:r>
            <a:endParaRPr lang="ru-RU" sz="2800" b="0" i="0" dirty="0">
              <a:solidFill>
                <a:srgbClr val="181D21"/>
              </a:solidFill>
              <a:effectLst/>
              <a:latin typeface="Inter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69" y="140678"/>
            <a:ext cx="3392821" cy="254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358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8607" y="0"/>
            <a:ext cx="7854462" cy="657347"/>
          </a:xfrm>
        </p:spPr>
        <p:txBody>
          <a:bodyPr/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Лечение диабетической </a:t>
            </a:r>
            <a:r>
              <a:rPr lang="ru-RU" sz="3200" dirty="0" err="1" smtClean="0">
                <a:solidFill>
                  <a:schemeClr val="accent1">
                    <a:lumMod val="75000"/>
                  </a:schemeClr>
                </a:solidFill>
              </a:rPr>
              <a:t>ретинопатии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57347"/>
            <a:ext cx="1219200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181D21"/>
                </a:solidFill>
                <a:latin typeface="Inter"/>
              </a:rPr>
              <a:t>Независимо от стадии диабетической </a:t>
            </a:r>
            <a:r>
              <a:rPr lang="ru-RU" sz="2800" dirty="0" err="1">
                <a:solidFill>
                  <a:srgbClr val="181D21"/>
                </a:solidFill>
                <a:latin typeface="Inter"/>
              </a:rPr>
              <a:t>ретинопатии</a:t>
            </a:r>
            <a:r>
              <a:rPr lang="ru-RU" sz="2800" dirty="0">
                <a:solidFill>
                  <a:srgbClr val="181D21"/>
                </a:solidFill>
                <a:latin typeface="Inter"/>
              </a:rPr>
              <a:t> необходимо провести соответствующее лечение основного заболевания, нормализовать артериальное давление и липидный </a:t>
            </a:r>
            <a:r>
              <a:rPr lang="ru-RU" sz="2800" dirty="0" smtClean="0">
                <a:solidFill>
                  <a:srgbClr val="181D21"/>
                </a:solidFill>
                <a:latin typeface="Inter"/>
              </a:rPr>
              <a:t>обмен!</a:t>
            </a:r>
          </a:p>
          <a:p>
            <a:endParaRPr lang="ru-RU" sz="2800" u="sng" dirty="0" smtClean="0">
              <a:solidFill>
                <a:srgbClr val="181D21"/>
              </a:solidFill>
              <a:latin typeface="Inter"/>
            </a:endParaRPr>
          </a:p>
          <a:p>
            <a:r>
              <a:rPr lang="ru-RU" sz="2800" u="sng" dirty="0" smtClean="0">
                <a:solidFill>
                  <a:srgbClr val="181D21"/>
                </a:solidFill>
                <a:latin typeface="Inter"/>
              </a:rPr>
              <a:t>Медикаментозное </a:t>
            </a:r>
            <a:r>
              <a:rPr lang="ru-RU" sz="2800" u="sng" dirty="0">
                <a:solidFill>
                  <a:srgbClr val="181D21"/>
                </a:solidFill>
                <a:latin typeface="Inter"/>
              </a:rPr>
              <a:t>лечение диабетической </a:t>
            </a:r>
            <a:r>
              <a:rPr lang="ru-RU" sz="2800" u="sng" dirty="0" err="1">
                <a:solidFill>
                  <a:srgbClr val="181D21"/>
                </a:solidFill>
                <a:latin typeface="Inter"/>
              </a:rPr>
              <a:t>ретинопатии</a:t>
            </a:r>
            <a:r>
              <a:rPr lang="ru-RU" sz="2800" u="sng" dirty="0">
                <a:solidFill>
                  <a:srgbClr val="181D21"/>
                </a:solidFill>
                <a:latin typeface="Inter"/>
              </a:rPr>
              <a:t> </a:t>
            </a:r>
            <a:r>
              <a:rPr lang="ru-RU" sz="2800" u="sng" dirty="0" smtClean="0">
                <a:solidFill>
                  <a:srgbClr val="181D21"/>
                </a:solidFill>
                <a:latin typeface="Inter"/>
              </a:rPr>
              <a:t>:</a:t>
            </a:r>
            <a:endParaRPr lang="ru-RU" sz="2800" u="sng" dirty="0">
              <a:solidFill>
                <a:srgbClr val="181D21"/>
              </a:solidFill>
              <a:latin typeface="Inter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181D21"/>
                </a:solidFill>
                <a:latin typeface="Inter"/>
              </a:rPr>
              <a:t>препараты, воздействующие на артериальную гипертензию, диабетическую нефропатию и </a:t>
            </a:r>
            <a:r>
              <a:rPr lang="ru-RU" sz="2800" dirty="0" err="1">
                <a:solidFill>
                  <a:srgbClr val="181D21"/>
                </a:solidFill>
                <a:latin typeface="Inter"/>
              </a:rPr>
              <a:t>ретинопатию</a:t>
            </a:r>
            <a:r>
              <a:rPr lang="ru-RU" sz="2800" dirty="0">
                <a:solidFill>
                  <a:srgbClr val="181D21"/>
                </a:solidFill>
                <a:latin typeface="Inter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rgbClr val="181D21"/>
                </a:solidFill>
                <a:latin typeface="Inter"/>
              </a:rPr>
              <a:t>ангиоретинопротекторы</a:t>
            </a:r>
            <a:r>
              <a:rPr lang="ru-RU" sz="2800" dirty="0">
                <a:solidFill>
                  <a:srgbClr val="181D21"/>
                </a:solidFill>
                <a:latin typeface="Inter"/>
              </a:rPr>
              <a:t> и антиоксиданты, укрепляющие сосудистую стенку и иммунитет, препятствующие образованию микротромбов;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181D21"/>
                </a:solidFill>
                <a:latin typeface="Inter"/>
              </a:rPr>
              <a:t>препараты, улучшающие микроциркуляцию крови, её вязкость и текучесть;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 err="1">
                <a:solidFill>
                  <a:srgbClr val="181D21"/>
                </a:solidFill>
                <a:latin typeface="Inter"/>
              </a:rPr>
              <a:t>гиполипидемические</a:t>
            </a:r>
            <a:r>
              <a:rPr lang="ru-RU" sz="2800" dirty="0">
                <a:solidFill>
                  <a:srgbClr val="181D21"/>
                </a:solidFill>
                <a:latin typeface="Inter"/>
              </a:rPr>
              <a:t> препараты, нормализующие липидный обмен в организме;</a:t>
            </a:r>
          </a:p>
          <a:p>
            <a:r>
              <a:rPr lang="ru-RU" sz="2400" dirty="0">
                <a:solidFill>
                  <a:srgbClr val="181D21"/>
                </a:solidFill>
                <a:latin typeface="Inter"/>
              </a:rPr>
              <a:t/>
            </a:r>
            <a:br>
              <a:rPr lang="ru-RU" sz="2400" dirty="0">
                <a:solidFill>
                  <a:srgbClr val="181D21"/>
                </a:solidFill>
                <a:latin typeface="Inter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32087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Введение препаратов в стекловидное тел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832591"/>
            <a:ext cx="5715000" cy="284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09246" y="546944"/>
            <a:ext cx="1148275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u="sng" dirty="0"/>
              <a:t>Медикаментозное лечение диабетической </a:t>
            </a:r>
            <a:r>
              <a:rPr lang="ru-RU" sz="3200" u="sng" dirty="0" err="1"/>
              <a:t>ретинопатии</a:t>
            </a:r>
            <a:r>
              <a:rPr lang="ru-RU" sz="3200" u="sng" dirty="0"/>
              <a:t>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err="1" smtClean="0"/>
              <a:t>глюкокортикоиды</a:t>
            </a:r>
            <a:r>
              <a:rPr lang="ru-RU" sz="3200" dirty="0"/>
              <a:t>, которые вводят в стекловидное тело для устранения отёка;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/>
              <a:t>ингибиторы VEGF, которые также вводят в стекловидное тело, чтобы не допустить или приостановить образование новых сосудов (например, </a:t>
            </a:r>
            <a:r>
              <a:rPr lang="ru-RU" sz="3200" dirty="0" err="1"/>
              <a:t>афлиберцепт</a:t>
            </a:r>
            <a:r>
              <a:rPr lang="ru-RU" sz="3200" dirty="0"/>
              <a:t>, </a:t>
            </a:r>
            <a:r>
              <a:rPr lang="ru-RU" sz="3200" dirty="0" err="1"/>
              <a:t>ранибизумаб</a:t>
            </a:r>
            <a:r>
              <a:rPr lang="ru-RU" sz="3200" dirty="0"/>
              <a:t>, </a:t>
            </a:r>
            <a:r>
              <a:rPr lang="ru-RU" sz="3200" dirty="0" err="1"/>
              <a:t>бевацизумаб</a:t>
            </a:r>
            <a:r>
              <a:rPr lang="ru-RU" sz="32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8779818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9825"/>
            <a:ext cx="12192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При развитии третьей стадии диабетической </a:t>
            </a:r>
            <a:r>
              <a:rPr lang="ru-RU" sz="3200" dirty="0" err="1"/>
              <a:t>ретинопатии</a:t>
            </a:r>
            <a:r>
              <a:rPr lang="ru-RU" sz="3200" dirty="0"/>
              <a:t>, угрожающей жизни пациента, терапевтические возможности очень ограничены. </a:t>
            </a:r>
            <a:endParaRPr lang="ru-RU" sz="3200" dirty="0" smtClean="0"/>
          </a:p>
          <a:p>
            <a:r>
              <a:rPr lang="ru-RU" sz="3200" dirty="0" smtClean="0"/>
              <a:t>В </a:t>
            </a:r>
            <a:r>
              <a:rPr lang="ru-RU" sz="3200" dirty="0"/>
              <a:t>таких случаях может потребоваться лазерная коагуляция сетчатки. </a:t>
            </a:r>
            <a:endParaRPr lang="ru-RU" sz="3200" dirty="0" smtClean="0"/>
          </a:p>
          <a:p>
            <a:r>
              <a:rPr lang="ru-RU" sz="3200" u="sng" dirty="0" smtClean="0"/>
              <a:t>Показаниями </a:t>
            </a:r>
            <a:r>
              <a:rPr lang="ru-RU" sz="3200" u="sng" dirty="0"/>
              <a:t>к её выполнению служат: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экссудативная </a:t>
            </a:r>
            <a:r>
              <a:rPr lang="ru-RU" sz="3200" dirty="0"/>
              <a:t>(отёчная) </a:t>
            </a:r>
            <a:r>
              <a:rPr lang="ru-RU" sz="3200" dirty="0" err="1"/>
              <a:t>макулопатия</a:t>
            </a:r>
            <a:r>
              <a:rPr lang="ru-RU" sz="3200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ишемия сетчатки;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появление новых сосудов на сетчатке или передней поверхности радужной оболочки;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прогрессирование патологических изменений на глазном дне через 3-6 месяцев после компенсации сахарного диабета.</a:t>
            </a:r>
          </a:p>
        </p:txBody>
      </p:sp>
    </p:spTree>
    <p:extLst>
      <p:ext uri="{BB962C8B-B14F-4D97-AF65-F5344CB8AC3E}">
        <p14:creationId xmlns:p14="http://schemas.microsoft.com/office/powerpoint/2010/main" val="2762148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808" y="1494691"/>
            <a:ext cx="11092962" cy="5046786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Лечение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ретинопатии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2348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61546" y="525168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Прогноз.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Профилактика диабетической </a:t>
            </a:r>
            <a:r>
              <a:rPr lang="ru-RU" sz="3200" dirty="0" err="1" smtClean="0">
                <a:solidFill>
                  <a:schemeClr val="accent1">
                    <a:lumMod val="75000"/>
                  </a:schemeClr>
                </a:solidFill>
              </a:rPr>
              <a:t>ретинопатии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sz="3200" dirty="0" smtClean="0"/>
          </a:p>
          <a:p>
            <a:r>
              <a:rPr lang="ru-RU" sz="3200" dirty="0" smtClean="0"/>
              <a:t>Во </a:t>
            </a:r>
            <a:r>
              <a:rPr lang="ru-RU" sz="3200" dirty="0"/>
              <a:t>многом прогноз зависит от стадии диабетической </a:t>
            </a:r>
            <a:r>
              <a:rPr lang="ru-RU" sz="3200" dirty="0" err="1"/>
              <a:t>ретинопатии</a:t>
            </a:r>
            <a:r>
              <a:rPr lang="ru-RU" sz="3200" dirty="0"/>
              <a:t> и степени тяжести сахарного диабета. </a:t>
            </a:r>
            <a:endParaRPr lang="ru-RU" sz="3200" dirty="0" smtClean="0"/>
          </a:p>
          <a:p>
            <a:r>
              <a:rPr lang="ru-RU" sz="3200" dirty="0" smtClean="0"/>
              <a:t>Наиболее </a:t>
            </a:r>
            <a:r>
              <a:rPr lang="ru-RU" sz="3200" dirty="0"/>
              <a:t>неблагополучный вариант будущего возможен при пролиферативной стадии заболевания, так как на этом этапе возникают различные осложнения, которые приводят к значительной потере остроты зрения и </a:t>
            </a:r>
            <a:r>
              <a:rPr lang="ru-RU" sz="3200" dirty="0" smtClean="0"/>
              <a:t>слепоте.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1" y="4194279"/>
            <a:ext cx="3871546" cy="244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4402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1524000"/>
          </a:xfrm>
        </p:spPr>
        <p:txBody>
          <a:bodyPr/>
          <a:lstStyle/>
          <a:p>
            <a:pPr eaLnBrk="1" hangingPunct="1"/>
            <a:r>
              <a:rPr lang="ru-RU" altLang="zh-CN" sz="3500">
                <a:solidFill>
                  <a:srgbClr val="2C89E5"/>
                </a:solidFill>
              </a:rPr>
              <a:t>Хайропатия (ограничение подвижности суставов)</a:t>
            </a:r>
          </a:p>
        </p:txBody>
      </p:sp>
      <p:pic>
        <p:nvPicPr>
          <p:cNvPr id="102403" name="Picture 3"/>
          <p:cNvPicPr>
            <a:picLocks noGrp="1" noChangeAspect="1" noChangeArrowheads="1"/>
          </p:cNvPicPr>
          <p:nvPr>
            <p:ph type="dgm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676400"/>
            <a:ext cx="4495800" cy="4953000"/>
          </a:xfrm>
        </p:spPr>
      </p:pic>
      <p:sp>
        <p:nvSpPr>
          <p:cNvPr id="10240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72200" y="1676400"/>
            <a:ext cx="4267200" cy="4876800"/>
          </a:xfrm>
        </p:spPr>
        <p:txBody>
          <a:bodyPr/>
          <a:lstStyle/>
          <a:p>
            <a:pPr eaLnBrk="1" hangingPunct="1">
              <a:buClr>
                <a:schemeClr val="accent1"/>
              </a:buClr>
            </a:pPr>
            <a:r>
              <a:rPr lang="ru-RU" altLang="ru-RU" sz="2800"/>
              <a:t>1 степень: неполное смыкание 4-5 пальцев</a:t>
            </a:r>
          </a:p>
          <a:p>
            <a:pPr eaLnBrk="1" hangingPunct="1">
              <a:buClr>
                <a:schemeClr val="accent1"/>
              </a:buClr>
            </a:pPr>
            <a:r>
              <a:rPr lang="ru-RU" altLang="ru-RU" sz="2800"/>
              <a:t>2 степень: неполное смыкание всех пальцев кистей</a:t>
            </a:r>
          </a:p>
        </p:txBody>
      </p:sp>
    </p:spTree>
    <p:extLst>
      <p:ext uri="{BB962C8B-B14F-4D97-AF65-F5344CB8AC3E}">
        <p14:creationId xmlns:p14="http://schemas.microsoft.com/office/powerpoint/2010/main" val="28647310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938" y="278984"/>
            <a:ext cx="1123657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ДИАБЕТИЧЕСКАЯ ХАЙРОПАТИЯ (ДХ)</a:t>
            </a:r>
          </a:p>
          <a:p>
            <a:r>
              <a:rPr lang="ru-RU" sz="3200" dirty="0"/>
              <a:t>Характеризуется </a:t>
            </a:r>
            <a:r>
              <a:rPr lang="ru-RU" sz="3200" dirty="0" smtClean="0"/>
              <a:t>безболезненными контрактурами</a:t>
            </a:r>
            <a:r>
              <a:rPr lang="ru-RU" sz="3200" dirty="0"/>
              <a:t>, преимущественно </a:t>
            </a:r>
            <a:r>
              <a:rPr lang="ru-RU" sz="3200" dirty="0" smtClean="0"/>
              <a:t>в кистях </a:t>
            </a:r>
            <a:r>
              <a:rPr lang="ru-RU" sz="3200" dirty="0"/>
              <a:t>рук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У 10-20% подростков с </a:t>
            </a:r>
            <a:r>
              <a:rPr lang="ru-RU" sz="3200" dirty="0" smtClean="0"/>
              <a:t>длительностью </a:t>
            </a:r>
          </a:p>
          <a:p>
            <a:r>
              <a:rPr lang="ru-RU" sz="3200" dirty="0" smtClean="0"/>
              <a:t>СД </a:t>
            </a:r>
            <a:r>
              <a:rPr lang="ru-RU" sz="3200" dirty="0"/>
              <a:t>более 5 лет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Более чем в 90% манифестация </a:t>
            </a:r>
            <a:r>
              <a:rPr lang="ru-RU" sz="3200" dirty="0" smtClean="0"/>
              <a:t>в возрасте </a:t>
            </a:r>
            <a:r>
              <a:rPr lang="ru-RU" sz="3200" dirty="0"/>
              <a:t>10-20 лет</a:t>
            </a:r>
          </a:p>
        </p:txBody>
      </p:sp>
    </p:spTree>
    <p:extLst>
      <p:ext uri="{BB962C8B-B14F-4D97-AF65-F5344CB8AC3E}">
        <p14:creationId xmlns:p14="http://schemas.microsoft.com/office/powerpoint/2010/main" val="14682367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53595"/>
            <a:ext cx="12192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КЛАССИФИКАЦИЯ ДИАБЕТЧЕСКОЙ ХАЙРОПАТИИ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Первая степень (легкая): нарушение объема</a:t>
            </a:r>
          </a:p>
          <a:p>
            <a:r>
              <a:rPr lang="ru-RU" sz="2800" dirty="0"/>
              <a:t>движения в 1/2 межфаланговых суставах, 1 большом</a:t>
            </a:r>
          </a:p>
          <a:p>
            <a:r>
              <a:rPr lang="ru-RU" sz="2800" dirty="0"/>
              <a:t>суставе или только </a:t>
            </a:r>
            <a:r>
              <a:rPr lang="ru-RU" sz="2800" dirty="0" smtClean="0"/>
              <a:t>2 стороннем </a:t>
            </a:r>
            <a:r>
              <a:rPr lang="ru-RU" sz="2800" dirty="0"/>
              <a:t>ограничении</a:t>
            </a:r>
          </a:p>
          <a:p>
            <a:r>
              <a:rPr lang="ru-RU" sz="2800" dirty="0"/>
              <a:t>подвижности </a:t>
            </a:r>
            <a:r>
              <a:rPr lang="ru-RU" sz="2800" dirty="0" err="1"/>
              <a:t>межкарпальнофаланговых</a:t>
            </a:r>
            <a:r>
              <a:rPr lang="ru-RU" sz="2800" dirty="0"/>
              <a:t> суставов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Вторая степень (умеренная): нарушение объема</a:t>
            </a:r>
          </a:p>
          <a:p>
            <a:r>
              <a:rPr lang="ru-RU" sz="2800" dirty="0"/>
              <a:t>движения в 3 и более проксимальных межфаланговых</a:t>
            </a:r>
          </a:p>
          <a:p>
            <a:r>
              <a:rPr lang="ru-RU" sz="2800" dirty="0"/>
              <a:t>суставах или 2стороннем ограничении подвижности</a:t>
            </a:r>
          </a:p>
          <a:p>
            <a:r>
              <a:rPr lang="ru-RU" sz="2800" dirty="0" err="1"/>
              <a:t>межкарпальнофаланговых</a:t>
            </a:r>
            <a:r>
              <a:rPr lang="ru-RU" sz="2800" dirty="0"/>
              <a:t> суставов + какого-нибудь</a:t>
            </a:r>
          </a:p>
          <a:p>
            <a:r>
              <a:rPr lang="ru-RU" sz="2800" dirty="0"/>
              <a:t>большого сустава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Третья степень (тяжелая): явная деформация кисти</a:t>
            </a:r>
          </a:p>
          <a:p>
            <a:r>
              <a:rPr lang="ru-RU" sz="2800" dirty="0"/>
              <a:t>или сочетание ограниченной подвижности суставов</a:t>
            </a:r>
          </a:p>
          <a:p>
            <a:r>
              <a:rPr lang="ru-RU" sz="2800" dirty="0"/>
              <a:t>кистей рук с поражением шейного отдела</a:t>
            </a:r>
          </a:p>
          <a:p>
            <a:r>
              <a:rPr lang="ru-RU" sz="2800" dirty="0"/>
              <a:t>позвоночника</a:t>
            </a:r>
          </a:p>
        </p:txBody>
      </p:sp>
    </p:spTree>
    <p:extLst>
      <p:ext uri="{BB962C8B-B14F-4D97-AF65-F5344CB8AC3E}">
        <p14:creationId xmlns:p14="http://schemas.microsoft.com/office/powerpoint/2010/main" val="424601014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98755"/>
            <a:ext cx="12192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КЛИНИКА ДХ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333333"/>
                </a:solidFill>
              </a:rPr>
              <a:t>ЧАСТО </a:t>
            </a:r>
            <a:r>
              <a:rPr lang="ru-RU" sz="2400" dirty="0">
                <a:solidFill>
                  <a:srgbClr val="333333"/>
                </a:solidFill>
              </a:rPr>
              <a:t>ЖАЛОБ НЕТ </a:t>
            </a:r>
            <a:r>
              <a:rPr lang="ru-RU" sz="2400" dirty="0" smtClean="0">
                <a:solidFill>
                  <a:srgbClr val="333333"/>
                </a:solidFill>
              </a:rPr>
              <a:t>ВООБЩЕ</a:t>
            </a:r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333333"/>
                </a:solidFill>
              </a:rPr>
              <a:t>СНИЖЕНИЕ </a:t>
            </a:r>
            <a:r>
              <a:rPr lang="ru-RU" sz="2400" dirty="0">
                <a:solidFill>
                  <a:srgbClr val="333333"/>
                </a:solidFill>
              </a:rPr>
              <a:t>ПОДВИЖНОСТИ В СУСТАВАХ ПАЛЬЦЕВ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333333"/>
                </a:solidFill>
              </a:rPr>
              <a:t>РУК, УТРЕННЯЯ </a:t>
            </a:r>
            <a:r>
              <a:rPr lang="ru-RU" sz="2400" dirty="0" smtClean="0">
                <a:solidFill>
                  <a:srgbClr val="333333"/>
                </a:solidFill>
              </a:rPr>
              <a:t>СКОВАННОСТЬ</a:t>
            </a:r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333333"/>
                </a:solidFill>
              </a:rPr>
              <a:t>ПРОЦЕСС </a:t>
            </a:r>
            <a:r>
              <a:rPr lang="ru-RU" sz="2400" dirty="0">
                <a:solidFill>
                  <a:srgbClr val="333333"/>
                </a:solidFill>
              </a:rPr>
              <a:t>ДВУСТОРОННИЙ, РАСПРОСТРАНЯЕТСЯ ОТ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333333"/>
                </a:solidFill>
              </a:rPr>
              <a:t>5 К 1 </a:t>
            </a:r>
            <a:r>
              <a:rPr lang="ru-RU" sz="2400" dirty="0" smtClean="0">
                <a:solidFill>
                  <a:srgbClr val="333333"/>
                </a:solidFill>
              </a:rPr>
              <a:t>ПАЛЬЦУ</a:t>
            </a:r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</a:t>
            </a:r>
            <a:r>
              <a:rPr lang="ru-RU" sz="2400" dirty="0" smtClean="0">
                <a:solidFill>
                  <a:srgbClr val="333333"/>
                </a:solidFill>
              </a:rPr>
              <a:t>НИЖЕНИЕ </a:t>
            </a:r>
            <a:r>
              <a:rPr lang="ru-RU" sz="2400" dirty="0">
                <a:solidFill>
                  <a:srgbClr val="333333"/>
                </a:solidFill>
              </a:rPr>
              <a:t>ПОДВИЖНОСТИ В </a:t>
            </a:r>
            <a:r>
              <a:rPr lang="ru-RU" sz="2400" dirty="0" smtClean="0">
                <a:solidFill>
                  <a:srgbClr val="333333"/>
                </a:solidFill>
              </a:rPr>
              <a:t>ОТДЕЛАХ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333333"/>
                </a:solidFill>
              </a:rPr>
              <a:t>ПОЗВОНОЧНИКА</a:t>
            </a:r>
            <a:r>
              <a:rPr lang="ru-RU" sz="2400" dirty="0">
                <a:solidFill>
                  <a:srgbClr val="333333"/>
                </a:solidFill>
              </a:rPr>
              <a:t>, НИЖНЕЙ ЧЕЛЮСТИ И </a:t>
            </a:r>
            <a:r>
              <a:rPr lang="ru-RU" sz="2400" dirty="0" smtClean="0">
                <a:solidFill>
                  <a:srgbClr val="333333"/>
                </a:solidFill>
              </a:rPr>
              <a:t>НОГ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333333"/>
                </a:solidFill>
              </a:rPr>
              <a:t>ПАРАСТЕЗИИ</a:t>
            </a:r>
            <a:r>
              <a:rPr lang="ru-RU" sz="2400" dirty="0" smtClean="0"/>
              <a:t>,</a:t>
            </a:r>
            <a:r>
              <a:rPr lang="ru-RU" sz="2400" dirty="0" smtClean="0">
                <a:solidFill>
                  <a:srgbClr val="333333"/>
                </a:solidFill>
              </a:rPr>
              <a:t>СЛАБОСТЬ </a:t>
            </a:r>
            <a:r>
              <a:rPr lang="ru-RU" sz="2400" dirty="0">
                <a:solidFill>
                  <a:srgbClr val="333333"/>
                </a:solidFill>
              </a:rPr>
              <a:t>И АТРОФИЯ МЫШЦ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5316" y="3619500"/>
            <a:ext cx="3810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816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5096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Лечение ДХ</a:t>
            </a:r>
          </a:p>
          <a:p>
            <a:r>
              <a:rPr lang="ru-RU" sz="3200" dirty="0" smtClean="0"/>
              <a:t> </a:t>
            </a:r>
            <a:r>
              <a:rPr lang="ru-RU" sz="3200" dirty="0"/>
              <a:t>В настоящее время полностью избавиться от существующего поражения кистей, к сожалению, невозможно. 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/>
              <a:t>М</a:t>
            </a:r>
            <a:r>
              <a:rPr lang="ru-RU" sz="3200" dirty="0" smtClean="0"/>
              <a:t>ожно </a:t>
            </a:r>
            <a:r>
              <a:rPr lang="ru-RU" sz="3200" dirty="0"/>
              <a:t>существенно облегчить течение синдрома, выполняя специальные упражнения для укрепления </a:t>
            </a:r>
            <a:r>
              <a:rPr lang="ru-RU" sz="3200" dirty="0" smtClean="0"/>
              <a:t>рук (массаж).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Для </a:t>
            </a:r>
            <a:r>
              <a:rPr lang="ru-RU" sz="3200" dirty="0"/>
              <a:t>снижения болевого синдрома и напряжения в суставах и связках можно использовать специальные гели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442685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66944"/>
            <a:ext cx="1219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Другие 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осложнения сахарного диабета у детей</a:t>
            </a:r>
            <a:endParaRPr lang="ru-RU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Жировая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инфильтрация печени (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жировой</a:t>
            </a:r>
            <a:r>
              <a:rPr lang="ru-RU" sz="3600" dirty="0" smtClean="0"/>
              <a:t> </a:t>
            </a:r>
            <a:r>
              <a:rPr lang="ru-RU" sz="3600" dirty="0" err="1" smtClean="0">
                <a:solidFill>
                  <a:srgbClr val="333333"/>
                </a:solidFill>
                <a:latin typeface="Helvetica Neue"/>
              </a:rPr>
              <a:t>гепатоз</a:t>
            </a: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)</a:t>
            </a:r>
            <a:endParaRPr lang="ru-RU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Синдром Мориака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Синдром </a:t>
            </a:r>
            <a:r>
              <a:rPr lang="ru-RU" sz="3600" dirty="0" err="1" smtClean="0">
                <a:solidFill>
                  <a:srgbClr val="333333"/>
                </a:solidFill>
                <a:latin typeface="Helvetica Neue"/>
              </a:rPr>
              <a:t>Небекура</a:t>
            </a:r>
            <a:endParaRPr lang="ru-RU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rgbClr val="333333"/>
                </a:solidFill>
                <a:latin typeface="Helvetica Neue"/>
              </a:rPr>
              <a:t>Липоидный </a:t>
            </a:r>
            <a:r>
              <a:rPr lang="ru-RU" sz="3600" dirty="0">
                <a:solidFill>
                  <a:srgbClr val="333333"/>
                </a:solidFill>
                <a:latin typeface="Helvetica Neue"/>
              </a:rPr>
              <a:t>некробиоз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34405085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5915" y="472429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ЖИРОВАЯ ИНФИЛЬТРАЦИЯ ПЕЧЕНИ У БОЛЬНЫХ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СД</a:t>
            </a:r>
          </a:p>
          <a:p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Истощение </a:t>
            </a:r>
            <a:r>
              <a:rPr lang="ru-RU" sz="3200" dirty="0"/>
              <a:t>запасов гликогена печени 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Избыточное </a:t>
            </a:r>
            <a:r>
              <a:rPr lang="ru-RU" sz="3200" dirty="0"/>
              <a:t>поступление жирных кислот и нейтрального жира в </a:t>
            </a:r>
            <a:r>
              <a:rPr lang="ru-RU" sz="3200" dirty="0" err="1"/>
              <a:t>гепатоциты</a:t>
            </a:r>
            <a:r>
              <a:rPr lang="ru-RU" sz="3200" dirty="0"/>
              <a:t> </a:t>
            </a:r>
            <a:endParaRPr lang="ru-RU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Обычно </a:t>
            </a:r>
            <a:r>
              <a:rPr lang="ru-RU" sz="3200" dirty="0"/>
              <a:t>является ранним признаком некомпенсированного СД 1</a:t>
            </a:r>
          </a:p>
        </p:txBody>
      </p:sp>
    </p:spTree>
    <p:extLst>
      <p:ext uri="{BB962C8B-B14F-4D97-AF65-F5344CB8AC3E}">
        <p14:creationId xmlns:p14="http://schemas.microsoft.com/office/powerpoint/2010/main" val="365402741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52631"/>
            <a:ext cx="1219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ПРОФИЛАКТИКА И ЛЕЧЕНИЕ ЖИРОВОЙ ИНФИЛЬТРАЦИИ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ПЕЧЕНИ</a:t>
            </a:r>
          </a:p>
          <a:p>
            <a:r>
              <a:rPr lang="ru-RU" sz="3200" dirty="0" smtClean="0"/>
              <a:t>Рациональная </a:t>
            </a:r>
            <a:r>
              <a:rPr lang="ru-RU" sz="3200" dirty="0"/>
              <a:t>инсулинотерапия </a:t>
            </a:r>
            <a:endParaRPr lang="ru-RU" sz="3200" dirty="0" smtClean="0"/>
          </a:p>
          <a:p>
            <a:r>
              <a:rPr lang="ru-RU" sz="3200" dirty="0" smtClean="0"/>
              <a:t>Снижение </a:t>
            </a:r>
            <a:r>
              <a:rPr lang="ru-RU" sz="3200" dirty="0"/>
              <a:t>содержания жира в пищевом рационе на 30-50% </a:t>
            </a:r>
            <a:endParaRPr lang="ru-RU" sz="3200" dirty="0" smtClean="0"/>
          </a:p>
          <a:p>
            <a:r>
              <a:rPr lang="ru-RU" sz="3200" dirty="0" smtClean="0"/>
              <a:t>Повышение </a:t>
            </a:r>
            <a:r>
              <a:rPr lang="ru-RU" sz="3200" dirty="0"/>
              <a:t>содержание в пище углеводов относительно жиров </a:t>
            </a:r>
            <a:endParaRPr lang="ru-RU" sz="3200" dirty="0" smtClean="0"/>
          </a:p>
          <a:p>
            <a:r>
              <a:rPr lang="ru-RU" sz="3200" dirty="0" smtClean="0"/>
              <a:t>Применение </a:t>
            </a:r>
            <a:r>
              <a:rPr lang="ru-RU" sz="3200" dirty="0" err="1"/>
              <a:t>гепатопротекторов</a:t>
            </a:r>
            <a:r>
              <a:rPr lang="ru-RU" sz="3200" dirty="0"/>
              <a:t> </a:t>
            </a:r>
            <a:endParaRPr lang="ru-RU" sz="3200" dirty="0" smtClean="0"/>
          </a:p>
          <a:p>
            <a:r>
              <a:rPr lang="ru-RU" sz="3200" dirty="0" smtClean="0"/>
              <a:t>Применение </a:t>
            </a:r>
            <a:r>
              <a:rPr lang="ru-RU" sz="3200" dirty="0"/>
              <a:t>витаминов В (В1, В6,В12) </a:t>
            </a:r>
            <a:endParaRPr lang="ru-RU" sz="3200" dirty="0" smtClean="0"/>
          </a:p>
          <a:p>
            <a:r>
              <a:rPr lang="ru-RU" sz="3200" dirty="0" smtClean="0"/>
              <a:t>Желчегонные </a:t>
            </a:r>
            <a:r>
              <a:rPr lang="ru-RU" sz="3200" dirty="0"/>
              <a:t>препараты</a:t>
            </a:r>
          </a:p>
        </p:txBody>
      </p:sp>
    </p:spTree>
    <p:extLst>
      <p:ext uri="{BB962C8B-B14F-4D97-AF65-F5344CB8AC3E}">
        <p14:creationId xmlns:p14="http://schemas.microsoft.com/office/powerpoint/2010/main" val="160515618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00795"/>
            <a:ext cx="1211979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							Синдром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Мориака</a:t>
            </a:r>
          </a:p>
          <a:p>
            <a:r>
              <a:rPr lang="ru-RU" sz="2800" u="sng" dirty="0" smtClean="0">
                <a:solidFill>
                  <a:srgbClr val="333333"/>
                </a:solidFill>
                <a:latin typeface="Helvetica Neue"/>
              </a:rPr>
              <a:t>Причины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Хроническая недостаточность инсулина </a:t>
            </a:r>
            <a:r>
              <a:rPr lang="ru-RU" sz="2800" dirty="0" smtClean="0">
                <a:solidFill>
                  <a:srgbClr val="333333"/>
                </a:solidFill>
                <a:latin typeface="Helvetica Neue"/>
              </a:rPr>
              <a:t>с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rgbClr val="333333"/>
                </a:solidFill>
                <a:latin typeface="Helvetica Neue"/>
              </a:rPr>
              <a:t>сохранением умеренной 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гипергликемии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u="sng" dirty="0">
                <a:solidFill>
                  <a:srgbClr val="333333"/>
                </a:solidFill>
                <a:latin typeface="Helvetica Neue"/>
              </a:rPr>
              <a:t>Проявления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Задержка роста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Задержка полового развития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err="1">
                <a:solidFill>
                  <a:srgbClr val="333333"/>
                </a:solidFill>
                <a:latin typeface="Helvetica Neue"/>
              </a:rPr>
              <a:t>Гепатомегалия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 (жировая инфильтрация </a:t>
            </a:r>
            <a:endParaRPr lang="ru-RU" sz="2800" dirty="0" smtClean="0">
              <a:solidFill>
                <a:srgbClr val="333333"/>
              </a:solidFill>
              <a:latin typeface="Helvetica Neue"/>
            </a:endParaRPr>
          </a:p>
          <a:p>
            <a:r>
              <a:rPr lang="ru-RU" sz="2800" dirty="0" smtClean="0">
                <a:solidFill>
                  <a:srgbClr val="333333"/>
                </a:solidFill>
                <a:latin typeface="Helvetica Neue"/>
              </a:rPr>
              <a:t>печени</a:t>
            </a:r>
            <a:r>
              <a:rPr lang="ru-RU" sz="2800" dirty="0">
                <a:solidFill>
                  <a:srgbClr val="333333"/>
                </a:solidFill>
                <a:latin typeface="Helvetica Neue"/>
              </a:rPr>
              <a:t>)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Отставание костного возраста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Раннее развитие сосудистых осложнений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Ожирение (не во всех случаях)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u="sng" dirty="0">
                <a:solidFill>
                  <a:srgbClr val="333333"/>
                </a:solidFill>
                <a:latin typeface="Helvetica Neue"/>
              </a:rPr>
              <a:t>Лечение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Длительный тщательный метаболический контроль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333333"/>
                </a:solidFill>
                <a:latin typeface="Helvetica Neue"/>
              </a:rPr>
              <a:t>с максимальной компенсацией гликемии</a:t>
            </a:r>
            <a:endParaRPr lang="ru-RU" sz="2800" dirty="0"/>
          </a:p>
        </p:txBody>
      </p:sp>
      <p:pic>
        <p:nvPicPr>
          <p:cNvPr id="91138" name="Picture 2" descr="https://avatars.mds.yandex.net/i?id=7ca802986972a2cb6655c39c8087078815752513-817860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75" y="2209889"/>
            <a:ext cx="3730625" cy="302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8250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https://cdn.elpub.ru/assets/journals/mvjr/2021/2/D1BFSoT7TiMX4U4oVo0vByt3dVemVt40RWtzYmG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205" y="706680"/>
            <a:ext cx="4451594" cy="503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727123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Синдром Мориака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Основой </a:t>
            </a:r>
            <a:r>
              <a:rPr lang="ru-RU" sz="2400" dirty="0" err="1">
                <a:solidFill>
                  <a:srgbClr val="333333"/>
                </a:solidFill>
                <a:latin typeface="Arial" panose="020B0604020202020204" pitchFamily="34" charset="0"/>
              </a:rPr>
              <a:t>этиопатогенеза</a:t>
            </a:r>
            <a:r>
              <a:rPr lang="ru-RU" sz="2400" dirty="0">
                <a:solidFill>
                  <a:srgbClr val="333333"/>
                </a:solidFill>
                <a:latin typeface="Arial" panose="020B0604020202020204" pitchFamily="34" charset="0"/>
              </a:rPr>
              <a:t> синдрома является недостаток инсулина и, как следствие, нарушение использования тканями глюкозы, повышение продукции </a:t>
            </a:r>
            <a:r>
              <a:rPr lang="ru-RU" sz="2400" dirty="0" err="1">
                <a:solidFill>
                  <a:srgbClr val="333333"/>
                </a:solidFill>
                <a:latin typeface="Arial" panose="020B0604020202020204" pitchFamily="34" charset="0"/>
              </a:rPr>
              <a:t>контринсулярных</a:t>
            </a:r>
            <a:r>
              <a:rPr lang="ru-RU" sz="2400" dirty="0">
                <a:solidFill>
                  <a:srgbClr val="333333"/>
                </a:solidFill>
                <a:latin typeface="Arial" panose="020B0604020202020204" pitchFamily="34" charset="0"/>
              </a:rPr>
              <a:t> гормонов, усиление процессов катаболизма белков, </a:t>
            </a:r>
            <a:r>
              <a:rPr lang="ru-RU" sz="2400" dirty="0" err="1">
                <a:solidFill>
                  <a:srgbClr val="333333"/>
                </a:solidFill>
                <a:latin typeface="Arial" panose="020B0604020202020204" pitchFamily="34" charset="0"/>
              </a:rPr>
              <a:t>глюконеогенеза</a:t>
            </a:r>
            <a:r>
              <a:rPr lang="ru-RU" sz="2400" dirty="0">
                <a:solidFill>
                  <a:srgbClr val="333333"/>
                </a:solidFill>
                <a:latin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Arial" panose="020B0604020202020204" pitchFamily="34" charset="0"/>
              </a:rPr>
              <a:t>липолиза</a:t>
            </a:r>
            <a:r>
              <a:rPr lang="ru-RU" sz="2400" dirty="0">
                <a:solidFill>
                  <a:srgbClr val="333333"/>
                </a:solidFill>
                <a:latin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Arial" panose="020B0604020202020204" pitchFamily="34" charset="0"/>
              </a:rPr>
              <a:t>стеатоза</a:t>
            </a:r>
            <a:r>
              <a:rPr lang="ru-RU" sz="2400" dirty="0">
                <a:solidFill>
                  <a:srgbClr val="333333"/>
                </a:solidFill>
                <a:latin typeface="Arial" panose="020B0604020202020204" pitchFamily="34" charset="0"/>
              </a:rPr>
              <a:t> печени</a:t>
            </a:r>
            <a:r>
              <a:rPr lang="ru-RU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rgbClr val="333333"/>
                </a:solidFill>
                <a:latin typeface="Arial" panose="020B0604020202020204" pitchFamily="34" charset="0"/>
              </a:rPr>
              <a:t>Гепатомегалия</a:t>
            </a:r>
            <a:r>
              <a:rPr lang="ru-RU" sz="2400" dirty="0">
                <a:solidFill>
                  <a:srgbClr val="333333"/>
                </a:solidFill>
                <a:latin typeface="Arial" panose="020B0604020202020204" pitchFamily="34" charset="0"/>
              </a:rPr>
              <a:t> является кардинальной особенностью синдрома </a:t>
            </a:r>
            <a:r>
              <a:rPr lang="ru-RU" sz="2400" dirty="0" smtClean="0">
                <a:solidFill>
                  <a:srgbClr val="333333"/>
                </a:solidFill>
                <a:latin typeface="Arial" panose="020B0604020202020204" pitchFamily="34" charset="0"/>
              </a:rPr>
              <a:t>Мориака.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/>
              <a:t>Кушингоидные</a:t>
            </a:r>
            <a:r>
              <a:rPr lang="ru-RU" sz="2400" dirty="0"/>
              <a:t> признаки, вероятно, возникают из-за вторичного </a:t>
            </a:r>
            <a:r>
              <a:rPr lang="ru-RU" sz="2400" dirty="0" err="1"/>
              <a:t>гиперадренокортицизма</a:t>
            </a:r>
            <a:r>
              <a:rPr lang="ru-RU" sz="2400" dirty="0"/>
              <a:t>, возникающего </a:t>
            </a:r>
            <a:r>
              <a:rPr lang="ru-RU" sz="2400" dirty="0" smtClean="0"/>
              <a:t>из-за </a:t>
            </a:r>
            <a:r>
              <a:rPr lang="ru-RU" sz="2400" dirty="0"/>
              <a:t>повышения уровня кортизола в сыворотке крови, как </a:t>
            </a:r>
            <a:r>
              <a:rPr lang="ru-RU" sz="2400" dirty="0" err="1"/>
              <a:t>контррегуляторного</a:t>
            </a:r>
            <a:r>
              <a:rPr lang="ru-RU" sz="2400" dirty="0"/>
              <a:t> гормона, реагирующего на перепады глюкозы в </a:t>
            </a:r>
            <a:r>
              <a:rPr lang="ru-RU" sz="2400" dirty="0" smtClean="0"/>
              <a:t>крови.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694279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Характерный вид подростка с синдромом Мориака (слева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919" y="0"/>
            <a:ext cx="5440082" cy="6761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6112" y="0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Характерный вид подростка с синдромом Мориака (слева)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011116"/>
            <a:ext cx="675191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На фоне длительного хронического дефицита инсулина и широких суточных колебаний глюкозы крови происходит снижение уровня инсулиноподобного фактора роста-1 (ИФР-1) и числа рецепторов к соматотропному гормону, следствием чего становится относительная резистентность и недостаточное поступление гормона роста к тканям и органам, ведущее к задержке роста у </a:t>
            </a:r>
            <a:r>
              <a:rPr lang="ru-RU" sz="2400" dirty="0" smtClean="0"/>
              <a:t>больных с декомпенсированным  СД.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Циркулирующий </a:t>
            </a:r>
            <a:r>
              <a:rPr lang="ru-RU" sz="2400" dirty="0"/>
              <a:t>ИФР-1 снижается из-за отсутствия стимулирующего эффекта инсулина и половых </a:t>
            </a:r>
            <a:r>
              <a:rPr lang="ru-RU" sz="2400" dirty="0" smtClean="0"/>
              <a:t>стероидов.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3123433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85645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Диагностика синдрома 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Мориака</a:t>
            </a:r>
          </a:p>
          <a:p>
            <a:r>
              <a:rPr lang="ru-RU" sz="3600" dirty="0" smtClean="0"/>
              <a:t>Основана </a:t>
            </a:r>
            <a:r>
              <a:rPr lang="ru-RU" sz="3600" dirty="0"/>
              <a:t>на характерном внешнем облике детей, детально собранном анамнезе, наличии отставания в росте, физическом и половом развитии, умеренном ожирении и </a:t>
            </a:r>
            <a:r>
              <a:rPr lang="ru-RU" sz="3600" dirty="0" err="1"/>
              <a:t>гепатомегалии</a:t>
            </a:r>
            <a:r>
              <a:rPr lang="ru-RU" sz="3600" dirty="0"/>
              <a:t> при практически не нарушенной функции печени.</a:t>
            </a:r>
          </a:p>
        </p:txBody>
      </p:sp>
    </p:spTree>
    <p:extLst>
      <p:ext uri="{BB962C8B-B14F-4D97-AF65-F5344CB8AC3E}">
        <p14:creationId xmlns:p14="http://schemas.microsoft.com/office/powerpoint/2010/main" val="4428529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63915"/>
            <a:ext cx="1212459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Синдром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Небекура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 –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Nebecourt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syndrom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3200" dirty="0">
                <a:solidFill>
                  <a:srgbClr val="333333"/>
                </a:solidFill>
                <a:latin typeface="Arial" panose="020B0604020202020204" pitchFamily="34" charset="0"/>
              </a:rPr>
              <a:t>– развитие клинической симптоматики, подобной клинике синдрома Мориака, у детей с длительно декомпенсированным диабетом без ожирения.</a:t>
            </a:r>
          </a:p>
          <a:p>
            <a:r>
              <a:rPr lang="ru-RU" sz="3200" dirty="0">
                <a:solidFill>
                  <a:srgbClr val="333333"/>
                </a:solidFill>
                <a:latin typeface="Arial" panose="020B0604020202020204" pitchFamily="34" charset="0"/>
              </a:rPr>
              <a:t>Признаками этого синдрома являются: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333333"/>
                </a:solidFill>
                <a:latin typeface="Arial" panose="020B0604020202020204" pitchFamily="34" charset="0"/>
              </a:rPr>
              <a:t>отставание в физическом развитии;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333333"/>
                </a:solidFill>
                <a:latin typeface="Arial" panose="020B0604020202020204" pitchFamily="34" charset="0"/>
              </a:rPr>
              <a:t>задержка полового развития;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333333"/>
                </a:solidFill>
                <a:latin typeface="Arial" panose="020B0604020202020204" pitchFamily="34" charset="0"/>
              </a:rPr>
              <a:t>жировая дистрофия печени.</a:t>
            </a:r>
            <a:endParaRPr lang="ru-RU" sz="32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2393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508" y="404255"/>
            <a:ext cx="1219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ЛИПОИДНЫЙ НЕКРОБИОЗ (ЛН) </a:t>
            </a:r>
            <a:endParaRPr lang="ru-RU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200" dirty="0" smtClean="0"/>
              <a:t>Неспецифическое </a:t>
            </a:r>
            <a:r>
              <a:rPr lang="ru-RU" sz="3200" dirty="0"/>
              <a:t>осложнение СД в виде хронического заболевания кожи, связанного с нарушением обмена веществ: локализованное отложение липидов в тех участках дермы, где есть дегенерация или некробиоз коллагена. </a:t>
            </a:r>
            <a:endParaRPr lang="ru-RU" sz="3200" dirty="0" smtClean="0"/>
          </a:p>
          <a:p>
            <a:pPr marL="457200" indent="-457200">
              <a:buFontTx/>
              <a:buChar char="-"/>
            </a:pPr>
            <a:r>
              <a:rPr lang="ru-RU" sz="3200" dirty="0" smtClean="0"/>
              <a:t>Распространенность </a:t>
            </a:r>
            <a:r>
              <a:rPr lang="ru-RU" sz="3200" dirty="0"/>
              <a:t>ЛН 0,3% </a:t>
            </a:r>
            <a:endParaRPr lang="ru-RU" sz="3200" dirty="0" smtClean="0"/>
          </a:p>
          <a:p>
            <a:pPr marL="457200" indent="-457200">
              <a:buFontTx/>
              <a:buChar char="-"/>
            </a:pPr>
            <a:r>
              <a:rPr lang="ru-RU" sz="3200" dirty="0" smtClean="0"/>
              <a:t>Манифестация </a:t>
            </a:r>
            <a:r>
              <a:rPr lang="ru-RU" sz="3200" dirty="0"/>
              <a:t>возможна уже вначале СД </a:t>
            </a:r>
            <a:endParaRPr lang="ru-RU" sz="3200" dirty="0" smtClean="0"/>
          </a:p>
          <a:p>
            <a:pPr marL="457200" indent="-457200">
              <a:buFontTx/>
              <a:buChar char="-"/>
            </a:pPr>
            <a:r>
              <a:rPr lang="ru-RU" sz="3200" dirty="0" smtClean="0"/>
              <a:t>Характерен </a:t>
            </a:r>
            <a:r>
              <a:rPr lang="ru-RU" sz="3200" dirty="0"/>
              <a:t>для детей и подростков с тяжелым течением СД и наличием других осложнений</a:t>
            </a:r>
          </a:p>
        </p:txBody>
      </p:sp>
    </p:spTree>
    <p:extLst>
      <p:ext uri="{BB962C8B-B14F-4D97-AF65-F5344CB8AC3E}">
        <p14:creationId xmlns:p14="http://schemas.microsoft.com/office/powerpoint/2010/main" val="190252183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1213338"/>
            <a:ext cx="1219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КЛАССИФИКАЦИЯ ЛН </a:t>
            </a:r>
            <a:endParaRPr lang="ru-RU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Классическая </a:t>
            </a:r>
            <a:r>
              <a:rPr lang="ru-RU" sz="3200" dirty="0"/>
              <a:t>— единичные крупные очаги поражения, чаще встречаемые на коже голеней, нередко с </a:t>
            </a:r>
            <a:r>
              <a:rPr lang="ru-RU" sz="3200" dirty="0" smtClean="0"/>
              <a:t>изъязвлениями;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/>
              <a:t>Атипичная </a:t>
            </a:r>
            <a:r>
              <a:rPr lang="ru-RU" sz="3200" dirty="0"/>
              <a:t>— два варианта течения: </a:t>
            </a:r>
            <a:endParaRPr lang="ru-RU" sz="3200" dirty="0" smtClean="0"/>
          </a:p>
          <a:p>
            <a:r>
              <a:rPr lang="ru-RU" sz="3200" dirty="0" smtClean="0"/>
              <a:t>А</a:t>
            </a:r>
            <a:r>
              <a:rPr lang="ru-RU" sz="3200" dirty="0"/>
              <a:t>) </a:t>
            </a:r>
            <a:r>
              <a:rPr lang="ru-RU" sz="3200" dirty="0" err="1"/>
              <a:t>склеродермоподобное</a:t>
            </a:r>
            <a:r>
              <a:rPr lang="ru-RU" sz="3200" dirty="0"/>
              <a:t> </a:t>
            </a:r>
            <a:endParaRPr lang="ru-RU" sz="3200" dirty="0" smtClean="0"/>
          </a:p>
          <a:p>
            <a:r>
              <a:rPr lang="ru-RU" sz="3200" dirty="0" smtClean="0"/>
              <a:t>Б</a:t>
            </a:r>
            <a:r>
              <a:rPr lang="ru-RU" sz="3200" dirty="0"/>
              <a:t>) </a:t>
            </a:r>
            <a:r>
              <a:rPr lang="ru-RU" sz="3200" dirty="0" smtClean="0"/>
              <a:t>поверхностно-</a:t>
            </a:r>
            <a:r>
              <a:rPr lang="ru-RU" sz="3200" dirty="0" err="1" smtClean="0"/>
              <a:t>бляшечное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15333783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759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807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906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9387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84492"/>
            <a:ext cx="12192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ОСОБЕННОСТИ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ЛН</a:t>
            </a:r>
          </a:p>
          <a:p>
            <a:r>
              <a:rPr lang="ru-RU" sz="3200" dirty="0" smtClean="0"/>
              <a:t> </a:t>
            </a:r>
            <a:r>
              <a:rPr lang="ru-RU" sz="3200" dirty="0"/>
              <a:t>У больных с СД средней тяжести и тяжелой форме наблюдаются чаще крупные, единичные очаги поражения, которые, как правило, локализуются на голенях, стопах, реже — бедрах </a:t>
            </a:r>
            <a:endParaRPr lang="ru-RU" sz="3200" dirty="0" smtClean="0"/>
          </a:p>
          <a:p>
            <a:r>
              <a:rPr lang="ru-RU" sz="3200" dirty="0" smtClean="0"/>
              <a:t>У </a:t>
            </a:r>
            <a:r>
              <a:rPr lang="ru-RU" sz="3200" dirty="0"/>
              <a:t>больных, не страдающих диабетом, высыпания мелкие, множественные, располагаются не только на нижних конечностях, но и на туловище, верхних конечностях, лице.</a:t>
            </a:r>
          </a:p>
        </p:txBody>
      </p:sp>
    </p:spTree>
    <p:extLst>
      <p:ext uri="{BB962C8B-B14F-4D97-AF65-F5344CB8AC3E}">
        <p14:creationId xmlns:p14="http://schemas.microsoft.com/office/powerpoint/2010/main" val="14795814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152400"/>
            <a:ext cx="7772400" cy="685800"/>
          </a:xfrm>
        </p:spPr>
        <p:txBody>
          <a:bodyPr/>
          <a:lstStyle/>
          <a:p>
            <a:pPr eaLnBrk="1" hangingPunct="1"/>
            <a:r>
              <a:rPr lang="ru-RU" altLang="zh-CN" sz="3200">
                <a:solidFill>
                  <a:srgbClr val="2C89E5"/>
                </a:solidFill>
              </a:rPr>
              <a:t>Причины кетоацидоза у детей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219200"/>
            <a:ext cx="9144000" cy="5410200"/>
          </a:xfrm>
        </p:spPr>
        <p:txBody>
          <a:bodyPr/>
          <a:lstStyle/>
          <a:p>
            <a:pPr indent="-228600" eaLnBrk="1" hangingPunct="1">
              <a:buClr>
                <a:schemeClr val="accent1"/>
              </a:buClr>
              <a:buNone/>
            </a:pPr>
            <a:r>
              <a:rPr lang="ru-RU" altLang="zh-CN" sz="2600">
                <a:solidFill>
                  <a:schemeClr val="tx2"/>
                </a:solidFill>
              </a:rPr>
              <a:t>		</a:t>
            </a:r>
            <a:r>
              <a:rPr lang="ru-RU" altLang="zh-CN" sz="2600" b="1" i="1">
                <a:solidFill>
                  <a:schemeClr val="tx2"/>
                </a:solidFill>
              </a:rPr>
              <a:t>Абсолютная инсулиновая недостаточность: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200">
                <a:solidFill>
                  <a:schemeClr val="tx2"/>
                </a:solidFill>
              </a:rPr>
              <a:t>недиагностированный сахарный диабет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200">
                <a:solidFill>
                  <a:schemeClr val="tx2"/>
                </a:solidFill>
              </a:rPr>
              <a:t>пропуск инъекций инсулина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200">
                <a:solidFill>
                  <a:schemeClr val="tx2"/>
                </a:solidFill>
              </a:rPr>
              <a:t>неисправность шприц-ручек</a:t>
            </a:r>
          </a:p>
          <a:p>
            <a:pPr indent="-228600" algn="ctr" eaLnBrk="1" hangingPunct="1">
              <a:buClr>
                <a:schemeClr val="accent1"/>
              </a:buClr>
              <a:buNone/>
            </a:pPr>
            <a:r>
              <a:rPr lang="ru-RU" altLang="zh-CN" sz="2600">
                <a:solidFill>
                  <a:schemeClr val="tx2"/>
                </a:solidFill>
              </a:rPr>
              <a:t>		</a:t>
            </a:r>
            <a:r>
              <a:rPr lang="ru-RU" altLang="zh-CN" sz="2600" b="1" i="1">
                <a:solidFill>
                  <a:schemeClr val="tx2"/>
                </a:solidFill>
              </a:rPr>
              <a:t>Относительная инсулиновая недостаточность (у больных, получающих инсулин):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200">
                <a:solidFill>
                  <a:schemeClr val="tx2"/>
                </a:solidFill>
              </a:rPr>
              <a:t>нарушение диеты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200">
                <a:solidFill>
                  <a:schemeClr val="tx2"/>
                </a:solidFill>
              </a:rPr>
              <a:t>стресс, интеркуррентные заболевания, операции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200">
                <a:solidFill>
                  <a:schemeClr val="tx2"/>
                </a:solidFill>
              </a:rPr>
              <a:t>неадекватный самоконтроль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200">
                <a:solidFill>
                  <a:schemeClr val="tx2"/>
                </a:solidFill>
              </a:rPr>
              <a:t>недостаточный уровень знаний по заболеванию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200">
                <a:solidFill>
                  <a:schemeClr val="tx2"/>
                </a:solidFill>
              </a:rPr>
              <a:t>инсулинорезистентность при длительной декомпенсации</a:t>
            </a:r>
          </a:p>
          <a:p>
            <a:pPr indent="-228600" eaLnBrk="1" hangingPunct="1">
              <a:buClr>
                <a:schemeClr val="accent1"/>
              </a:buClr>
            </a:pPr>
            <a:endParaRPr lang="ru-RU" altLang="zh-CN" sz="22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59402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28600"/>
            <a:ext cx="8534400" cy="838200"/>
          </a:xfrm>
        </p:spPr>
        <p:txBody>
          <a:bodyPr/>
          <a:lstStyle/>
          <a:p>
            <a:pPr eaLnBrk="1" hangingPunct="1"/>
            <a:r>
              <a:rPr lang="ru-RU" altLang="zh-CN" sz="3200">
                <a:solidFill>
                  <a:srgbClr val="2C89E5"/>
                </a:solidFill>
              </a:rPr>
              <a:t>Патогенез диабетического кетоацидоза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>
          <a:xfrm>
            <a:off x="1828801" y="1371600"/>
            <a:ext cx="8659813" cy="4724400"/>
          </a:xfrm>
        </p:spPr>
        <p:txBody>
          <a:bodyPr/>
          <a:lstStyle/>
          <a:p>
            <a:pPr eaLnBrk="1" hangingPunct="1"/>
            <a:r>
              <a:rPr lang="ru-RU" altLang="ru-RU" smtClean="0"/>
              <a:t>Гипергликемия вследствие инсулиновой недостаточности и активации контринсулярных гормонов</a:t>
            </a:r>
          </a:p>
          <a:p>
            <a:pPr eaLnBrk="1" hangingPunct="1"/>
            <a:r>
              <a:rPr lang="ru-RU" altLang="ru-RU" smtClean="0"/>
              <a:t>Гиперосмолярность плазмы - внутриклеточная дегидратация, осмотический диурез - внеклеточная дегидратация, гиповолемия</a:t>
            </a:r>
          </a:p>
          <a:p>
            <a:pPr eaLnBrk="1" hangingPunct="1"/>
            <a:r>
              <a:rPr lang="ru-RU" altLang="ru-RU" smtClean="0"/>
              <a:t>Активация липолиза – кетогенез – ацидоз</a:t>
            </a:r>
          </a:p>
          <a:p>
            <a:pPr eaLnBrk="1" hangingPunct="1"/>
            <a:r>
              <a:rPr lang="ru-RU" altLang="ru-RU" smtClean="0"/>
              <a:t>гипокалиемия</a:t>
            </a:r>
          </a:p>
        </p:txBody>
      </p:sp>
    </p:spTree>
    <p:extLst>
      <p:ext uri="{BB962C8B-B14F-4D97-AF65-F5344CB8AC3E}">
        <p14:creationId xmlns:p14="http://schemas.microsoft.com/office/powerpoint/2010/main" val="167697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304800"/>
            <a:ext cx="8382000" cy="6096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zh-CN" sz="3200">
                <a:solidFill>
                  <a:srgbClr val="2C89E5"/>
                </a:solidFill>
              </a:rPr>
              <a:t>Клиника диабетического кетоацидоза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412876"/>
            <a:ext cx="9144000" cy="5216525"/>
          </a:xfrm>
        </p:spPr>
        <p:txBody>
          <a:bodyPr/>
          <a:lstStyle/>
          <a:p>
            <a:pPr indent="-228600" eaLnBrk="1" hangingPunct="1">
              <a:lnSpc>
                <a:spcPct val="90000"/>
              </a:lnSpc>
              <a:buClr>
                <a:schemeClr val="accent1"/>
              </a:buClr>
            </a:pPr>
            <a:r>
              <a:rPr lang="ru-RU" altLang="zh-CN" sz="4000">
                <a:solidFill>
                  <a:schemeClr val="tx2"/>
                </a:solidFill>
              </a:rPr>
              <a:t>дегидратация</a:t>
            </a:r>
          </a:p>
          <a:p>
            <a:pPr indent="-228600" eaLnBrk="1" hangingPunct="1">
              <a:lnSpc>
                <a:spcPct val="90000"/>
              </a:lnSpc>
              <a:buClr>
                <a:schemeClr val="accent1"/>
              </a:buClr>
            </a:pPr>
            <a:r>
              <a:rPr lang="ru-RU" altLang="zh-CN" sz="4000">
                <a:solidFill>
                  <a:schemeClr val="tx2"/>
                </a:solidFill>
              </a:rPr>
              <a:t>ацидоз</a:t>
            </a:r>
          </a:p>
          <a:p>
            <a:pPr indent="-228600" eaLnBrk="1" hangingPunct="1">
              <a:lnSpc>
                <a:spcPct val="90000"/>
              </a:lnSpc>
              <a:buClr>
                <a:schemeClr val="accent1"/>
              </a:buClr>
            </a:pPr>
            <a:r>
              <a:rPr lang="ru-RU" altLang="zh-CN" sz="4000">
                <a:solidFill>
                  <a:schemeClr val="tx2"/>
                </a:solidFill>
              </a:rPr>
              <a:t>гипокалиемия</a:t>
            </a:r>
          </a:p>
          <a:p>
            <a:pPr indent="-228600" eaLnBrk="1" hangingPunct="1">
              <a:lnSpc>
                <a:spcPct val="90000"/>
              </a:lnSpc>
              <a:buClr>
                <a:schemeClr val="accent1"/>
              </a:buClr>
            </a:pPr>
            <a:r>
              <a:rPr lang="ru-RU" altLang="zh-CN" sz="4000">
                <a:solidFill>
                  <a:schemeClr val="tx2"/>
                </a:solidFill>
              </a:rPr>
              <a:t>абдоминальный синдром</a:t>
            </a:r>
          </a:p>
          <a:p>
            <a:pPr indent="-228600" eaLnBrk="1" hangingPunct="1">
              <a:lnSpc>
                <a:spcPct val="90000"/>
              </a:lnSpc>
              <a:buClr>
                <a:schemeClr val="accent1"/>
              </a:buClr>
            </a:pPr>
            <a:endParaRPr lang="ru-RU" altLang="zh-CN" sz="4000">
              <a:solidFill>
                <a:schemeClr val="tx2"/>
              </a:solidFill>
            </a:endParaRPr>
          </a:p>
          <a:p>
            <a:pPr indent="-228600" algn="ctr" eaLnBrk="1" hangingPunct="1">
              <a:lnSpc>
                <a:spcPct val="90000"/>
              </a:lnSpc>
              <a:buClr>
                <a:schemeClr val="accent1"/>
              </a:buClr>
              <a:buNone/>
            </a:pPr>
            <a:r>
              <a:rPr lang="ru-RU" altLang="zh-CN" sz="3600">
                <a:solidFill>
                  <a:schemeClr val="tx2"/>
                </a:solidFill>
              </a:rPr>
              <a:t>Гипертермия не характерна для кетоацидоза </a:t>
            </a:r>
          </a:p>
          <a:p>
            <a:pPr indent="-228600" algn="ctr" eaLnBrk="1" hangingPunct="1">
              <a:lnSpc>
                <a:spcPct val="90000"/>
              </a:lnSpc>
              <a:buClr>
                <a:schemeClr val="accent1"/>
              </a:buClr>
              <a:buNone/>
            </a:pPr>
            <a:r>
              <a:rPr lang="ru-RU" altLang="zh-CN" sz="3600">
                <a:solidFill>
                  <a:schemeClr val="tx2"/>
                </a:solidFill>
              </a:rPr>
              <a:t>и свидетельствует об инфекции</a:t>
            </a:r>
          </a:p>
        </p:txBody>
      </p:sp>
    </p:spTree>
    <p:extLst>
      <p:ext uri="{BB962C8B-B14F-4D97-AF65-F5344CB8AC3E}">
        <p14:creationId xmlns:p14="http://schemas.microsoft.com/office/powerpoint/2010/main" val="31110514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09601"/>
            <a:ext cx="7772400" cy="803275"/>
          </a:xfrm>
        </p:spPr>
        <p:txBody>
          <a:bodyPr/>
          <a:lstStyle/>
          <a:p>
            <a:pPr eaLnBrk="1" hangingPunct="1"/>
            <a:r>
              <a:rPr lang="ru-RU" altLang="zh-CN" sz="4300">
                <a:solidFill>
                  <a:srgbClr val="2C89E5"/>
                </a:solidFill>
              </a:rPr>
              <a:t>Детская шкала комы Глазго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>
          <a:xfrm>
            <a:off x="1774826" y="2276476"/>
            <a:ext cx="8893175" cy="3819525"/>
          </a:xfrm>
        </p:spPr>
        <p:txBody>
          <a:bodyPr/>
          <a:lstStyle/>
          <a:p>
            <a:pPr eaLnBrk="1" hangingPunct="1"/>
            <a:r>
              <a:rPr lang="ru-RU" altLang="ru-RU" sz="3600" b="1"/>
              <a:t>открывание глаз (Eye response)</a:t>
            </a:r>
          </a:p>
          <a:p>
            <a:pPr eaLnBrk="1" hangingPunct="1"/>
            <a:r>
              <a:rPr lang="ru-RU" altLang="ru-RU" sz="3600" b="1"/>
              <a:t>речевая реакция (Verbal response)</a:t>
            </a:r>
          </a:p>
          <a:p>
            <a:pPr eaLnBrk="1" hangingPunct="1"/>
            <a:r>
              <a:rPr lang="ru-RU" altLang="ru-RU" sz="3600" b="1"/>
              <a:t>двигательная реакция (Motor response)</a:t>
            </a:r>
          </a:p>
        </p:txBody>
      </p:sp>
    </p:spTree>
    <p:extLst>
      <p:ext uri="{BB962C8B-B14F-4D97-AF65-F5344CB8AC3E}">
        <p14:creationId xmlns:p14="http://schemas.microsoft.com/office/powerpoint/2010/main" val="267946145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3" y="333375"/>
            <a:ext cx="7772400" cy="935038"/>
          </a:xfrm>
        </p:spPr>
        <p:txBody>
          <a:bodyPr/>
          <a:lstStyle/>
          <a:p>
            <a:pPr eaLnBrk="1" hangingPunct="1"/>
            <a:r>
              <a:rPr lang="ru-RU" altLang="zh-CN" sz="3500">
                <a:solidFill>
                  <a:srgbClr val="2C89E5"/>
                </a:solidFill>
              </a:rPr>
              <a:t>Детская шкала комы Глазго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15 баллов - сознание ясное </a:t>
            </a:r>
          </a:p>
          <a:p>
            <a:pPr eaLnBrk="1" hangingPunct="1"/>
            <a:r>
              <a:rPr lang="ru-RU" altLang="ru-RU" smtClean="0"/>
              <a:t>10-14 баллов - умеренное и глубокое оглушение</a:t>
            </a:r>
          </a:p>
          <a:p>
            <a:pPr eaLnBrk="1" hangingPunct="1"/>
            <a:r>
              <a:rPr lang="ru-RU" altLang="ru-RU" smtClean="0"/>
              <a:t>8-10 баллов - сопор</a:t>
            </a:r>
          </a:p>
          <a:p>
            <a:pPr eaLnBrk="1" hangingPunct="1"/>
            <a:r>
              <a:rPr lang="ru-RU" altLang="ru-RU" smtClean="0"/>
              <a:t>6-7 баллов - умеренная кома </a:t>
            </a:r>
          </a:p>
          <a:p>
            <a:pPr eaLnBrk="1" hangingPunct="1"/>
            <a:r>
              <a:rPr lang="ru-RU" altLang="ru-RU" smtClean="0"/>
              <a:t>4-5 баллов - терминальная кома </a:t>
            </a:r>
          </a:p>
          <a:p>
            <a:pPr eaLnBrk="1" hangingPunct="1"/>
            <a:r>
              <a:rPr lang="ru-RU" altLang="ru-RU" smtClean="0"/>
              <a:t>3 балла - гибель коры </a:t>
            </a:r>
          </a:p>
        </p:txBody>
      </p:sp>
    </p:spTree>
    <p:extLst>
      <p:ext uri="{BB962C8B-B14F-4D97-AF65-F5344CB8AC3E}">
        <p14:creationId xmlns:p14="http://schemas.microsoft.com/office/powerpoint/2010/main" val="229718922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404814"/>
            <a:ext cx="8642350" cy="936625"/>
          </a:xfrm>
        </p:spPr>
        <p:txBody>
          <a:bodyPr/>
          <a:lstStyle/>
          <a:p>
            <a:pPr eaLnBrk="1" hangingPunct="1"/>
            <a:r>
              <a:rPr lang="ru-RU" altLang="zh-CN" sz="3200" b="1">
                <a:solidFill>
                  <a:srgbClr val="2C89E5"/>
                </a:solidFill>
              </a:rPr>
              <a:t>Открывание глаз (Eye response)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Произвольное - 4 балла </a:t>
            </a:r>
          </a:p>
          <a:p>
            <a:pPr eaLnBrk="1" hangingPunct="1"/>
            <a:r>
              <a:rPr lang="ru-RU" altLang="ru-RU" smtClean="0"/>
              <a:t>Как реакция на голос - 3 балла </a:t>
            </a:r>
          </a:p>
          <a:p>
            <a:pPr eaLnBrk="1" hangingPunct="1"/>
            <a:r>
              <a:rPr lang="ru-RU" altLang="ru-RU" smtClean="0"/>
              <a:t>Как реакция на боль - 2 балла </a:t>
            </a:r>
          </a:p>
          <a:p>
            <a:pPr eaLnBrk="1" hangingPunct="1"/>
            <a:r>
              <a:rPr lang="ru-RU" altLang="ru-RU" smtClean="0"/>
              <a:t>Отсутствует - 1 балл </a:t>
            </a:r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206210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333376"/>
            <a:ext cx="8642350" cy="587375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zh-CN" sz="3200" b="1">
                <a:solidFill>
                  <a:srgbClr val="2C89E5"/>
                </a:solidFill>
              </a:rPr>
              <a:t>Речевая реакция (Verbal response)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>
          <a:xfrm>
            <a:off x="1847851" y="1268414"/>
            <a:ext cx="8424863" cy="4827587"/>
          </a:xfrm>
        </p:spPr>
        <p:txBody>
          <a:bodyPr/>
          <a:lstStyle/>
          <a:p>
            <a:pPr eaLnBrk="1" hangingPunct="1"/>
            <a:endParaRPr lang="ru-RU" altLang="ru-RU" sz="2800" b="1"/>
          </a:p>
          <a:p>
            <a:pPr eaLnBrk="1" hangingPunct="1"/>
            <a:r>
              <a:rPr lang="ru-RU" altLang="ru-RU" sz="2800"/>
              <a:t>Ребёнок ориентируется на звук, следит за объектами - 5 балов </a:t>
            </a:r>
          </a:p>
          <a:p>
            <a:pPr eaLnBrk="1" hangingPunct="1"/>
            <a:r>
              <a:rPr lang="ru-RU" altLang="ru-RU" sz="2800"/>
              <a:t>Ребенка при плаче можно успокоить, интерактивность неполноценная - 4 балла </a:t>
            </a:r>
          </a:p>
          <a:p>
            <a:pPr eaLnBrk="1" hangingPunct="1"/>
            <a:r>
              <a:rPr lang="ru-RU" altLang="ru-RU" sz="2800"/>
              <a:t>При плаче успокаивается, но ненадолго, стонет - 3 балла  </a:t>
            </a:r>
          </a:p>
          <a:p>
            <a:pPr eaLnBrk="1" hangingPunct="1"/>
            <a:r>
              <a:rPr lang="ru-RU" altLang="ru-RU" sz="2800"/>
              <a:t>Не успокаивается при плаче, беспокоен - 2 балла </a:t>
            </a:r>
          </a:p>
          <a:p>
            <a:pPr eaLnBrk="1" hangingPunct="1"/>
            <a:r>
              <a:rPr lang="ru-RU" altLang="ru-RU" sz="2800"/>
              <a:t>Плач и интерактивность отсутствуют - 1 балл </a:t>
            </a:r>
          </a:p>
          <a:p>
            <a:pPr eaLnBrk="1" hangingPunct="1"/>
            <a:endParaRPr lang="ru-RU" altLang="ru-RU" sz="2800"/>
          </a:p>
        </p:txBody>
      </p:sp>
    </p:spTree>
    <p:extLst>
      <p:ext uri="{BB962C8B-B14F-4D97-AF65-F5344CB8AC3E}">
        <p14:creationId xmlns:p14="http://schemas.microsoft.com/office/powerpoint/2010/main" val="38863016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33375"/>
            <a:ext cx="9144000" cy="935038"/>
          </a:xfrm>
        </p:spPr>
        <p:txBody>
          <a:bodyPr/>
          <a:lstStyle/>
          <a:p>
            <a:pPr eaLnBrk="1" hangingPunct="1"/>
            <a:r>
              <a:rPr lang="ru-RU" altLang="zh-CN" sz="3200" b="1">
                <a:solidFill>
                  <a:srgbClr val="2C89E5"/>
                </a:solidFill>
              </a:rPr>
              <a:t>Двигательная реакция (Motor response)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idx="1"/>
          </p:nvPr>
        </p:nvSpPr>
        <p:spPr>
          <a:xfrm>
            <a:off x="1847850" y="1412876"/>
            <a:ext cx="8496300" cy="5040313"/>
          </a:xfrm>
        </p:spPr>
        <p:txBody>
          <a:bodyPr/>
          <a:lstStyle/>
          <a:p>
            <a:pPr indent="-228600" eaLnBrk="1" hangingPunct="1">
              <a:buClr>
                <a:schemeClr val="accent1"/>
              </a:buClr>
            </a:pPr>
            <a:r>
              <a:rPr lang="ru-RU" altLang="zh-CN" sz="2600">
                <a:solidFill>
                  <a:schemeClr val="tx2"/>
                </a:solidFill>
              </a:rPr>
              <a:t>Выполнение движений по команде - 6 баллов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600">
                <a:solidFill>
                  <a:schemeClr val="tx2"/>
                </a:solidFill>
              </a:rPr>
              <a:t>Целесообразное движение в ответ на болевое раздражение (отталкивание) - 5 баллов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600">
                <a:solidFill>
                  <a:schemeClr val="tx2"/>
                </a:solidFill>
              </a:rPr>
              <a:t>Одергивание конечности в ответ на болевое раздражение - 4 балла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600">
                <a:solidFill>
                  <a:schemeClr val="tx2"/>
                </a:solidFill>
              </a:rPr>
              <a:t>Патологическое сгибание в ответ на болевое раздражение (декортикация) - 3 балла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600">
                <a:solidFill>
                  <a:schemeClr val="tx2"/>
                </a:solidFill>
              </a:rPr>
              <a:t>Патологическое разгибание в ответ на болевое раздражение (децеребрация) - 2 балла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600">
                <a:solidFill>
                  <a:schemeClr val="tx2"/>
                </a:solidFill>
              </a:rPr>
              <a:t>Отсутствие движений - 1 балл </a:t>
            </a:r>
          </a:p>
          <a:p>
            <a:pPr indent="-228600" eaLnBrk="1" hangingPunct="1">
              <a:buClr>
                <a:schemeClr val="accent1"/>
              </a:buClr>
            </a:pPr>
            <a:endParaRPr lang="ru-RU" altLang="zh-CN" sz="26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05156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09600"/>
            <a:ext cx="7772400" cy="731838"/>
          </a:xfrm>
        </p:spPr>
        <p:txBody>
          <a:bodyPr/>
          <a:lstStyle/>
          <a:p>
            <a:pPr eaLnBrk="1" hangingPunct="1"/>
            <a:r>
              <a:rPr lang="ru-RU" altLang="zh-CN" sz="4000">
                <a:solidFill>
                  <a:srgbClr val="2C89E5"/>
                </a:solidFill>
              </a:rPr>
              <a:t>Дегидратация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z="3600"/>
              <a:t>5% - сухость кожи и слизистых, снижение тургора тканей</a:t>
            </a:r>
          </a:p>
          <a:p>
            <a:pPr eaLnBrk="1" hangingPunct="1"/>
            <a:r>
              <a:rPr lang="ru-RU" altLang="ru-RU" sz="3600"/>
              <a:t>10% - запавшие глазные яблоки, симптом белого пятна </a:t>
            </a:r>
            <a:r>
              <a:rPr lang="en-US" altLang="ru-RU" sz="3600"/>
              <a:t>&gt;</a:t>
            </a:r>
            <a:r>
              <a:rPr lang="ru-RU" altLang="ru-RU" sz="3600"/>
              <a:t> 3 минут</a:t>
            </a:r>
          </a:p>
          <a:p>
            <a:pPr eaLnBrk="1" hangingPunct="1"/>
            <a:r>
              <a:rPr lang="en-US" altLang="ru-RU" sz="3600"/>
              <a:t>&gt;</a:t>
            </a:r>
            <a:r>
              <a:rPr lang="ru-RU" altLang="ru-RU" sz="3600"/>
              <a:t>10% - снижение АД, слабый нитевидный пульс, олигоурия</a:t>
            </a:r>
          </a:p>
        </p:txBody>
      </p:sp>
    </p:spTree>
    <p:extLst>
      <p:ext uri="{BB962C8B-B14F-4D97-AF65-F5344CB8AC3E}">
        <p14:creationId xmlns:p14="http://schemas.microsoft.com/office/powerpoint/2010/main" val="355831546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79650" y="260350"/>
            <a:ext cx="7772400" cy="731838"/>
          </a:xfrm>
        </p:spPr>
        <p:txBody>
          <a:bodyPr/>
          <a:lstStyle/>
          <a:p>
            <a:pPr eaLnBrk="1" hangingPunct="1"/>
            <a:r>
              <a:rPr lang="ru-RU" altLang="zh-CN" sz="4000">
                <a:solidFill>
                  <a:srgbClr val="2C89E5"/>
                </a:solidFill>
              </a:rPr>
              <a:t>Ацидоз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idx="1"/>
          </p:nvPr>
        </p:nvSpPr>
        <p:spPr>
          <a:xfrm>
            <a:off x="1774826" y="1268414"/>
            <a:ext cx="8569325" cy="4827587"/>
          </a:xfrm>
        </p:spPr>
        <p:txBody>
          <a:bodyPr/>
          <a:lstStyle/>
          <a:p>
            <a:pPr indent="-228600" eaLnBrk="1" hangingPunct="1">
              <a:buClr>
                <a:schemeClr val="accent1"/>
              </a:buClr>
            </a:pPr>
            <a:r>
              <a:rPr lang="ru-RU" altLang="zh-CN" sz="3300">
                <a:solidFill>
                  <a:schemeClr val="tx2"/>
                </a:solidFill>
              </a:rPr>
              <a:t>токсическое дыхание Куссмауля,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3300">
                <a:solidFill>
                  <a:schemeClr val="tx2"/>
                </a:solidFill>
              </a:rPr>
              <a:t>запах ацетона в выдыхаемом воздухе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3300">
                <a:solidFill>
                  <a:schemeClr val="tx2"/>
                </a:solidFill>
              </a:rPr>
              <a:t>ацетонурия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3300">
                <a:solidFill>
                  <a:schemeClr val="tx2"/>
                </a:solidFill>
              </a:rPr>
              <a:t>КЩС (норма 7,35-7,45):</a:t>
            </a:r>
          </a:p>
          <a:p>
            <a:pPr indent="-228600" eaLnBrk="1" hangingPunct="1">
              <a:buClr>
                <a:schemeClr val="accent1"/>
              </a:buClr>
              <a:buNone/>
            </a:pPr>
            <a:r>
              <a:rPr lang="ru-RU" altLang="zh-CN" sz="3300">
                <a:solidFill>
                  <a:schemeClr val="tx2"/>
                </a:solidFill>
              </a:rPr>
              <a:t>			рН 7,3–7,2: умеренный ацидоз</a:t>
            </a:r>
          </a:p>
          <a:p>
            <a:pPr indent="-228600" eaLnBrk="1" hangingPunct="1">
              <a:buClr>
                <a:schemeClr val="accent1"/>
              </a:buClr>
              <a:buNone/>
            </a:pPr>
            <a:r>
              <a:rPr lang="ru-RU" altLang="zh-CN" sz="3300">
                <a:solidFill>
                  <a:schemeClr val="tx2"/>
                </a:solidFill>
              </a:rPr>
              <a:t>			рН 7,2-7,1: средней тяжести</a:t>
            </a:r>
          </a:p>
          <a:p>
            <a:pPr indent="-228600" eaLnBrk="1" hangingPunct="1">
              <a:buClr>
                <a:schemeClr val="accent1"/>
              </a:buClr>
              <a:buNone/>
            </a:pPr>
            <a:r>
              <a:rPr lang="ru-RU" altLang="zh-CN" sz="3300">
                <a:solidFill>
                  <a:schemeClr val="tx2"/>
                </a:solidFill>
              </a:rPr>
              <a:t>			рН </a:t>
            </a:r>
            <a:r>
              <a:rPr lang="en-US" altLang="ru-RU" sz="3300">
                <a:solidFill>
                  <a:schemeClr val="tx2"/>
                </a:solidFill>
              </a:rPr>
              <a:t>&lt;</a:t>
            </a:r>
            <a:r>
              <a:rPr lang="ru-RU" altLang="zh-CN" sz="3300">
                <a:solidFill>
                  <a:schemeClr val="tx2"/>
                </a:solidFill>
              </a:rPr>
              <a:t>7,1: тяжелый ацидоз</a:t>
            </a:r>
          </a:p>
        </p:txBody>
      </p:sp>
    </p:spTree>
    <p:extLst>
      <p:ext uri="{BB962C8B-B14F-4D97-AF65-F5344CB8AC3E}">
        <p14:creationId xmlns:p14="http://schemas.microsoft.com/office/powerpoint/2010/main" val="293714527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09601"/>
            <a:ext cx="7772400" cy="658813"/>
          </a:xfrm>
        </p:spPr>
        <p:txBody>
          <a:bodyPr/>
          <a:lstStyle/>
          <a:p>
            <a:pPr eaLnBrk="1" hangingPunct="1"/>
            <a:r>
              <a:rPr lang="ru-RU" altLang="zh-CN" sz="3600">
                <a:solidFill>
                  <a:srgbClr val="2C89E5"/>
                </a:solidFill>
              </a:rPr>
              <a:t>Гипокалиемия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xfrm>
            <a:off x="1774825" y="1557338"/>
            <a:ext cx="8642350" cy="4538662"/>
          </a:xfrm>
        </p:spPr>
        <p:txBody>
          <a:bodyPr/>
          <a:lstStyle/>
          <a:p>
            <a:pPr eaLnBrk="1" hangingPunct="1"/>
            <a:r>
              <a:rPr lang="ru-RU" altLang="ru-RU" smtClean="0"/>
              <a:t>глухость сердечных тонов, </a:t>
            </a:r>
          </a:p>
          <a:p>
            <a:pPr eaLnBrk="1" hangingPunct="1"/>
            <a:r>
              <a:rPr lang="ru-RU" altLang="ru-RU" smtClean="0"/>
              <a:t>снижение АД, </a:t>
            </a:r>
          </a:p>
          <a:p>
            <a:pPr eaLnBrk="1" hangingPunct="1"/>
            <a:r>
              <a:rPr lang="ru-RU" altLang="ru-RU" smtClean="0"/>
              <a:t>гастропарез, </a:t>
            </a:r>
          </a:p>
          <a:p>
            <a:pPr eaLnBrk="1" hangingPunct="1"/>
            <a:r>
              <a:rPr lang="ru-RU" altLang="ru-RU" smtClean="0"/>
              <a:t>парез кишечника, </a:t>
            </a:r>
          </a:p>
          <a:p>
            <a:pPr eaLnBrk="1" hangingPunct="1"/>
            <a:r>
              <a:rPr lang="ru-RU" altLang="ru-RU" smtClean="0"/>
              <a:t>атония мочевого пузыря</a:t>
            </a:r>
          </a:p>
          <a:p>
            <a:pPr eaLnBrk="1" hangingPunct="1"/>
            <a:r>
              <a:rPr lang="ru-RU" altLang="ru-RU" smtClean="0"/>
              <a:t>ЭКГ: уплощение или инверсия зубца Т, удлинение интервала </a:t>
            </a:r>
            <a:r>
              <a:rPr lang="en-US" altLang="ru-RU" smtClean="0"/>
              <a:t>Q</a:t>
            </a:r>
            <a:r>
              <a:rPr lang="ru-RU" altLang="ru-RU" smtClean="0"/>
              <a:t>Т, появление зубца </a:t>
            </a:r>
            <a:r>
              <a:rPr lang="en-US" altLang="ru-RU" smtClean="0"/>
              <a:t>U</a:t>
            </a: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56094697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09600"/>
            <a:ext cx="7772400" cy="731838"/>
          </a:xfrm>
        </p:spPr>
        <p:txBody>
          <a:bodyPr/>
          <a:lstStyle/>
          <a:p>
            <a:pPr eaLnBrk="1" hangingPunct="1"/>
            <a:r>
              <a:rPr lang="ru-RU" altLang="zh-CN" sz="3600">
                <a:solidFill>
                  <a:srgbClr val="2C89E5"/>
                </a:solidFill>
              </a:rPr>
              <a:t>Абдоминальный синдром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z="3600"/>
              <a:t>рвота, </a:t>
            </a:r>
          </a:p>
          <a:p>
            <a:pPr eaLnBrk="1" hangingPunct="1"/>
            <a:r>
              <a:rPr lang="ru-RU" altLang="ru-RU" sz="3600"/>
              <a:t>боли в животе, </a:t>
            </a:r>
          </a:p>
          <a:p>
            <a:pPr eaLnBrk="1" hangingPunct="1"/>
            <a:r>
              <a:rPr lang="ru-RU" altLang="ru-RU" sz="3600"/>
              <a:t>симптомы раздражения брюшины,</a:t>
            </a:r>
          </a:p>
          <a:p>
            <a:pPr eaLnBrk="1" hangingPunct="1"/>
            <a:r>
              <a:rPr lang="ru-RU" altLang="ru-RU" sz="3600"/>
              <a:t>лейкоцитоз !</a:t>
            </a:r>
          </a:p>
        </p:txBody>
      </p:sp>
    </p:spTree>
    <p:extLst>
      <p:ext uri="{BB962C8B-B14F-4D97-AF65-F5344CB8AC3E}">
        <p14:creationId xmlns:p14="http://schemas.microsoft.com/office/powerpoint/2010/main" val="196205387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28600"/>
            <a:ext cx="8686800" cy="914400"/>
          </a:xfrm>
        </p:spPr>
        <p:txBody>
          <a:bodyPr/>
          <a:lstStyle/>
          <a:p>
            <a:pPr eaLnBrk="1" hangingPunct="1"/>
            <a:r>
              <a:rPr lang="ru-RU" altLang="zh-CN" sz="3600">
                <a:solidFill>
                  <a:srgbClr val="2C89E5"/>
                </a:solidFill>
              </a:rPr>
              <a:t>Дифференциальная диагностика ком</a:t>
            </a:r>
          </a:p>
        </p:txBody>
      </p:sp>
      <p:graphicFrame>
        <p:nvGraphicFramePr>
          <p:cNvPr id="54275" name="Group 3"/>
          <p:cNvGraphicFramePr>
            <a:graphicFrameLocks noGrp="1"/>
          </p:cNvGraphicFramePr>
          <p:nvPr>
            <p:ph type="tbl" idx="4294967295"/>
          </p:nvPr>
        </p:nvGraphicFramePr>
        <p:xfrm>
          <a:off x="1676400" y="1981200"/>
          <a:ext cx="8839200" cy="4114800"/>
        </p:xfrm>
        <a:graphic>
          <a:graphicData uri="http://schemas.openxmlformats.org/drawingml/2006/table">
            <a:tbl>
              <a:tblPr/>
              <a:tblGrid>
                <a:gridCol w="2252663">
                  <a:extLst>
                    <a:ext uri="{9D8B030D-6E8A-4147-A177-3AD203B41FA5}">
                      <a16:colId xmlns:a16="http://schemas.microsoft.com/office/drawing/2014/main" xmlns="" val="1901635622"/>
                    </a:ext>
                  </a:extLst>
                </a:gridCol>
                <a:gridCol w="3309937">
                  <a:extLst>
                    <a:ext uri="{9D8B030D-6E8A-4147-A177-3AD203B41FA5}">
                      <a16:colId xmlns:a16="http://schemas.microsoft.com/office/drawing/2014/main" xmlns="" val="3435386137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2109849891"/>
                    </a:ext>
                  </a:extLst>
                </a:gridCol>
              </a:tblGrid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Показатели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Кетоацидотическая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Гипогликемическая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98546594"/>
                  </a:ext>
                </a:extLst>
              </a:tr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Причины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дефицит инсулина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передозировка инсулина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99790544"/>
                  </a:ext>
                </a:extLst>
              </a:tr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Нарушение диеты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избыток углеводов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дефицит углеводов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68692433"/>
                  </a:ext>
                </a:extLst>
              </a:tr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Развитие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постепенное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быстрое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08581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17183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8610600" cy="838200"/>
          </a:xfrm>
        </p:spPr>
        <p:txBody>
          <a:bodyPr/>
          <a:lstStyle/>
          <a:p>
            <a:pPr eaLnBrk="1" hangingPunct="1"/>
            <a:r>
              <a:rPr lang="ru-RU" altLang="zh-CN" sz="3600">
                <a:solidFill>
                  <a:srgbClr val="2C89E5"/>
                </a:solidFill>
              </a:rPr>
              <a:t>Дифференциальная диагностика ком</a:t>
            </a:r>
          </a:p>
        </p:txBody>
      </p:sp>
      <p:graphicFrame>
        <p:nvGraphicFramePr>
          <p:cNvPr id="55299" name="Group 3"/>
          <p:cNvGraphicFramePr>
            <a:graphicFrameLocks noGrp="1"/>
          </p:cNvGraphicFramePr>
          <p:nvPr>
            <p:ph type="tbl" idx="4294967295"/>
          </p:nvPr>
        </p:nvGraphicFramePr>
        <p:xfrm>
          <a:off x="1752600" y="1143001"/>
          <a:ext cx="8763000" cy="5535613"/>
        </p:xfrm>
        <a:graphic>
          <a:graphicData uri="http://schemas.openxmlformats.org/drawingml/2006/table">
            <a:tbl>
              <a:tblPr/>
              <a:tblGrid>
                <a:gridCol w="2362200">
                  <a:extLst>
                    <a:ext uri="{9D8B030D-6E8A-4147-A177-3AD203B41FA5}">
                      <a16:colId xmlns:a16="http://schemas.microsoft.com/office/drawing/2014/main" xmlns="" val="1688874388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393740356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1293580692"/>
                    </a:ext>
                  </a:extLst>
                </a:gridCol>
              </a:tblGrid>
              <a:tr h="746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Показатели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Кетоацидотическая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Гипогликемическая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88478733"/>
                  </a:ext>
                </a:extLst>
              </a:tr>
              <a:tr h="884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Кожа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сухость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гипергидроз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07125197"/>
                  </a:ext>
                </a:extLst>
              </a:tr>
              <a:tr h="1066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Мышечный тонус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гипотония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гипертонус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38108049"/>
                  </a:ext>
                </a:extLst>
              </a:tr>
              <a:tr h="885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Судороги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02051123"/>
                  </a:ext>
                </a:extLst>
              </a:tr>
              <a:tr h="1066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Дыхание Куссмауля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32323128"/>
                  </a:ext>
                </a:extLst>
              </a:tr>
              <a:tr h="885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Запах ацетона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21247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754810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8458200" cy="838200"/>
          </a:xfrm>
        </p:spPr>
        <p:txBody>
          <a:bodyPr/>
          <a:lstStyle/>
          <a:p>
            <a:pPr eaLnBrk="1" hangingPunct="1"/>
            <a:r>
              <a:rPr lang="ru-RU" altLang="zh-CN" sz="3600">
                <a:solidFill>
                  <a:srgbClr val="2C89E5"/>
                </a:solidFill>
              </a:rPr>
              <a:t>Дифференциальная диагностика ком</a:t>
            </a:r>
          </a:p>
        </p:txBody>
      </p:sp>
      <p:graphicFrame>
        <p:nvGraphicFramePr>
          <p:cNvPr id="56345" name="Group 25"/>
          <p:cNvGraphicFramePr>
            <a:graphicFrameLocks noGrp="1"/>
          </p:cNvGraphicFramePr>
          <p:nvPr>
            <p:ph type="tbl" idx="4294967295"/>
          </p:nvPr>
        </p:nvGraphicFramePr>
        <p:xfrm>
          <a:off x="1524000" y="1371600"/>
          <a:ext cx="9144000" cy="480060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xmlns="" val="1199605538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321547367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3507741430"/>
                    </a:ext>
                  </a:extLst>
                </a:gridCol>
              </a:tblGrid>
              <a:tr h="1200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Показатели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Кетоацидотическая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Гипогликемическая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18045277"/>
                  </a:ext>
                </a:extLst>
              </a:tr>
              <a:tr h="1200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Гликемия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гипергликемия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гипогликемия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90308523"/>
                  </a:ext>
                </a:extLst>
              </a:tr>
              <a:tr h="1200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КЩС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ацидоз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норма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49678541"/>
                  </a:ext>
                </a:extLst>
              </a:tr>
              <a:tr h="1200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Ацетонурия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34215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646827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304800"/>
            <a:ext cx="7772400" cy="685800"/>
          </a:xfrm>
        </p:spPr>
        <p:txBody>
          <a:bodyPr/>
          <a:lstStyle/>
          <a:p>
            <a:pPr eaLnBrk="1" hangingPunct="1"/>
            <a:r>
              <a:rPr lang="ru-RU" altLang="zh-CN" sz="3600">
                <a:solidFill>
                  <a:srgbClr val="2C89E5"/>
                </a:solidFill>
              </a:rPr>
              <a:t>Принципы мониторинга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844676"/>
            <a:ext cx="8458200" cy="4708525"/>
          </a:xfrm>
        </p:spPr>
        <p:txBody>
          <a:bodyPr/>
          <a:lstStyle/>
          <a:p>
            <a:pPr eaLnBrk="1" hangingPunct="1"/>
            <a:r>
              <a:rPr lang="ru-RU" altLang="ru-RU" sz="3600"/>
              <a:t>ЧСС, АД</a:t>
            </a:r>
          </a:p>
          <a:p>
            <a:pPr eaLnBrk="1" hangingPunct="1"/>
            <a:r>
              <a:rPr lang="ru-RU" altLang="ru-RU" sz="3600"/>
              <a:t>доступ к вене</a:t>
            </a:r>
          </a:p>
          <a:p>
            <a:pPr eaLnBrk="1" hangingPunct="1"/>
            <a:r>
              <a:rPr lang="ru-RU" altLang="ru-RU" sz="3600"/>
              <a:t>установка желудочного зонда при рвоте и/или нарушении сознания</a:t>
            </a:r>
          </a:p>
          <a:p>
            <a:pPr eaLnBrk="1" hangingPunct="1"/>
            <a:r>
              <a:rPr lang="ru-RU" altLang="ru-RU" sz="3600"/>
              <a:t>очистительная и щелочная клизмы </a:t>
            </a:r>
          </a:p>
          <a:p>
            <a:pPr eaLnBrk="1" hangingPunct="1"/>
            <a:r>
              <a:rPr lang="ru-RU" altLang="ru-RU" sz="3600"/>
              <a:t>катетеризация мочевого пузыря</a:t>
            </a:r>
          </a:p>
        </p:txBody>
      </p:sp>
    </p:spTree>
    <p:extLst>
      <p:ext uri="{BB962C8B-B14F-4D97-AF65-F5344CB8AC3E}">
        <p14:creationId xmlns:p14="http://schemas.microsoft.com/office/powerpoint/2010/main" val="312916001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3" y="404814"/>
            <a:ext cx="7772400" cy="587375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zh-CN" sz="3200">
                <a:solidFill>
                  <a:srgbClr val="2C89E5"/>
                </a:solidFill>
              </a:rPr>
              <a:t>Принципы мониторинга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idx="1"/>
          </p:nvPr>
        </p:nvSpPr>
        <p:spPr>
          <a:xfrm>
            <a:off x="1919289" y="1981200"/>
            <a:ext cx="8497887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определение гликемии каждые 1-2 часа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ацетонурия каждые 3 часа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КЩС 2 раза в сутки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б/х крови 2 раза в сутки (К, </a:t>
            </a:r>
            <a:r>
              <a:rPr lang="en-US" altLang="ru-RU" smtClean="0"/>
              <a:t>N</a:t>
            </a:r>
            <a:r>
              <a:rPr lang="ru-RU" altLang="ru-RU" smtClean="0"/>
              <a:t>а, почечные показатели)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ОАК, ОАМ,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по показаниям: бакпосевы, Р-грамма грудной клетки</a:t>
            </a:r>
          </a:p>
        </p:txBody>
      </p:sp>
    </p:spTree>
    <p:extLst>
      <p:ext uri="{BB962C8B-B14F-4D97-AF65-F5344CB8AC3E}">
        <p14:creationId xmlns:p14="http://schemas.microsoft.com/office/powerpoint/2010/main" val="12417766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zh-CN" sz="3500">
                <a:solidFill>
                  <a:srgbClr val="2C89E5"/>
                </a:solidFill>
              </a:rPr>
              <a:t>Тактика инсулинотерапии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ru-RU" altLang="ru-RU" sz="1800" dirty="0"/>
              <a:t>    </a:t>
            </a:r>
          </a:p>
          <a:p>
            <a:pPr eaLnBrk="1" hangingPunct="1"/>
            <a:r>
              <a:rPr lang="ru-RU" altLang="ru-RU" dirty="0" smtClean="0"/>
              <a:t>инсулин короткого действия 0,1 ЕД/кг в/в стр., </a:t>
            </a:r>
          </a:p>
          <a:p>
            <a:pPr eaLnBrk="1" hangingPunct="1"/>
            <a:r>
              <a:rPr lang="ru-RU" altLang="ru-RU" dirty="0" smtClean="0"/>
              <a:t>затем 0,1 ЕД/кг/час внутривенно </a:t>
            </a:r>
            <a:r>
              <a:rPr lang="ru-RU" altLang="ru-RU" dirty="0" err="1" smtClean="0"/>
              <a:t>микроструйно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инфузоматом</a:t>
            </a:r>
            <a:r>
              <a:rPr lang="ru-RU" altLang="ru-RU" dirty="0" smtClean="0"/>
              <a:t> </a:t>
            </a:r>
          </a:p>
          <a:p>
            <a:pPr eaLnBrk="1" hangingPunct="1"/>
            <a:endParaRPr lang="ru-RU" altLang="ru-RU" dirty="0" smtClean="0"/>
          </a:p>
          <a:p>
            <a:pPr eaLnBrk="1" hangingPunct="1"/>
            <a:r>
              <a:rPr lang="ru-RU" altLang="ru-RU" i="1" dirty="0" smtClean="0"/>
              <a:t>при интеркуррентных заболеваниях, большой длительности диабета – до 0,2 ЕД/кг)</a:t>
            </a:r>
          </a:p>
          <a:p>
            <a:pPr eaLnBrk="1" hangingPunct="1"/>
            <a:endParaRPr lang="ru-RU" altLang="ru-RU" i="1" dirty="0" smtClean="0"/>
          </a:p>
        </p:txBody>
      </p:sp>
    </p:spTree>
    <p:extLst>
      <p:ext uri="{BB962C8B-B14F-4D97-AF65-F5344CB8AC3E}">
        <p14:creationId xmlns:p14="http://schemas.microsoft.com/office/powerpoint/2010/main" val="185240862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altLang="zh-CN" sz="3200" dirty="0">
                <a:solidFill>
                  <a:srgbClr val="2C89E5"/>
                </a:solidFill>
              </a:rPr>
              <a:t>Объем </a:t>
            </a:r>
            <a:r>
              <a:rPr lang="ru-RU" altLang="zh-CN" sz="3200" dirty="0" err="1">
                <a:solidFill>
                  <a:srgbClr val="2C89E5"/>
                </a:solidFill>
              </a:rPr>
              <a:t>инфузионной</a:t>
            </a:r>
            <a:r>
              <a:rPr lang="ru-RU" altLang="zh-CN" sz="3200" dirty="0">
                <a:solidFill>
                  <a:srgbClr val="2C89E5"/>
                </a:solidFill>
              </a:rPr>
              <a:t> терапии </a:t>
            </a:r>
            <a:br>
              <a:rPr lang="ru-RU" altLang="zh-CN" sz="3200" dirty="0">
                <a:solidFill>
                  <a:srgbClr val="2C89E5"/>
                </a:solidFill>
              </a:rPr>
            </a:br>
            <a:r>
              <a:rPr lang="ru-RU" altLang="zh-CN" sz="3200" dirty="0">
                <a:solidFill>
                  <a:srgbClr val="2C89E5"/>
                </a:solidFill>
              </a:rPr>
              <a:t>при диабетическом </a:t>
            </a:r>
            <a:r>
              <a:rPr lang="ru-RU" altLang="zh-CN" sz="3200" dirty="0" err="1">
                <a:solidFill>
                  <a:srgbClr val="2C89E5"/>
                </a:solidFill>
              </a:rPr>
              <a:t>кетоацидозе</a:t>
            </a:r>
            <a:endParaRPr lang="ru-RU" altLang="zh-CN" sz="3200" dirty="0">
              <a:solidFill>
                <a:srgbClr val="2C89E5"/>
              </a:solidFill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idx="1"/>
          </p:nvPr>
        </p:nvSpPr>
        <p:spPr>
          <a:xfrm>
            <a:off x="1992313" y="2133601"/>
            <a:ext cx="8229600" cy="4373563"/>
          </a:xfrm>
        </p:spPr>
        <p:txBody>
          <a:bodyPr/>
          <a:lstStyle/>
          <a:p>
            <a:pPr eaLnBrk="1" hangingPunct="1"/>
            <a:r>
              <a:rPr lang="ru-RU" altLang="ru-RU" smtClean="0"/>
              <a:t>дефицит жидкости </a:t>
            </a:r>
          </a:p>
          <a:p>
            <a:pPr eaLnBrk="1" hangingPunct="1"/>
            <a:r>
              <a:rPr lang="ru-RU" altLang="ru-RU" smtClean="0"/>
              <a:t>+ </a:t>
            </a:r>
          </a:p>
          <a:p>
            <a:pPr eaLnBrk="1" hangingPunct="1"/>
            <a:r>
              <a:rPr lang="ru-RU" altLang="ru-RU" smtClean="0"/>
              <a:t>Физиологическая потребность </a:t>
            </a:r>
          </a:p>
          <a:p>
            <a:pPr eaLnBrk="1" hangingPunct="1"/>
            <a:r>
              <a:rPr lang="ru-RU" altLang="ru-RU" smtClean="0"/>
              <a:t>+ </a:t>
            </a:r>
          </a:p>
          <a:p>
            <a:pPr eaLnBrk="1" hangingPunct="1"/>
            <a:r>
              <a:rPr lang="ru-RU" altLang="ru-RU" smtClean="0"/>
              <a:t>продолжающиеся патологические потери</a:t>
            </a:r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4696644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3" y="260350"/>
            <a:ext cx="7772400" cy="1276350"/>
          </a:xfrm>
        </p:spPr>
        <p:txBody>
          <a:bodyPr/>
          <a:lstStyle/>
          <a:p>
            <a:pPr eaLnBrk="1" hangingPunct="1"/>
            <a:r>
              <a:rPr lang="ru-RU" altLang="zh-CN" sz="3600">
                <a:solidFill>
                  <a:srgbClr val="2C89E5"/>
                </a:solidFill>
              </a:rPr>
              <a:t>Дефицит жидкости = </a:t>
            </a:r>
            <a:br>
              <a:rPr lang="ru-RU" altLang="zh-CN" sz="3600">
                <a:solidFill>
                  <a:srgbClr val="2C89E5"/>
                </a:solidFill>
              </a:rPr>
            </a:br>
            <a:r>
              <a:rPr lang="ru-RU" altLang="zh-CN" sz="3600">
                <a:solidFill>
                  <a:srgbClr val="2C89E5"/>
                </a:solidFill>
              </a:rPr>
              <a:t>% дегидратации х масса тела (кг)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z="3600" dirty="0"/>
              <a:t>5% - сухость кожи и слизистых, снижение тургора тканей</a:t>
            </a:r>
          </a:p>
          <a:p>
            <a:pPr eaLnBrk="1" hangingPunct="1"/>
            <a:r>
              <a:rPr lang="ru-RU" altLang="ru-RU" sz="3600" dirty="0"/>
              <a:t>10% - запавшие глазные яблоки, симптом белого пятна </a:t>
            </a:r>
            <a:r>
              <a:rPr lang="en-US" altLang="ru-RU" sz="3600" dirty="0"/>
              <a:t>&gt;</a:t>
            </a:r>
            <a:r>
              <a:rPr lang="ru-RU" altLang="ru-RU" sz="3600" dirty="0"/>
              <a:t> 3 минут</a:t>
            </a:r>
          </a:p>
          <a:p>
            <a:pPr eaLnBrk="1" hangingPunct="1"/>
            <a:r>
              <a:rPr lang="en-US" altLang="ru-RU" sz="3600" dirty="0"/>
              <a:t>&gt;</a:t>
            </a:r>
            <a:r>
              <a:rPr lang="ru-RU" altLang="ru-RU" sz="3600" dirty="0"/>
              <a:t>10% - снижение АД, слабый нитевидный пульс, </a:t>
            </a:r>
            <a:r>
              <a:rPr lang="ru-RU" altLang="ru-RU" sz="3600" dirty="0" err="1"/>
              <a:t>олигоурия</a:t>
            </a:r>
            <a:endParaRPr lang="ru-RU" altLang="ru-RU" sz="3600" dirty="0"/>
          </a:p>
        </p:txBody>
      </p:sp>
    </p:spTree>
    <p:extLst>
      <p:ext uri="{BB962C8B-B14F-4D97-AF65-F5344CB8AC3E}">
        <p14:creationId xmlns:p14="http://schemas.microsoft.com/office/powerpoint/2010/main" val="27398283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4" y="549276"/>
            <a:ext cx="7773987" cy="1223963"/>
          </a:xfrm>
        </p:spPr>
        <p:txBody>
          <a:bodyPr/>
          <a:lstStyle/>
          <a:p>
            <a:pPr eaLnBrk="1" hangingPunct="1"/>
            <a:r>
              <a:rPr lang="ru-RU" altLang="zh-CN" sz="3500">
                <a:solidFill>
                  <a:srgbClr val="2C89E5"/>
                </a:solidFill>
              </a:rPr>
              <a:t>Физиологическая потребность: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/>
            <a:r>
              <a:rPr lang="en-US" altLang="ru-RU" smtClean="0"/>
              <a:t>&lt;</a:t>
            </a:r>
            <a:r>
              <a:rPr lang="ru-RU" altLang="ru-RU" smtClean="0"/>
              <a:t> 1 года 	3-9 кг		80 мл/кг</a:t>
            </a:r>
          </a:p>
          <a:p>
            <a:pPr eaLnBrk="1" hangingPunct="1"/>
            <a:r>
              <a:rPr lang="ru-RU" altLang="ru-RU" smtClean="0"/>
              <a:t>1-5 лет		10-19 кг		70 мл/кг</a:t>
            </a:r>
          </a:p>
          <a:p>
            <a:pPr eaLnBrk="1" hangingPunct="1"/>
            <a:r>
              <a:rPr lang="ru-RU" altLang="ru-RU" smtClean="0"/>
              <a:t>6-9 лет		20-29 кг		60 мл/кг</a:t>
            </a:r>
          </a:p>
          <a:p>
            <a:pPr eaLnBrk="1" hangingPunct="1"/>
            <a:r>
              <a:rPr lang="ru-RU" altLang="ru-RU" smtClean="0"/>
              <a:t>10-14 лет	30-50 кг		50 мл/кг</a:t>
            </a:r>
          </a:p>
          <a:p>
            <a:pPr eaLnBrk="1" hangingPunct="1"/>
            <a:r>
              <a:rPr lang="en-US" altLang="ru-RU" smtClean="0"/>
              <a:t>&gt;</a:t>
            </a:r>
            <a:r>
              <a:rPr lang="ru-RU" altLang="ru-RU" smtClean="0"/>
              <a:t> 15 лет		</a:t>
            </a:r>
            <a:r>
              <a:rPr lang="en-US" altLang="ru-RU" smtClean="0"/>
              <a:t>&gt;</a:t>
            </a:r>
            <a:r>
              <a:rPr lang="ru-RU" altLang="ru-RU" smtClean="0"/>
              <a:t>50 кг		35 мл/кг	</a:t>
            </a:r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783640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pPr eaLnBrk="1" hangingPunct="1"/>
            <a:r>
              <a:rPr lang="ru-RU" altLang="zh-CN" sz="3200">
                <a:solidFill>
                  <a:srgbClr val="2C89E5"/>
                </a:solidFill>
              </a:rPr>
              <a:t>Инфузионная терапия </a:t>
            </a:r>
            <a:br>
              <a:rPr lang="ru-RU" altLang="zh-CN" sz="3200">
                <a:solidFill>
                  <a:srgbClr val="2C89E5"/>
                </a:solidFill>
              </a:rPr>
            </a:br>
            <a:r>
              <a:rPr lang="ru-RU" altLang="zh-CN" sz="3200">
                <a:solidFill>
                  <a:srgbClr val="2C89E5"/>
                </a:solidFill>
              </a:rPr>
              <a:t>при диабетическом кетоацидозе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2349500"/>
            <a:ext cx="9144000" cy="4279900"/>
          </a:xfrm>
        </p:spPr>
        <p:txBody>
          <a:bodyPr/>
          <a:lstStyle/>
          <a:p>
            <a:pPr eaLnBrk="1" hangingPunct="1"/>
            <a:r>
              <a:rPr lang="en-US" altLang="ru-RU" smtClean="0"/>
              <a:t>&gt;</a:t>
            </a:r>
            <a:r>
              <a:rPr lang="ru-RU" altLang="ru-RU" smtClean="0"/>
              <a:t> 15 ммоль/л: солевые растворы</a:t>
            </a:r>
          </a:p>
          <a:p>
            <a:pPr eaLnBrk="1" hangingPunct="1"/>
            <a:r>
              <a:rPr lang="ru-RU" altLang="ru-RU" smtClean="0"/>
              <a:t>10-15 ммоль/л: солевые и 5% глюкоза (1:1)</a:t>
            </a:r>
          </a:p>
          <a:p>
            <a:pPr eaLnBrk="1" hangingPunct="1"/>
            <a:r>
              <a:rPr lang="en-US" altLang="ru-RU" smtClean="0"/>
              <a:t>&lt;</a:t>
            </a:r>
            <a:r>
              <a:rPr lang="ru-RU" altLang="ru-RU" smtClean="0"/>
              <a:t> 10 ммоль/л: 5% глюкоза</a:t>
            </a:r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72741621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zh-CN" sz="3200" dirty="0" err="1">
                <a:solidFill>
                  <a:srgbClr val="2C89E5"/>
                </a:solidFill>
              </a:rPr>
              <a:t>Противоацидотическая</a:t>
            </a:r>
            <a:r>
              <a:rPr lang="ru-RU" altLang="zh-CN" sz="3200" dirty="0">
                <a:solidFill>
                  <a:srgbClr val="2C89E5"/>
                </a:solidFill>
              </a:rPr>
              <a:t> терапия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ru-RU" altLang="ru-RU" sz="2800"/>
              <a:t> инфузионная терапия, инсулин </a:t>
            </a:r>
          </a:p>
          <a:p>
            <a:pPr algn="just" eaLnBrk="1" hangingPunct="1"/>
            <a:r>
              <a:rPr lang="ru-RU" altLang="ru-RU" sz="2800"/>
              <a:t> раствор бикарбоната вводится только при рН </a:t>
            </a:r>
            <a:r>
              <a:rPr lang="en-US" altLang="ru-RU" sz="2800"/>
              <a:t>&lt;</a:t>
            </a:r>
            <a:r>
              <a:rPr lang="ru-RU" altLang="ru-RU" sz="2800"/>
              <a:t> 7,0 </a:t>
            </a:r>
          </a:p>
          <a:p>
            <a:pPr algn="just" eaLnBrk="1" hangingPunct="1"/>
            <a:r>
              <a:rPr lang="ru-RU" altLang="ru-RU" smtClean="0"/>
              <a:t> промывание желудка </a:t>
            </a:r>
          </a:p>
          <a:p>
            <a:pPr algn="just" eaLnBrk="1" hangingPunct="1"/>
            <a:r>
              <a:rPr lang="ru-RU" altLang="ru-RU" smtClean="0"/>
              <a:t> щелочная клизма</a:t>
            </a:r>
          </a:p>
          <a:p>
            <a:pPr eaLnBrk="1" hangingPunct="1"/>
            <a:r>
              <a:rPr lang="ru-RU" altLang="ru-RU" smtClean="0"/>
              <a:t> внутривенно капельно (свежеприготовленный раствор !) 4% р-ра бикарбоната натрия 2,5 мл/кг в течение часа</a:t>
            </a:r>
          </a:p>
        </p:txBody>
      </p:sp>
    </p:spTree>
    <p:extLst>
      <p:ext uri="{BB962C8B-B14F-4D97-AF65-F5344CB8AC3E}">
        <p14:creationId xmlns:p14="http://schemas.microsoft.com/office/powerpoint/2010/main" val="79620069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304800"/>
            <a:ext cx="7772400" cy="762000"/>
          </a:xfrm>
        </p:spPr>
        <p:txBody>
          <a:bodyPr/>
          <a:lstStyle/>
          <a:p>
            <a:pPr eaLnBrk="1" hangingPunct="1"/>
            <a:r>
              <a:rPr lang="ru-RU" altLang="zh-CN" sz="3600">
                <a:solidFill>
                  <a:srgbClr val="2C89E5"/>
                </a:solidFill>
              </a:rPr>
              <a:t>Коррекция гипокалиемии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571625"/>
            <a:ext cx="89154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dirty="0" smtClean="0"/>
              <a:t>препараты калия назначаются всем больным с </a:t>
            </a:r>
            <a:r>
              <a:rPr lang="ru-RU" altLang="ru-RU" dirty="0" err="1" smtClean="0"/>
              <a:t>кетоацидозом</a:t>
            </a:r>
            <a:r>
              <a:rPr lang="ru-RU" altLang="ru-RU" dirty="0" smtClean="0"/>
              <a:t> сразу с началом </a:t>
            </a:r>
            <a:r>
              <a:rPr lang="ru-RU" altLang="ru-RU" dirty="0" err="1" smtClean="0"/>
              <a:t>инфузионной</a:t>
            </a:r>
            <a:r>
              <a:rPr lang="ru-RU" altLang="ru-RU" dirty="0" smtClean="0"/>
              <a:t> терапии,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dirty="0" smtClean="0"/>
              <a:t>доза калия хлорида: 40 </a:t>
            </a:r>
            <a:r>
              <a:rPr lang="ru-RU" altLang="ru-RU" dirty="0" err="1" smtClean="0"/>
              <a:t>ммоль</a:t>
            </a:r>
            <a:r>
              <a:rPr lang="ru-RU" altLang="ru-RU" dirty="0" smtClean="0"/>
              <a:t> на каждый 1 литр жидкости</a:t>
            </a:r>
          </a:p>
          <a:p>
            <a:pPr eaLnBrk="1" hangingPunct="1">
              <a:lnSpc>
                <a:spcPct val="90000"/>
              </a:lnSpc>
            </a:pPr>
            <a:endParaRPr lang="ru-RU" altLang="ru-RU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dirty="0" smtClean="0"/>
              <a:t>1 </a:t>
            </a:r>
            <a:r>
              <a:rPr lang="ru-RU" altLang="ru-RU" dirty="0" err="1" smtClean="0"/>
              <a:t>ммоль</a:t>
            </a:r>
            <a:r>
              <a:rPr lang="ru-RU" altLang="ru-RU" dirty="0" smtClean="0"/>
              <a:t> калия: 	0,75 мл 10% К</a:t>
            </a:r>
            <a:r>
              <a:rPr lang="en-US" altLang="ru-RU" dirty="0" smtClean="0"/>
              <a:t>Cl</a:t>
            </a:r>
            <a:endParaRPr lang="ru-RU" altLang="ru-RU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dirty="0" smtClean="0"/>
              <a:t>				1 мл 7% К</a:t>
            </a:r>
            <a:r>
              <a:rPr lang="en-US" altLang="ru-RU" dirty="0" smtClean="0"/>
              <a:t>Cl</a:t>
            </a:r>
            <a:endParaRPr lang="ru-RU" altLang="ru-RU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dirty="0" smtClean="0"/>
              <a:t>				1,86 мл 4% К</a:t>
            </a:r>
            <a:r>
              <a:rPr lang="en-US" altLang="ru-RU" dirty="0" smtClean="0"/>
              <a:t>Cl</a:t>
            </a:r>
            <a:endParaRPr lang="ru-RU" altLang="ru-RU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dirty="0" smtClean="0"/>
              <a:t>				2,48 мл 3% К</a:t>
            </a:r>
            <a:r>
              <a:rPr lang="en-US" altLang="ru-RU" dirty="0" smtClean="0"/>
              <a:t>Cl</a:t>
            </a:r>
            <a:r>
              <a:rPr lang="ru-RU" altLang="ru-RU" dirty="0" smtClean="0"/>
              <a:t> 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213601319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304800"/>
            <a:ext cx="7772400" cy="838200"/>
          </a:xfrm>
        </p:spPr>
        <p:txBody>
          <a:bodyPr/>
          <a:lstStyle/>
          <a:p>
            <a:pPr eaLnBrk="1" hangingPunct="1"/>
            <a:r>
              <a:rPr lang="ru-RU" altLang="zh-CN" sz="3500">
                <a:solidFill>
                  <a:srgbClr val="2C89E5"/>
                </a:solidFill>
              </a:rPr>
              <a:t>Осложнения ДКА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idx="1"/>
          </p:nvPr>
        </p:nvSpPr>
        <p:spPr>
          <a:xfrm>
            <a:off x="2208213" y="1700213"/>
            <a:ext cx="7772400" cy="4724400"/>
          </a:xfrm>
        </p:spPr>
        <p:txBody>
          <a:bodyPr/>
          <a:lstStyle/>
          <a:p>
            <a:pPr eaLnBrk="1" hangingPunct="1"/>
            <a:r>
              <a:rPr lang="ru-RU" altLang="ru-RU" smtClean="0"/>
              <a:t>отек головного мозга </a:t>
            </a:r>
          </a:p>
          <a:p>
            <a:pPr eaLnBrk="1" hangingPunct="1"/>
            <a:r>
              <a:rPr lang="ru-RU" altLang="ru-RU" smtClean="0"/>
              <a:t>гипогликемия</a:t>
            </a:r>
          </a:p>
          <a:p>
            <a:pPr eaLnBrk="1" hangingPunct="1"/>
            <a:r>
              <a:rPr lang="ru-RU" altLang="ru-RU" smtClean="0"/>
              <a:t>гипокалиемия</a:t>
            </a:r>
          </a:p>
          <a:p>
            <a:pPr eaLnBrk="1" hangingPunct="1"/>
            <a:r>
              <a:rPr lang="ru-RU" altLang="ru-RU" smtClean="0"/>
              <a:t>аспирация желудочного содержимого</a:t>
            </a:r>
          </a:p>
          <a:p>
            <a:pPr eaLnBrk="1" hangingPunct="1"/>
            <a:r>
              <a:rPr lang="ru-RU" altLang="ru-RU" smtClean="0"/>
              <a:t>сердечно-сосудистая недостаточность</a:t>
            </a:r>
          </a:p>
          <a:p>
            <a:pPr eaLnBrk="1" hangingPunct="1"/>
            <a:r>
              <a:rPr lang="ru-RU" altLang="ru-RU" smtClean="0"/>
              <a:t>ДВС-синдром</a:t>
            </a:r>
          </a:p>
        </p:txBody>
      </p:sp>
    </p:spTree>
    <p:extLst>
      <p:ext uri="{BB962C8B-B14F-4D97-AF65-F5344CB8AC3E}">
        <p14:creationId xmlns:p14="http://schemas.microsoft.com/office/powerpoint/2010/main" val="47104266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7772400" cy="1143000"/>
          </a:xfrm>
        </p:spPr>
        <p:txBody>
          <a:bodyPr/>
          <a:lstStyle/>
          <a:p>
            <a:pPr eaLnBrk="1" hangingPunct="1"/>
            <a:r>
              <a:rPr lang="ru-RU" altLang="zh-CN" sz="3200">
                <a:solidFill>
                  <a:srgbClr val="2C89E5"/>
                </a:solidFill>
              </a:rPr>
              <a:t>Ошибки интенсивной терапии </a:t>
            </a:r>
            <a:br>
              <a:rPr lang="ru-RU" altLang="zh-CN" sz="3200">
                <a:solidFill>
                  <a:srgbClr val="2C89E5"/>
                </a:solidFill>
              </a:rPr>
            </a:br>
            <a:r>
              <a:rPr lang="ru-RU" altLang="zh-CN" sz="3200">
                <a:solidFill>
                  <a:srgbClr val="2C89E5"/>
                </a:solidFill>
              </a:rPr>
              <a:t>при диабетическом кетоацидозе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259732"/>
            <a:ext cx="8534400" cy="5598268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подкожное введение инсулина</a:t>
            </a:r>
          </a:p>
          <a:p>
            <a:pPr eaLnBrk="1" hangingPunct="1"/>
            <a:r>
              <a:rPr lang="ru-RU" altLang="ru-RU" dirty="0" smtClean="0"/>
              <a:t>недостаточная доза инсулина при интеркуррентных заболеваниях и большой длительности диабета</a:t>
            </a:r>
          </a:p>
          <a:p>
            <a:pPr eaLnBrk="1" hangingPunct="1"/>
            <a:r>
              <a:rPr lang="ru-RU" altLang="ru-RU" dirty="0" smtClean="0"/>
              <a:t>введение инсулина каждые 3-4 часа</a:t>
            </a:r>
          </a:p>
          <a:p>
            <a:pPr eaLnBrk="1" hangingPunct="1"/>
            <a:r>
              <a:rPr lang="ru-RU" altLang="ru-RU" dirty="0" smtClean="0"/>
              <a:t>уменьшение дозы инсулина при невысоком уровне гипергликемии</a:t>
            </a:r>
          </a:p>
          <a:p>
            <a:pPr eaLnBrk="1" hangingPunct="1"/>
            <a:r>
              <a:rPr lang="ru-RU" altLang="ru-RU" dirty="0" smtClean="0"/>
              <a:t>недостаточный объем </a:t>
            </a:r>
            <a:r>
              <a:rPr lang="ru-RU" altLang="ru-RU" dirty="0" err="1" smtClean="0"/>
              <a:t>инфузионной</a:t>
            </a:r>
            <a:r>
              <a:rPr lang="ru-RU" altLang="ru-RU" dirty="0" smtClean="0"/>
              <a:t> терапии</a:t>
            </a:r>
          </a:p>
          <a:p>
            <a:pPr eaLnBrk="1" hangingPunct="1"/>
            <a:r>
              <a:rPr lang="ru-RU" altLang="ru-RU" dirty="0" smtClean="0"/>
              <a:t>недостаточное количество р-ров глюкозы</a:t>
            </a:r>
          </a:p>
        </p:txBody>
      </p:sp>
    </p:spTree>
    <p:extLst>
      <p:ext uri="{BB962C8B-B14F-4D97-AF65-F5344CB8AC3E}">
        <p14:creationId xmlns:p14="http://schemas.microsoft.com/office/powerpoint/2010/main" val="210519009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609600"/>
          </a:xfrm>
        </p:spPr>
        <p:txBody>
          <a:bodyPr/>
          <a:lstStyle/>
          <a:p>
            <a:pPr eaLnBrk="1" hangingPunct="1"/>
            <a:r>
              <a:rPr lang="ru-RU" altLang="zh-CN" sz="3200">
                <a:solidFill>
                  <a:srgbClr val="2C89E5"/>
                </a:solidFill>
              </a:rPr>
              <a:t>Легкая гипогликемия</a:t>
            </a:r>
          </a:p>
        </p:txBody>
      </p:sp>
      <p:graphicFrame>
        <p:nvGraphicFramePr>
          <p:cNvPr id="104451" name="Замещающая таблица 104450"/>
          <p:cNvGraphicFramePr>
            <a:graphicFrameLocks noGrp="1"/>
          </p:cNvGraphicFramePr>
          <p:nvPr>
            <p:ph type="tbl" idx="4294967295"/>
          </p:nvPr>
        </p:nvGraphicFramePr>
        <p:xfrm>
          <a:off x="1981200" y="762001"/>
          <a:ext cx="8458200" cy="5884863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xmlns="" val="317916589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561663862"/>
                    </a:ext>
                  </a:extLst>
                </a:gridCol>
              </a:tblGrid>
              <a:tr h="1189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Клиника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Неотложная помощь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71281338"/>
                  </a:ext>
                </a:extLst>
              </a:tr>
              <a:tr h="4695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Нейрогликопения (чувство голода, головокружение, вялость, нарушение внимания)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Гиперадреналинемия (дрожь, потливость, тревога, тахикардия, сердцебиение)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Прием легкоусвояемых углеводов (сок, сладкий чай) или очередного приема пищи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35819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336332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0"/>
            <a:ext cx="7772400" cy="838200"/>
          </a:xfrm>
        </p:spPr>
        <p:txBody>
          <a:bodyPr/>
          <a:lstStyle/>
          <a:p>
            <a:pPr eaLnBrk="1" hangingPunct="1"/>
            <a:r>
              <a:rPr lang="ru-RU" altLang="zh-CN" sz="3500">
                <a:solidFill>
                  <a:srgbClr val="2C89E5"/>
                </a:solidFill>
              </a:rPr>
              <a:t>Умеренная гипогликемия</a:t>
            </a:r>
          </a:p>
        </p:txBody>
      </p:sp>
      <p:graphicFrame>
        <p:nvGraphicFramePr>
          <p:cNvPr id="105475" name="Замещающая таблица 105474"/>
          <p:cNvGraphicFramePr>
            <a:graphicFrameLocks noGrp="1"/>
          </p:cNvGraphicFramePr>
          <p:nvPr>
            <p:ph type="tbl" idx="4294967295"/>
          </p:nvPr>
        </p:nvGraphicFramePr>
        <p:xfrm>
          <a:off x="1774826" y="1219200"/>
          <a:ext cx="8424863" cy="5124450"/>
        </p:xfrm>
        <a:graphic>
          <a:graphicData uri="http://schemas.openxmlformats.org/drawingml/2006/table">
            <a:tbl>
              <a:tblPr/>
              <a:tblGrid>
                <a:gridCol w="4778375">
                  <a:extLst>
                    <a:ext uri="{9D8B030D-6E8A-4147-A177-3AD203B41FA5}">
                      <a16:colId xmlns:a16="http://schemas.microsoft.com/office/drawing/2014/main" xmlns="" val="1891446274"/>
                    </a:ext>
                  </a:extLst>
                </a:gridCol>
                <a:gridCol w="3646488">
                  <a:extLst>
                    <a:ext uri="{9D8B030D-6E8A-4147-A177-3AD203B41FA5}">
                      <a16:colId xmlns:a16="http://schemas.microsoft.com/office/drawing/2014/main" xmlns="" val="125855579"/>
                    </a:ext>
                  </a:extLst>
                </a:gridCol>
              </a:tblGrid>
              <a:tr h="1447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Клиника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Неотложная помощь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85841249"/>
                  </a:ext>
                </a:extLst>
              </a:tr>
              <a:tr h="3676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Нейрогликопения</a:t>
                      </a: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(сонливость, вялость, головная боль, нарушение зрения)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Гиперадреналинемия </a:t>
                      </a: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(бледность, потливость, тахикардия) 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Глюкоза 10-20 г внутрь с последующим приемом пищи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7070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867893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7772400" cy="762000"/>
          </a:xfrm>
        </p:spPr>
        <p:txBody>
          <a:bodyPr/>
          <a:lstStyle/>
          <a:p>
            <a:pPr eaLnBrk="1" hangingPunct="1"/>
            <a:r>
              <a:rPr lang="ru-RU" altLang="zh-CN" sz="3200">
                <a:solidFill>
                  <a:srgbClr val="2C89E5"/>
                </a:solidFill>
              </a:rPr>
              <a:t>Тяжелая гипогликемия, кома</a:t>
            </a:r>
          </a:p>
        </p:txBody>
      </p:sp>
      <p:graphicFrame>
        <p:nvGraphicFramePr>
          <p:cNvPr id="106499" name="Замещающая таблица 106498"/>
          <p:cNvGraphicFramePr>
            <a:graphicFrameLocks noGrp="1"/>
          </p:cNvGraphicFramePr>
          <p:nvPr>
            <p:ph type="tbl" idx="4294967295"/>
          </p:nvPr>
        </p:nvGraphicFramePr>
        <p:xfrm>
          <a:off x="1828800" y="1524000"/>
          <a:ext cx="8382000" cy="5029201"/>
        </p:xfrm>
        <a:graphic>
          <a:graphicData uri="http://schemas.openxmlformats.org/drawingml/2006/table">
            <a:tbl>
              <a:tblPr/>
              <a:tblGrid>
                <a:gridCol w="4191000">
                  <a:extLst>
                    <a:ext uri="{9D8B030D-6E8A-4147-A177-3AD203B41FA5}">
                      <a16:colId xmlns:a16="http://schemas.microsoft.com/office/drawing/2014/main" xmlns="" val="3633988367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xmlns="" val="2704482441"/>
                    </a:ext>
                  </a:extLst>
                </a:gridCol>
              </a:tblGrid>
              <a:tr h="175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Клиника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Неотложная помощь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68420848"/>
                  </a:ext>
                </a:extLst>
              </a:tr>
              <a:tr h="3278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Нейрогликопения</a:t>
                      </a: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(кома,  судороги, нарушение глотания)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Внутривенно струйно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20-40% р-р глюкозы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40-80 мл.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Глюкагон 1 мг п/к или в/м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020674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8032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28600"/>
            <a:ext cx="8839200" cy="6096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zh-CN" sz="3200">
                <a:solidFill>
                  <a:srgbClr val="2C89E5"/>
                </a:solidFill>
              </a:rPr>
              <a:t>Профилактика гипогликемий</a:t>
            </a:r>
          </a:p>
        </p:txBody>
      </p:sp>
      <p:pic>
        <p:nvPicPr>
          <p:cNvPr id="135171" name="Picture 3"/>
          <p:cNvPicPr>
            <a:picLocks noGrp="1" noChangeAspect="1" noChangeArrowheads="1"/>
          </p:cNvPicPr>
          <p:nvPr>
            <p:ph type="dgm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295400"/>
            <a:ext cx="3581400" cy="5334000"/>
          </a:xfrm>
        </p:spPr>
      </p:pic>
      <p:sp>
        <p:nvSpPr>
          <p:cNvPr id="135172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0" y="1219200"/>
            <a:ext cx="5105400" cy="5334000"/>
          </a:xfrm>
        </p:spPr>
        <p:txBody>
          <a:bodyPr/>
          <a:lstStyle/>
          <a:p>
            <a:pPr eaLnBrk="1" hangingPunct="1">
              <a:buClr>
                <a:schemeClr val="accent1"/>
              </a:buClr>
            </a:pPr>
            <a:r>
              <a:rPr lang="ru-RU" altLang="ru-RU" sz="2800"/>
              <a:t>соблюдение интервала между приемом препарата и едой</a:t>
            </a:r>
          </a:p>
          <a:p>
            <a:pPr eaLnBrk="1" hangingPunct="1">
              <a:buClr>
                <a:schemeClr val="accent1"/>
              </a:buClr>
            </a:pPr>
            <a:r>
              <a:rPr lang="ru-RU" altLang="ru-RU" sz="2800"/>
              <a:t>соблюдение соотношения между дозой инсулина и ХЕ</a:t>
            </a:r>
          </a:p>
          <a:p>
            <a:pPr eaLnBrk="1" hangingPunct="1">
              <a:buClr>
                <a:schemeClr val="accent1"/>
              </a:buClr>
            </a:pPr>
            <a:r>
              <a:rPr lang="ru-RU" altLang="ru-RU" sz="2800"/>
              <a:t>прием ХЕ во время физических нагрузок</a:t>
            </a:r>
          </a:p>
        </p:txBody>
      </p:sp>
    </p:spTree>
    <p:extLst>
      <p:ext uri="{BB962C8B-B14F-4D97-AF65-F5344CB8AC3E}">
        <p14:creationId xmlns:p14="http://schemas.microsoft.com/office/powerpoint/2010/main" val="4207407975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FD7F6"/>
        </a:accent5>
        <a:accent6>
          <a:srgbClr val="AE4845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3907</TotalTime>
  <Words>2392</Words>
  <Application>Microsoft Office PowerPoint</Application>
  <PresentationFormat>Произвольный</PresentationFormat>
  <Paragraphs>484</Paragraphs>
  <Slides>107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107</vt:i4>
      </vt:variant>
    </vt:vector>
  </HeadingPairs>
  <TitlesOfParts>
    <vt:vector size="109" baseType="lpstr">
      <vt:lpstr>Ретро</vt:lpstr>
      <vt:lpstr>Default Design</vt:lpstr>
      <vt:lpstr>Осложнения сахарного диабета у детей и подростков</vt:lpstr>
      <vt:lpstr>Осложнения сахарного диабета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Диабетическая нефропатия - </vt:lpstr>
      <vt:lpstr>Презентация PowerPoint</vt:lpstr>
      <vt:lpstr>Частота диабетической нефропатии (по данным Государственного регистра РБ)</vt:lpstr>
      <vt:lpstr>Факторы риска диабетической нефропатии:</vt:lpstr>
      <vt:lpstr>Стадии диабетической нефропатии</vt:lpstr>
      <vt:lpstr>Презентация PowerPoint</vt:lpstr>
      <vt:lpstr>Определение альбумина в моче – ранняя диагностика нефропатии  </vt:lpstr>
      <vt:lpstr>Значимость раннего выявления микроальбуминурии</vt:lpstr>
      <vt:lpstr>Презентация PowerPoint</vt:lpstr>
      <vt:lpstr>Презентация PowerPoint</vt:lpstr>
      <vt:lpstr>Лечение диабетической нефропатии</vt:lpstr>
      <vt:lpstr>Диабетическая нейропатия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Частота дистальной полинейропатии (по данным Государственного регистра РБ)</vt:lpstr>
      <vt:lpstr>Диагностика дистальной симметричной полинейропатии</vt:lpstr>
      <vt:lpstr>Презентация PowerPoint</vt:lpstr>
      <vt:lpstr>Презентация PowerPoint</vt:lpstr>
      <vt:lpstr>Презентация PowerPoint</vt:lpstr>
      <vt:lpstr>Презентация PowerPoint</vt:lpstr>
      <vt:lpstr>Частота диабетической ретинопатии (по данным Государственного регистра РБ)</vt:lpstr>
      <vt:lpstr>Презентация PowerPoint</vt:lpstr>
      <vt:lpstr>Ретинопатия (непролиферативная стадия)</vt:lpstr>
      <vt:lpstr>Ретинопатия ( перепролиферативная стадия)</vt:lpstr>
      <vt:lpstr>Ретинопатия (пролиферативная стадия)</vt:lpstr>
      <vt:lpstr>Презентация PowerPoint</vt:lpstr>
      <vt:lpstr>Презентация PowerPoint</vt:lpstr>
      <vt:lpstr>Презентация PowerPoint</vt:lpstr>
      <vt:lpstr>Диагностика диабетической  ретинопатии </vt:lpstr>
      <vt:lpstr>Лечение диабетической ретинопатии</vt:lpstr>
      <vt:lpstr>Презентация PowerPoint</vt:lpstr>
      <vt:lpstr>Презентация PowerPoint</vt:lpstr>
      <vt:lpstr>Лечение ретинопатии</vt:lpstr>
      <vt:lpstr>Презентация PowerPoint</vt:lpstr>
      <vt:lpstr>Хайропатия (ограничение подвижности суставов)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Причины кетоацидоза у детей</vt:lpstr>
      <vt:lpstr>Патогенез диабетического кетоацидоза</vt:lpstr>
      <vt:lpstr>Клиника диабетического кетоацидоза</vt:lpstr>
      <vt:lpstr>Детская шкала комы Глазго</vt:lpstr>
      <vt:lpstr>Детская шкала комы Глазго</vt:lpstr>
      <vt:lpstr>Открывание глаз (Eye response)</vt:lpstr>
      <vt:lpstr>Речевая реакция (Verbal response)</vt:lpstr>
      <vt:lpstr>Двигательная реакция (Motor response)</vt:lpstr>
      <vt:lpstr>Дегидратация</vt:lpstr>
      <vt:lpstr>Ацидоз</vt:lpstr>
      <vt:lpstr>Гипокалиемия</vt:lpstr>
      <vt:lpstr>Абдоминальный синдром</vt:lpstr>
      <vt:lpstr>Дифференциальная диагностика ком</vt:lpstr>
      <vt:lpstr>Дифференциальная диагностика ком</vt:lpstr>
      <vt:lpstr>Дифференциальная диагностика ком</vt:lpstr>
      <vt:lpstr>Принципы мониторинга</vt:lpstr>
      <vt:lpstr>Принципы мониторинга</vt:lpstr>
      <vt:lpstr>Тактика инсулинотерапии</vt:lpstr>
      <vt:lpstr>Объем инфузионной терапии  при диабетическом кетоацидозе</vt:lpstr>
      <vt:lpstr>Дефицит жидкости =  % дегидратации х масса тела (кг)</vt:lpstr>
      <vt:lpstr>Физиологическая потребность:</vt:lpstr>
      <vt:lpstr>Инфузионная терапия  при диабетическом кетоацидозе</vt:lpstr>
      <vt:lpstr>Противоацидотическая терапия</vt:lpstr>
      <vt:lpstr>Коррекция гипокалиемии</vt:lpstr>
      <vt:lpstr>Осложнения ДКА</vt:lpstr>
      <vt:lpstr>Ошибки интенсивной терапии  при диабетическом кетоацидозе</vt:lpstr>
      <vt:lpstr>Легкая гипогликемия</vt:lpstr>
      <vt:lpstr>Умеренная гипогликемия</vt:lpstr>
      <vt:lpstr>Тяжелая гипогликемия, кома</vt:lpstr>
      <vt:lpstr>Профилактика гипогликемий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Azerty</dc:creator>
  <cp:lastModifiedBy>Work</cp:lastModifiedBy>
  <cp:revision>51</cp:revision>
  <dcterms:created xsi:type="dcterms:W3CDTF">2023-10-24T16:33:09Z</dcterms:created>
  <dcterms:modified xsi:type="dcterms:W3CDTF">2023-11-02T15:49:28Z</dcterms:modified>
</cp:coreProperties>
</file>