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719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785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05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618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744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66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7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20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75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7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808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noProof="1" smtClean="0"/>
              <a:t>Образец подзаголовка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2F60E19-3122-4D18-A03F-4DC89C62BD5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62607339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575FADBE-C5D9-4F20-894B-2CD0C86FEBB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15111051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72DCC5A6-0D0A-4C90-A39A-C996D257C8B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83900739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76672" cy="4525963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05728" y="1600201"/>
            <a:ext cx="5376672" cy="4525963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EBC6706-845E-4D0D-B95C-8869E07545F9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64574248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7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8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9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C97776B-EA02-4723-AD80-F6499E2B43E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91126859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0A88596F-41F3-42E9-9E61-6A4BC604415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60364888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3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1869473-E90F-479D-9819-0FD66EED4F4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76255381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3FD375F-628C-49FE-9363-4C71B36E2E5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0959972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1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noProof="1" smtClean="0"/>
              <a:t>Образец текста</a:t>
            </a:r>
          </a:p>
        </p:txBody>
      </p:sp>
      <p:sp>
        <p:nvSpPr>
          <p:cNvPr id="5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7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5C17C2E-4140-45DB-B4CB-AA8681C7ED7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47514062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B999599-3D7D-447C-926E-A7A71E3F8B6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88882355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0573" cy="5851525"/>
          </a:xfrm>
        </p:spPr>
        <p:txBody>
          <a:bodyPr vert="eaVert"/>
          <a:lstStyle/>
          <a:p>
            <a:pPr lvl="0"/>
            <a:r>
              <a:rPr lang="ru-RU" noProof="1" smtClean="0"/>
              <a:t>Образец текста</a:t>
            </a:r>
          </a:p>
          <a:p>
            <a:pPr lvl="1"/>
            <a:r>
              <a:rPr lang="ru-RU" noProof="1" smtClean="0"/>
              <a:t>Второй уровень</a:t>
            </a:r>
          </a:p>
          <a:p>
            <a:pPr lvl="2"/>
            <a:r>
              <a:rPr lang="ru-RU" noProof="1" smtClean="0"/>
              <a:t>Третий уровень</a:t>
            </a:r>
          </a:p>
          <a:p>
            <a:pPr lvl="3"/>
            <a:r>
              <a:rPr lang="ru-RU" noProof="1" smtClean="0"/>
              <a:t>Четвертый уровень</a:t>
            </a:r>
          </a:p>
          <a:p>
            <a:pPr lvl="4"/>
            <a:r>
              <a:rPr lang="ru-RU" noProof="1" smtClean="0"/>
              <a:t>Пятый уровень</a:t>
            </a:r>
            <a:endParaRPr lang="ru-RU" noProof="1"/>
          </a:p>
        </p:txBody>
      </p:sp>
      <p:sp>
        <p:nvSpPr>
          <p:cNvPr id="4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6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B7080887-3D58-4A18-9120-86951E828AC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29022758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6DE002F-1FC6-4F7D-869A-C348D9F869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637050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00943B4B-688C-4CEB-8DAF-6C7E2AD6BFA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26028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6CC5F655-FB4B-4CBF-868A-78CB015C389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7718355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B2F8C35F-4921-4FAA-A03D-3635EB4C4135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6708441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0572F6F-F8D2-4303-B76B-9E9ECE93D017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118662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99CF34E-A7F2-4D98-A8E8-1FC7E80E151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3258250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2B4AFA5C-2B1D-4320-B333-D38B853CCAC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2851550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9803B60-2E00-414B-816B-A6D01DBBF0B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3992659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3264475-07FC-42A4-9266-B79F9ABC407D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506454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76B15770-815E-43EC-A09F-0B2FEEDB0CAD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4880911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DB3197AB-96EE-4815-A79B-4097040282DE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1690437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449FFBF-26F8-44C4-B084-1EDF784139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464661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6AD5306-3931-4827-B886-B84140E7BC2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8563151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3A90AAC0-94EC-4DA1-B5AE-1589B6A87006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098619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CDCE6274-B22C-4A03-9866-FBDF3877A80C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9112256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4791B744-C418-4737-8915-D17BD659D84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1040925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B1140AD-D5A4-48D1-AB27-12FA383C417F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4818864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F32FB9FF-334A-4AFE-9BE5-41D9867E555A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14781321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9F525F21-D5A4-4FF9-B878-BF076E45741B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4112034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6625ADDE-083B-437B-AAEE-EAC47936D7E3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3347768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8F8A9268-C978-4AEF-8860-6A6C6B96F5B5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29004613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1" smtClean="0"/>
              <a:t>Образец заголовка</a:t>
            </a:r>
            <a:endParaRPr lang="ru-RU" noProof="1"/>
          </a:p>
        </p:txBody>
      </p:sp>
      <p:sp>
        <p:nvSpPr>
          <p:cNvPr id="3" name="Замещающая дата 10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4" name="Замещающий нижний колонтитул 10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5" name="Замещающий номер слайда 10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fld id="{565B31EE-C314-4953-AF22-D90EA0404892}" type="slidenum">
              <a:rPr lang="ru-RU" altLang="x-none"/>
              <a:pPr>
                <a:defRPr/>
              </a:pPr>
              <a:t>‹#›</a:t>
            </a:fld>
            <a:endParaRPr lang="ru-RU" altLang="x-none"/>
          </a:p>
        </p:txBody>
      </p:sp>
    </p:spTree>
    <p:extLst>
      <p:ext uri="{BB962C8B-B14F-4D97-AF65-F5344CB8AC3E}">
        <p14:creationId xmlns:p14="http://schemas.microsoft.com/office/powerpoint/2010/main" val="322593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CB179E1-466D-4DA2-AF50-999416A0E6A7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C0AD8A-F13E-4057-ABAE-EA3C7FDE55D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54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0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Замещающий текст 102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1028" name="Замещающая дата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29" name="Замещающий нижний колонтитул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 altLang="zh-CN"/>
          </a:p>
        </p:txBody>
      </p:sp>
      <p:sp>
        <p:nvSpPr>
          <p:cNvPr id="1030" name="Замещающий номер слайда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defRPr sz="1400" noProof="1" dirty="0">
                <a:cs typeface="+mn-cs"/>
              </a:defRPr>
            </a:lvl1pPr>
          </a:lstStyle>
          <a:p>
            <a:pPr>
              <a:defRPr/>
            </a:pPr>
            <a:fld id="{5775FB3F-F19C-4F04-8B1B-C8A6F06C959F}" type="slidenum">
              <a:rPr lang="ru-RU" altLang="x-none"/>
              <a:pPr>
                <a:defRPr/>
              </a:pPr>
              <a:t>‹#›</a:t>
            </a:fld>
            <a:endParaRPr lang="ru-RU" altLang="x-none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55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Comic Sans MS" panose="030F0702030302020204" pitchFamily="66" charset="0"/>
              </a:rPr>
              <a:t>НЕОТЛОЖНЫЕ СОСТОЯНИЯ </a:t>
            </a:r>
            <a:r>
              <a:rPr lang="ru-RU" b="1" dirty="0" smtClean="0">
                <a:latin typeface="Comic Sans MS" panose="030F0702030302020204" pitchFamily="66" charset="0"/>
              </a:rPr>
              <a:t>ПРИ САХАРНОМ ДИАБЕТЕ ( часть 2)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	</a:t>
            </a: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ru-RU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Доцент кафедры педиатрии с курсом ИДПО </a:t>
            </a:r>
            <a:r>
              <a:rPr lang="ru-RU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Гатиятуллина</a:t>
            </a:r>
            <a:r>
              <a:rPr lang="ru-RU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Л.Р.</a:t>
            </a:r>
            <a:endParaRPr lang="ru-RU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831" y="2231048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9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9123" y="0"/>
            <a:ext cx="2502878" cy="34993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0" y="3499338"/>
            <a:ext cx="3390899" cy="284015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69730"/>
            <a:ext cx="86868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Гипогликемия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это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клинико-лабораторный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синдром, возникающий при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снижении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уровня глюкозы крови ниже 3,5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ммоль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\л.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зависимости от выраженности симптомов гипогликемия подразделяется на следующие виды: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легкая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гипогликемия – состояние, при котором человек может оказать себе первую помощь и восполнить недостаток глюкозы в крови;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гипогликемия средней степени тяжести – состояние, при котором человек не может самостоятельно оказать себе помощь, и требуется помощь других людей;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тяжелая гипогликемия – гипогликемическая кома, самая тяжелая стадия гипогликемического синдрома, которая сопровождается потерей сознания и требует срочной врачебной помощи.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7055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96253" y="0"/>
            <a:ext cx="122882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норме концентрация глюкозы в цельной капиллярной крови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3,3–5,5ммоль/л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(в плазме — 4,0–6,1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ммоль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/л).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Коматозное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состояние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развивается при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гликемии менее 2,8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ммоль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/л (лабораторный параметр), однако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некоторых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случаях при длительной гипергликемии клинические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проявления могут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развиться при более высоких значениях показателей глюкозы крови.</a:t>
            </a:r>
          </a:p>
        </p:txBody>
      </p:sp>
    </p:spTree>
    <p:extLst>
      <p:ext uri="{BB962C8B-B14F-4D97-AF65-F5344CB8AC3E}">
        <p14:creationId xmlns:p14="http://schemas.microsoft.com/office/powerpoint/2010/main" val="337477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6096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Легкая гипогликемия</a:t>
            </a:r>
          </a:p>
        </p:txBody>
      </p:sp>
      <p:graphicFrame>
        <p:nvGraphicFramePr>
          <p:cNvPr id="104451" name="Замещающая таблица 104450"/>
          <p:cNvGraphicFramePr>
            <a:graphicFrameLocks noGrp="1"/>
          </p:cNvGraphicFramePr>
          <p:nvPr>
            <p:ph type="tbl" idx="4294967295"/>
          </p:nvPr>
        </p:nvGraphicFramePr>
        <p:xfrm>
          <a:off x="1981200" y="762001"/>
          <a:ext cx="8458200" cy="5884863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317916589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561663862"/>
                    </a:ext>
                  </a:extLst>
                </a:gridCol>
              </a:tblGrid>
              <a:tr h="1189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71281338"/>
                  </a:ext>
                </a:extLst>
              </a:tr>
              <a:tr h="469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 (чувство голода, головокружение, вялость, нарушение внимания)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Гиперадреналинемия (дрожь, потливость, тревога, тахикардия, сердцебиение)</a:t>
                      </a: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Прием легкоусвояемых углеводов (сок, сладкий чай) или очередного приема пищи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35819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94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0"/>
            <a:ext cx="7772400" cy="838200"/>
          </a:xfrm>
        </p:spPr>
        <p:txBody>
          <a:bodyPr/>
          <a:lstStyle/>
          <a:p>
            <a:pPr eaLnBrk="1" hangingPunct="1"/>
            <a:r>
              <a:rPr lang="ru-RU" altLang="zh-CN" sz="3500" dirty="0">
                <a:solidFill>
                  <a:schemeClr val="tx1"/>
                </a:solidFill>
                <a:latin typeface="Comic Sans MS" panose="030F0702030302020204" pitchFamily="66" charset="0"/>
              </a:rPr>
              <a:t>Умеренная гипогликемия</a:t>
            </a:r>
          </a:p>
        </p:txBody>
      </p:sp>
      <p:graphicFrame>
        <p:nvGraphicFramePr>
          <p:cNvPr id="105475" name="Замещающая таблица 105474"/>
          <p:cNvGraphicFramePr>
            <a:graphicFrameLocks noGrp="1"/>
          </p:cNvGraphicFramePr>
          <p:nvPr>
            <p:ph type="tbl" idx="4294967295"/>
          </p:nvPr>
        </p:nvGraphicFramePr>
        <p:xfrm>
          <a:off x="1774826" y="1219200"/>
          <a:ext cx="8424863" cy="5124450"/>
        </p:xfrm>
        <a:graphic>
          <a:graphicData uri="http://schemas.openxmlformats.org/drawingml/2006/table">
            <a:tbl>
              <a:tblPr/>
              <a:tblGrid>
                <a:gridCol w="4778375">
                  <a:extLst>
                    <a:ext uri="{9D8B030D-6E8A-4147-A177-3AD203B41FA5}">
                      <a16:colId xmlns:a16="http://schemas.microsoft.com/office/drawing/2014/main" xmlns="" val="1891446274"/>
                    </a:ext>
                  </a:extLst>
                </a:gridCol>
                <a:gridCol w="3646488">
                  <a:extLst>
                    <a:ext uri="{9D8B030D-6E8A-4147-A177-3AD203B41FA5}">
                      <a16:colId xmlns:a16="http://schemas.microsoft.com/office/drawing/2014/main" xmlns="" val="125855579"/>
                    </a:ext>
                  </a:extLst>
                </a:gridCol>
              </a:tblGrid>
              <a:tr h="1447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85841249"/>
                  </a:ext>
                </a:extLst>
              </a:tr>
              <a:tr h="3676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(сонливость, вялость, головная боль, нарушение зрения)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Гиперадреналинемия 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(бледность, потливость, тахикардия) </a:t>
                      </a: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Глюкоза 10-20 г внутрь с последующим приемом пищи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7070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54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7772400" cy="762000"/>
          </a:xfrm>
        </p:spPr>
        <p:txBody>
          <a:bodyPr/>
          <a:lstStyle/>
          <a:p>
            <a:pPr eaLnBrk="1" hangingPunct="1"/>
            <a:r>
              <a:rPr lang="ru-RU" altLang="zh-CN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Тяжелая гипогликемия, кома</a:t>
            </a:r>
          </a:p>
        </p:txBody>
      </p:sp>
      <p:graphicFrame>
        <p:nvGraphicFramePr>
          <p:cNvPr id="106499" name="Замещающая таблица 106498"/>
          <p:cNvGraphicFramePr>
            <a:graphicFrameLocks noGrp="1"/>
          </p:cNvGraphicFramePr>
          <p:nvPr>
            <p:ph type="tbl" idx="4294967295"/>
          </p:nvPr>
        </p:nvGraphicFramePr>
        <p:xfrm>
          <a:off x="1828800" y="1524000"/>
          <a:ext cx="8382000" cy="5029201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xmlns="" val="3633988367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xmlns="" val="2704482441"/>
                    </a:ext>
                  </a:extLst>
                </a:gridCol>
              </a:tblGrid>
              <a:tr h="1751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Клиника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Неотложная помощь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68420848"/>
                  </a:ext>
                </a:extLst>
              </a:tr>
              <a:tr h="327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Нейрогликопения</a:t>
                      </a: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(кома,  судороги, нарушение глотания)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Внутривенно струйно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20-40% р-р глюкозы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40-80 мл.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Глюкагон 1 мг п/к или в/м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02067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658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07970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ГИПОГЛИКЕМИЧЕСКАЯ КОМА (СОСТОЯНИЕ):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Причины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гипогликемических состояний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передозировки инсулина (более 50% от всех гипогликемических состояний);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повышения физической активности при неизменном режиме питания и инсулинотерапии;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нарушения режима питания с несвоевременным приемом пищи или недостаточным количеством углеводов;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изменений режима инсулинотерапии, повлекших  фармакодинамические изменения при стандартном режиме питания;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алкогольного опьянения (алкоголь подавляет печеночный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глюконеогенез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хронической болезни почек (ХБП), недостаточности кровообращения, печеночной недостаточности, надпочечниковой недостаточности, диареи и других соматических болезней;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гиперинсулинизм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;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561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007516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Течение гипогликемического состояния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характеризуется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быстрым развитием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симптоматики, что отличает гипогликемическое состояние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гипергликемических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коматозных состояний.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момента первых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симптомов до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наступления коматозного состояния может пройти всего несколько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минут.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осмотре отличительными особенностями гипогликемических состояний от гипергликемических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являются: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влажная кожа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гипертонус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мышц с возможными судорогами,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гиперрефлексия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расширенные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зрачки,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отсутствие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запаха ацетона. </a:t>
            </a:r>
          </a:p>
        </p:txBody>
      </p:sp>
    </p:spTree>
    <p:extLst>
      <p:ext uri="{BB962C8B-B14F-4D97-AF65-F5344CB8AC3E}">
        <p14:creationId xmlns:p14="http://schemas.microsoft.com/office/powerpoint/2010/main" val="2156163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228600"/>
            <a:ext cx="8686800" cy="9144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Дифференциальная диагностика ком</a:t>
            </a:r>
          </a:p>
        </p:txBody>
      </p:sp>
      <p:graphicFrame>
        <p:nvGraphicFramePr>
          <p:cNvPr id="54275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676400" y="1981200"/>
          <a:ext cx="8839200" cy="4114800"/>
        </p:xfrm>
        <a:graphic>
          <a:graphicData uri="http://schemas.openxmlformats.org/drawingml/2006/table">
            <a:tbl>
              <a:tblPr/>
              <a:tblGrid>
                <a:gridCol w="2252663">
                  <a:extLst>
                    <a:ext uri="{9D8B030D-6E8A-4147-A177-3AD203B41FA5}">
                      <a16:colId xmlns:a16="http://schemas.microsoft.com/office/drawing/2014/main" xmlns="" val="1901635622"/>
                    </a:ext>
                  </a:extLst>
                </a:gridCol>
                <a:gridCol w="3309937">
                  <a:extLst>
                    <a:ext uri="{9D8B030D-6E8A-4147-A177-3AD203B41FA5}">
                      <a16:colId xmlns:a16="http://schemas.microsoft.com/office/drawing/2014/main" xmlns="" val="3435386137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2109849891"/>
                    </a:ext>
                  </a:extLst>
                </a:gridCol>
              </a:tblGrid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9854659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Причины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дефицит инсулина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передозировка инсулина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99790544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Нарушение диеты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избыток углеводов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дефицит углеводов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68692433"/>
                  </a:ext>
                </a:extLst>
              </a:tr>
              <a:tr h="1028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Развитие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постепенное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быстрое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8581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2904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8610600" cy="8382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Дифференциальная диагностика ком</a:t>
            </a:r>
          </a:p>
        </p:txBody>
      </p:sp>
      <p:graphicFrame>
        <p:nvGraphicFramePr>
          <p:cNvPr id="55299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752600" y="1143001"/>
          <a:ext cx="8763000" cy="5535613"/>
        </p:xfrm>
        <a:graphic>
          <a:graphicData uri="http://schemas.openxmlformats.org/drawingml/2006/table">
            <a:tbl>
              <a:tblPr/>
              <a:tblGrid>
                <a:gridCol w="2362200">
                  <a:extLst>
                    <a:ext uri="{9D8B030D-6E8A-4147-A177-3AD203B41FA5}">
                      <a16:colId xmlns:a16="http://schemas.microsoft.com/office/drawing/2014/main" xmlns="" val="168887438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393740356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1293580692"/>
                    </a:ext>
                  </a:extLst>
                </a:gridCol>
              </a:tblGrid>
              <a:tr h="746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8478733"/>
                  </a:ext>
                </a:extLst>
              </a:tr>
              <a:tr h="8842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Кожа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сухость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гипергидроз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07125197"/>
                  </a:ext>
                </a:extLst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Мышечный тонус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гипотония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гипертонус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8108049"/>
                  </a:ext>
                </a:extLst>
              </a:tr>
              <a:tr h="88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Судороги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02051123"/>
                  </a:ext>
                </a:extLst>
              </a:tr>
              <a:tr h="1066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Дыхание Куссмауля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2323128"/>
                  </a:ext>
                </a:extLst>
              </a:tr>
              <a:tr h="8858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Запах ацетона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21247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0964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458200" cy="8382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Дифференциальная диагностика ком</a:t>
            </a:r>
          </a:p>
        </p:txBody>
      </p:sp>
      <p:graphicFrame>
        <p:nvGraphicFramePr>
          <p:cNvPr id="56345" name="Group 25"/>
          <p:cNvGraphicFramePr>
            <a:graphicFrameLocks noGrp="1"/>
          </p:cNvGraphicFramePr>
          <p:nvPr>
            <p:ph type="tbl" idx="4294967295"/>
          </p:nvPr>
        </p:nvGraphicFramePr>
        <p:xfrm>
          <a:off x="1524000" y="1371600"/>
          <a:ext cx="9144000" cy="48006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xmlns="" val="1199605538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3215473670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xmlns="" val="3507741430"/>
                    </a:ext>
                  </a:extLst>
                </a:gridCol>
              </a:tblGrid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Кетоацидотическая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Гипогликемическая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18045277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Гликемия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гипергликемия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гипогликемия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90308523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КЩС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ацидоз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49678541"/>
                  </a:ext>
                </a:extLst>
              </a:tr>
              <a:tr h="1200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Ацетонурия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34215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278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1"/>
            <a:ext cx="7772400" cy="803275"/>
          </a:xfrm>
        </p:spPr>
        <p:txBody>
          <a:bodyPr/>
          <a:lstStyle/>
          <a:p>
            <a:pPr eaLnBrk="1" hangingPunct="1"/>
            <a:r>
              <a:rPr lang="ru-RU" altLang="zh-CN" sz="4300">
                <a:solidFill>
                  <a:srgbClr val="2C89E5"/>
                </a:solidFill>
              </a:rPr>
              <a:t>Детская шкала комы Глазго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1774826" y="2276476"/>
            <a:ext cx="8893175" cy="3819525"/>
          </a:xfrm>
        </p:spPr>
        <p:txBody>
          <a:bodyPr/>
          <a:lstStyle/>
          <a:p>
            <a:pPr eaLnBrk="1" hangingPunct="1"/>
            <a:r>
              <a:rPr lang="ru-RU" altLang="ru-RU" sz="3600" b="1"/>
              <a:t>открывание глаз (Eye response)</a:t>
            </a:r>
          </a:p>
          <a:p>
            <a:pPr eaLnBrk="1" hangingPunct="1"/>
            <a:r>
              <a:rPr lang="ru-RU" altLang="ru-RU" sz="3600" b="1"/>
              <a:t>речевая реакция (Verbal response)</a:t>
            </a:r>
          </a:p>
          <a:p>
            <a:pPr eaLnBrk="1" hangingPunct="1"/>
            <a:r>
              <a:rPr lang="ru-RU" altLang="ru-RU" sz="3600" b="1"/>
              <a:t>двигательная реакция (Motor response)</a:t>
            </a:r>
          </a:p>
        </p:txBody>
      </p:sp>
    </p:spTree>
    <p:extLst>
      <p:ext uri="{BB962C8B-B14F-4D97-AF65-F5344CB8AC3E}">
        <p14:creationId xmlns:p14="http://schemas.microsoft.com/office/powerpoint/2010/main" val="1170633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333375"/>
            <a:ext cx="7772400" cy="935038"/>
          </a:xfrm>
        </p:spPr>
        <p:txBody>
          <a:bodyPr/>
          <a:lstStyle/>
          <a:p>
            <a:pPr eaLnBrk="1" hangingPunct="1"/>
            <a:r>
              <a:rPr lang="ru-RU" altLang="zh-CN" sz="3500">
                <a:solidFill>
                  <a:srgbClr val="2C89E5"/>
                </a:solidFill>
              </a:rPr>
              <a:t>Детская шкала комы Глазго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15 баллов - сознание ясное </a:t>
            </a:r>
          </a:p>
          <a:p>
            <a:pPr eaLnBrk="1" hangingPunct="1"/>
            <a:r>
              <a:rPr lang="ru-RU" altLang="ru-RU" smtClean="0"/>
              <a:t>10-14 баллов - умеренное и глубокое оглушение</a:t>
            </a:r>
          </a:p>
          <a:p>
            <a:pPr eaLnBrk="1" hangingPunct="1"/>
            <a:r>
              <a:rPr lang="ru-RU" altLang="ru-RU" smtClean="0"/>
              <a:t>8-10 баллов - сопор</a:t>
            </a:r>
          </a:p>
          <a:p>
            <a:pPr eaLnBrk="1" hangingPunct="1"/>
            <a:r>
              <a:rPr lang="ru-RU" altLang="ru-RU" smtClean="0"/>
              <a:t>6-7 баллов - умеренная кома </a:t>
            </a:r>
          </a:p>
          <a:p>
            <a:pPr eaLnBrk="1" hangingPunct="1"/>
            <a:r>
              <a:rPr lang="ru-RU" altLang="ru-RU" smtClean="0"/>
              <a:t>4-5 баллов - терминальная кома </a:t>
            </a:r>
          </a:p>
          <a:p>
            <a:pPr eaLnBrk="1" hangingPunct="1"/>
            <a:r>
              <a:rPr lang="ru-RU" altLang="ru-RU" smtClean="0"/>
              <a:t>3 балла - гибель коры </a:t>
            </a:r>
          </a:p>
        </p:txBody>
      </p:sp>
    </p:spTree>
    <p:extLst>
      <p:ext uri="{BB962C8B-B14F-4D97-AF65-F5344CB8AC3E}">
        <p14:creationId xmlns:p14="http://schemas.microsoft.com/office/powerpoint/2010/main" val="3845195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404814"/>
            <a:ext cx="8642350" cy="936625"/>
          </a:xfrm>
        </p:spPr>
        <p:txBody>
          <a:bodyPr/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Открывание глаз (Eye response)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Произвольное - 4 балла </a:t>
            </a:r>
          </a:p>
          <a:p>
            <a:pPr eaLnBrk="1" hangingPunct="1"/>
            <a:r>
              <a:rPr lang="ru-RU" altLang="ru-RU" smtClean="0"/>
              <a:t>Как реакция на голос - 3 балла </a:t>
            </a:r>
          </a:p>
          <a:p>
            <a:pPr eaLnBrk="1" hangingPunct="1"/>
            <a:r>
              <a:rPr lang="ru-RU" altLang="ru-RU" smtClean="0"/>
              <a:t>Как реакция на боль - 2 балла </a:t>
            </a:r>
          </a:p>
          <a:p>
            <a:pPr eaLnBrk="1" hangingPunct="1"/>
            <a:r>
              <a:rPr lang="ru-RU" altLang="ru-RU" smtClean="0"/>
              <a:t>Отсутствует - 1 балл </a:t>
            </a:r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659564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333376"/>
            <a:ext cx="8642350" cy="587375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Речевая реакция (Verbal response)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idx="1"/>
          </p:nvPr>
        </p:nvSpPr>
        <p:spPr>
          <a:xfrm>
            <a:off x="1847851" y="1268414"/>
            <a:ext cx="8424863" cy="4827587"/>
          </a:xfrm>
        </p:spPr>
        <p:txBody>
          <a:bodyPr/>
          <a:lstStyle/>
          <a:p>
            <a:pPr eaLnBrk="1" hangingPunct="1"/>
            <a:endParaRPr lang="ru-RU" altLang="ru-RU" sz="2800" b="1"/>
          </a:p>
          <a:p>
            <a:pPr eaLnBrk="1" hangingPunct="1"/>
            <a:r>
              <a:rPr lang="ru-RU" altLang="ru-RU" sz="2800"/>
              <a:t>Ребёнок ориентируется на звук, следит за объектами - 5 балов </a:t>
            </a:r>
          </a:p>
          <a:p>
            <a:pPr eaLnBrk="1" hangingPunct="1"/>
            <a:r>
              <a:rPr lang="ru-RU" altLang="ru-RU" sz="2800"/>
              <a:t>Ребенка при плаче можно успокоить, интерактивность неполноценная - 4 балла </a:t>
            </a:r>
          </a:p>
          <a:p>
            <a:pPr eaLnBrk="1" hangingPunct="1"/>
            <a:r>
              <a:rPr lang="ru-RU" altLang="ru-RU" sz="2800"/>
              <a:t>При плаче успокаивается, но ненадолго, стонет - 3 балла  </a:t>
            </a:r>
          </a:p>
          <a:p>
            <a:pPr eaLnBrk="1" hangingPunct="1"/>
            <a:r>
              <a:rPr lang="ru-RU" altLang="ru-RU" sz="2800"/>
              <a:t>Не успокаивается при плаче, беспокоен - 2 балла </a:t>
            </a:r>
          </a:p>
          <a:p>
            <a:pPr eaLnBrk="1" hangingPunct="1"/>
            <a:r>
              <a:rPr lang="ru-RU" altLang="ru-RU" sz="2800"/>
              <a:t>Плач и интерактивность отсутствуют - 1 балл </a:t>
            </a:r>
          </a:p>
          <a:p>
            <a:pPr eaLnBrk="1" hangingPunct="1"/>
            <a:endParaRPr lang="ru-RU" altLang="ru-RU" sz="2800"/>
          </a:p>
        </p:txBody>
      </p:sp>
    </p:spTree>
    <p:extLst>
      <p:ext uri="{BB962C8B-B14F-4D97-AF65-F5344CB8AC3E}">
        <p14:creationId xmlns:p14="http://schemas.microsoft.com/office/powerpoint/2010/main" val="3433418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33375"/>
            <a:ext cx="9144000" cy="935038"/>
          </a:xfrm>
        </p:spPr>
        <p:txBody>
          <a:bodyPr/>
          <a:lstStyle/>
          <a:p>
            <a:pPr eaLnBrk="1" hangingPunct="1"/>
            <a:r>
              <a:rPr lang="ru-RU" altLang="zh-CN" sz="3200" b="1">
                <a:solidFill>
                  <a:srgbClr val="2C89E5"/>
                </a:solidFill>
              </a:rPr>
              <a:t>Двигательная реакция (Motor response)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1847850" y="1412876"/>
            <a:ext cx="8496300" cy="5040313"/>
          </a:xfrm>
        </p:spPr>
        <p:txBody>
          <a:bodyPr/>
          <a:lstStyle/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Выполнение движений по команде - 6 баллов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Целесообразное движение в ответ на болевое раздражение (отталкивание) - 5 баллов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Одергивание конечности в ответ на болевое раздражение - 4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Патологическое сгибание в ответ на болевое раздражение (декортикация) - 3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Патологическое разгибание в ответ на болевое раздражение (децеребрация) - 2 балла </a:t>
            </a:r>
          </a:p>
          <a:p>
            <a:pPr indent="-228600" eaLnBrk="1" hangingPunct="1">
              <a:buClr>
                <a:schemeClr val="accent1"/>
              </a:buClr>
            </a:pPr>
            <a:r>
              <a:rPr lang="ru-RU" altLang="zh-CN" sz="2600">
                <a:solidFill>
                  <a:schemeClr val="tx2"/>
                </a:solidFill>
              </a:rPr>
              <a:t>Отсутствие движений - 1 балл </a:t>
            </a:r>
          </a:p>
          <a:p>
            <a:pPr indent="-228600" eaLnBrk="1" hangingPunct="1">
              <a:buClr>
                <a:schemeClr val="accent1"/>
              </a:buClr>
            </a:pPr>
            <a:endParaRPr lang="ru-RU" altLang="zh-CN" sz="2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90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337"/>
          <p:cNvGrpSpPr/>
          <p:nvPr/>
        </p:nvGrpSpPr>
        <p:grpSpPr>
          <a:xfrm>
            <a:off x="3648808" y="1292468"/>
            <a:ext cx="5157054" cy="5070231"/>
            <a:chOff x="0" y="0"/>
            <a:chExt cx="5255260" cy="5220197"/>
          </a:xfrm>
        </p:grpSpPr>
        <p:sp>
          <p:nvSpPr>
            <p:cNvPr id="3" name="Shape 3059"/>
            <p:cNvSpPr/>
            <p:nvPr/>
          </p:nvSpPr>
          <p:spPr>
            <a:xfrm>
              <a:off x="2818384" y="4572"/>
              <a:ext cx="2436876" cy="3655314"/>
            </a:xfrm>
            <a:custGeom>
              <a:avLst/>
              <a:gdLst/>
              <a:ahLst/>
              <a:cxnLst/>
              <a:rect l="0" t="0" r="0" b="0"/>
              <a:pathLst>
                <a:path w="2436876" h="3655314">
                  <a:moveTo>
                    <a:pt x="0" y="0"/>
                  </a:moveTo>
                  <a:cubicBezTo>
                    <a:pt x="1345819" y="0"/>
                    <a:pt x="2436876" y="1091057"/>
                    <a:pt x="2436876" y="2436876"/>
                  </a:cubicBezTo>
                  <a:cubicBezTo>
                    <a:pt x="2436876" y="2864612"/>
                    <a:pt x="2324227" y="3284855"/>
                    <a:pt x="2110359" y="3655314"/>
                  </a:cubicBezTo>
                  <a:lnTo>
                    <a:pt x="0" y="24368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64A2"/>
            </a:solidFill>
            <a:ln w="0" cap="flat">
              <a:noFill/>
              <a:miter lim="127000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Shape 3060"/>
            <p:cNvSpPr/>
            <p:nvPr/>
          </p:nvSpPr>
          <p:spPr>
            <a:xfrm>
              <a:off x="2818384" y="4572"/>
              <a:ext cx="2436876" cy="3655314"/>
            </a:xfrm>
            <a:custGeom>
              <a:avLst/>
              <a:gdLst/>
              <a:ahLst/>
              <a:cxnLst/>
              <a:rect l="0" t="0" r="0" b="0"/>
              <a:pathLst>
                <a:path w="2436876" h="3655314">
                  <a:moveTo>
                    <a:pt x="0" y="0"/>
                  </a:moveTo>
                  <a:cubicBezTo>
                    <a:pt x="1345819" y="0"/>
                    <a:pt x="2436876" y="1091057"/>
                    <a:pt x="2436876" y="2436876"/>
                  </a:cubicBezTo>
                  <a:cubicBezTo>
                    <a:pt x="2436876" y="2864612"/>
                    <a:pt x="2324227" y="3284855"/>
                    <a:pt x="2110359" y="3655314"/>
                  </a:cubicBezTo>
                  <a:lnTo>
                    <a:pt x="0" y="2436876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3061"/>
            <p:cNvSpPr/>
            <p:nvPr/>
          </p:nvSpPr>
          <p:spPr>
            <a:xfrm>
              <a:off x="3283077" y="1456690"/>
              <a:ext cx="1608870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Симптомы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6" name="Rectangle 3062"/>
            <p:cNvSpPr/>
            <p:nvPr/>
          </p:nvSpPr>
          <p:spPr>
            <a:xfrm>
              <a:off x="3089529" y="1736877"/>
              <a:ext cx="2046624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гипогликемии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7" name="Shape 3063"/>
            <p:cNvSpPr/>
            <p:nvPr/>
          </p:nvSpPr>
          <p:spPr>
            <a:xfrm>
              <a:off x="686689" y="2436876"/>
              <a:ext cx="4220718" cy="2783321"/>
            </a:xfrm>
            <a:custGeom>
              <a:avLst/>
              <a:gdLst/>
              <a:ahLst/>
              <a:cxnLst/>
              <a:rect l="0" t="0" r="0" b="0"/>
              <a:pathLst>
                <a:path w="4220718" h="2783321">
                  <a:moveTo>
                    <a:pt x="2110359" y="0"/>
                  </a:moveTo>
                  <a:lnTo>
                    <a:pt x="4220718" y="1218438"/>
                  </a:lnTo>
                  <a:cubicBezTo>
                    <a:pt x="3547872" y="2383981"/>
                    <a:pt x="2057400" y="2783321"/>
                    <a:pt x="891921" y="2110397"/>
                  </a:cubicBezTo>
                  <a:cubicBezTo>
                    <a:pt x="521462" y="1896516"/>
                    <a:pt x="213868" y="1588884"/>
                    <a:pt x="0" y="1218438"/>
                  </a:cubicBezTo>
                  <a:lnTo>
                    <a:pt x="2110359" y="0"/>
                  </a:lnTo>
                  <a:close/>
                </a:path>
              </a:pathLst>
            </a:custGeom>
            <a:solidFill>
              <a:srgbClr val="5767B4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Shape 3064"/>
            <p:cNvSpPr/>
            <p:nvPr/>
          </p:nvSpPr>
          <p:spPr>
            <a:xfrm>
              <a:off x="686689" y="2436876"/>
              <a:ext cx="4220718" cy="2783321"/>
            </a:xfrm>
            <a:custGeom>
              <a:avLst/>
              <a:gdLst/>
              <a:ahLst/>
              <a:cxnLst/>
              <a:rect l="0" t="0" r="0" b="0"/>
              <a:pathLst>
                <a:path w="4220718" h="2783321">
                  <a:moveTo>
                    <a:pt x="4220718" y="1218438"/>
                  </a:moveTo>
                  <a:cubicBezTo>
                    <a:pt x="3547872" y="2383981"/>
                    <a:pt x="2057400" y="2783321"/>
                    <a:pt x="891921" y="2110397"/>
                  </a:cubicBezTo>
                  <a:cubicBezTo>
                    <a:pt x="521462" y="1896516"/>
                    <a:pt x="213868" y="1588884"/>
                    <a:pt x="0" y="1218438"/>
                  </a:cubicBezTo>
                  <a:lnTo>
                    <a:pt x="2110359" y="0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3065"/>
            <p:cNvSpPr/>
            <p:nvPr/>
          </p:nvSpPr>
          <p:spPr>
            <a:xfrm>
              <a:off x="2077847" y="3151378"/>
              <a:ext cx="1985954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Купирование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0" name="Rectangle 3066"/>
            <p:cNvSpPr/>
            <p:nvPr/>
          </p:nvSpPr>
          <p:spPr>
            <a:xfrm>
              <a:off x="2190623" y="3431794"/>
              <a:ext cx="1687401" cy="34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симптомов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1" name="Rectangle 3067"/>
            <p:cNvSpPr/>
            <p:nvPr/>
          </p:nvSpPr>
          <p:spPr>
            <a:xfrm>
              <a:off x="2027301" y="3710686"/>
              <a:ext cx="2126091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гипогликемии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2" name="Rectangle 3068"/>
            <p:cNvSpPr/>
            <p:nvPr/>
          </p:nvSpPr>
          <p:spPr>
            <a:xfrm>
              <a:off x="1935861" y="3989604"/>
              <a:ext cx="2367439" cy="344777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после введения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3" name="Rectangle 3069"/>
            <p:cNvSpPr/>
            <p:nvPr/>
          </p:nvSpPr>
          <p:spPr>
            <a:xfrm>
              <a:off x="1853565" y="4268267"/>
              <a:ext cx="2508884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глюкозы или еды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4" name="Shape 3070"/>
            <p:cNvSpPr/>
            <p:nvPr/>
          </p:nvSpPr>
          <p:spPr>
            <a:xfrm>
              <a:off x="0" y="0"/>
              <a:ext cx="2783332" cy="3655314"/>
            </a:xfrm>
            <a:custGeom>
              <a:avLst/>
              <a:gdLst/>
              <a:ahLst/>
              <a:cxnLst/>
              <a:rect l="0" t="0" r="0" b="0"/>
              <a:pathLst>
                <a:path w="2783332" h="3655314">
                  <a:moveTo>
                    <a:pt x="2783332" y="0"/>
                  </a:moveTo>
                  <a:lnTo>
                    <a:pt x="2783332" y="2436876"/>
                  </a:lnTo>
                  <a:lnTo>
                    <a:pt x="672973" y="3655314"/>
                  </a:lnTo>
                  <a:cubicBezTo>
                    <a:pt x="0" y="2489835"/>
                    <a:pt x="399415" y="999363"/>
                    <a:pt x="1564894" y="326517"/>
                  </a:cubicBezTo>
                  <a:cubicBezTo>
                    <a:pt x="1935353" y="112649"/>
                    <a:pt x="2355596" y="0"/>
                    <a:pt x="2783332" y="0"/>
                  </a:cubicBezTo>
                  <a:close/>
                </a:path>
              </a:pathLst>
            </a:custGeom>
            <a:solidFill>
              <a:srgbClr val="4BACC6"/>
            </a:solidFill>
            <a:ln w="0" cap="flat">
              <a:noFill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Shape 3071"/>
            <p:cNvSpPr/>
            <p:nvPr/>
          </p:nvSpPr>
          <p:spPr>
            <a:xfrm>
              <a:off x="0" y="0"/>
              <a:ext cx="2783332" cy="3655314"/>
            </a:xfrm>
            <a:custGeom>
              <a:avLst/>
              <a:gdLst/>
              <a:ahLst/>
              <a:cxnLst/>
              <a:rect l="0" t="0" r="0" b="0"/>
              <a:pathLst>
                <a:path w="2783332" h="3655314">
                  <a:moveTo>
                    <a:pt x="672973" y="3655314"/>
                  </a:moveTo>
                  <a:cubicBezTo>
                    <a:pt x="0" y="2489835"/>
                    <a:pt x="399415" y="999363"/>
                    <a:pt x="1564894" y="326517"/>
                  </a:cubicBezTo>
                  <a:cubicBezTo>
                    <a:pt x="1935353" y="112649"/>
                    <a:pt x="2355596" y="0"/>
                    <a:pt x="2783332" y="0"/>
                  </a:cubicBezTo>
                  <a:lnTo>
                    <a:pt x="2783332" y="2436876"/>
                  </a:lnTo>
                  <a:close/>
                </a:path>
              </a:pathLst>
            </a:custGeom>
            <a:noFill/>
            <a:ln w="25908" cap="flat" cmpd="sng" algn="ctr">
              <a:solidFill>
                <a:srgbClr val="FFFFFF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3072"/>
            <p:cNvSpPr/>
            <p:nvPr/>
          </p:nvSpPr>
          <p:spPr>
            <a:xfrm>
              <a:off x="1297305" y="951611"/>
              <a:ext cx="1134637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Низкий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7" name="Rectangle 3073"/>
            <p:cNvSpPr/>
            <p:nvPr/>
          </p:nvSpPr>
          <p:spPr>
            <a:xfrm>
              <a:off x="1251585" y="1232027"/>
              <a:ext cx="1256834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уровень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8" name="Rectangle 3074"/>
            <p:cNvSpPr/>
            <p:nvPr/>
          </p:nvSpPr>
          <p:spPr>
            <a:xfrm>
              <a:off x="1228725" y="1510919"/>
              <a:ext cx="1314717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глюкозы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19" name="Rectangle 3075"/>
            <p:cNvSpPr/>
            <p:nvPr/>
          </p:nvSpPr>
          <p:spPr>
            <a:xfrm>
              <a:off x="1371981" y="1789811"/>
              <a:ext cx="933910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крови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0" name="Rectangle 29250"/>
            <p:cNvSpPr/>
            <p:nvPr/>
          </p:nvSpPr>
          <p:spPr>
            <a:xfrm>
              <a:off x="1033653" y="2068475"/>
              <a:ext cx="102687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(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1" name="Rectangle 29251"/>
            <p:cNvSpPr/>
            <p:nvPr/>
          </p:nvSpPr>
          <p:spPr>
            <a:xfrm>
              <a:off x="1110861" y="2068475"/>
              <a:ext cx="1228855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меньше 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2" name="Rectangle 29245"/>
            <p:cNvSpPr/>
            <p:nvPr/>
          </p:nvSpPr>
          <p:spPr>
            <a:xfrm>
              <a:off x="2033651" y="2068475"/>
              <a:ext cx="171823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3" name="Rectangle 29246"/>
            <p:cNvSpPr/>
            <p:nvPr/>
          </p:nvSpPr>
          <p:spPr>
            <a:xfrm>
              <a:off x="2163192" y="2068475"/>
              <a:ext cx="84725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,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4" name="Rectangle 3078"/>
            <p:cNvSpPr/>
            <p:nvPr/>
          </p:nvSpPr>
          <p:spPr>
            <a:xfrm>
              <a:off x="2227199" y="2068475"/>
              <a:ext cx="171823" cy="34518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5" name="Rectangle 3079"/>
            <p:cNvSpPr/>
            <p:nvPr/>
          </p:nvSpPr>
          <p:spPr>
            <a:xfrm>
              <a:off x="1178433" y="2347976"/>
              <a:ext cx="967759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ммоль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  <p:sp>
          <p:nvSpPr>
            <p:cNvPr id="26" name="Rectangle 3080"/>
            <p:cNvSpPr/>
            <p:nvPr/>
          </p:nvSpPr>
          <p:spPr>
            <a:xfrm>
              <a:off x="1905635" y="2347976"/>
              <a:ext cx="406534" cy="34477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/л)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n-cs"/>
              </a:endParaRPr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254" y="464748"/>
            <a:ext cx="6594230" cy="74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04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Патогенез.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Основу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патогенеза гипогликемических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состояний составляет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снижение утилизации глюкозы клетками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ЦНС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 развитием энергетического дефицита и снижением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потребления кислорода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Различные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отделы мозга поражаются в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определённой последовательности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что и обусловливает характерное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изменение клинической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симптоматики по мере прогрессирования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гипогликемического состояния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В первую очередь от гипогликемии страдает кора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головного мозга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затем подкорковые структуры, мозжечок,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конечном итоге нарушаются функции продолговатого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мозга, что приводит к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летальному исходу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Параллельно отмечается активация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контринсулярных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систем, в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том числе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отмечается активация выброса глюкагона,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соматотропина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кортизола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симпатоадреналовой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системы с массивным выбросом адреналина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норадреналина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Активация симпатоадреналовой системы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сопровождается выраженной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вегетативной симптоматикой, помогающей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верифицировать клинический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диагноз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2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Клиника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гипогликемических состояний прогрессивно изменяется по степени нарушений гипоксии мозга: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стадия корковая ― появляются голод, раздражительность;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стадия подкорковая ― с вегетативными реакциями ― характеризуется головной болью, потливостью, саливацией, тремором;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стадия подкорковая ― с нарушениями сознания ― появляется неадекватное поведение, парестезии, нарушения речи, концентрации внимания;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стадия с вовлечением верхних отделов продолговатого мозга ― характеризуется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гипертонусом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мышц, судорожным синдромом;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стадия с вовлечением нижних отделов продолговатого мозга ― сосудодвигательный и дыхательный центры с остановкой работы сердца и дыхания. В этой стадии развивается отек мозга, который характеризуется менингеальными симптомами, гипертермической реакцией, рвотой, дыханием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Чейн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–Стокса, аритмиями сердца.</a:t>
            </a:r>
          </a:p>
        </p:txBody>
      </p:sp>
    </p:spTree>
    <p:extLst>
      <p:ext uri="{BB962C8B-B14F-4D97-AF65-F5344CB8AC3E}">
        <p14:creationId xmlns:p14="http://schemas.microsoft.com/office/powerpoint/2010/main" val="2602718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7772400" cy="685800"/>
          </a:xfrm>
        </p:spPr>
        <p:txBody>
          <a:bodyPr/>
          <a:lstStyle/>
          <a:p>
            <a:pPr eaLnBrk="1" hangingPunct="1"/>
            <a:r>
              <a:rPr lang="ru-RU" altLang="zh-CN" sz="3600" dirty="0">
                <a:solidFill>
                  <a:schemeClr val="tx1"/>
                </a:solidFill>
                <a:latin typeface="Comic Sans MS" panose="030F0702030302020204" pitchFamily="66" charset="0"/>
              </a:rPr>
              <a:t>Принципы мониторинга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844676"/>
            <a:ext cx="8458200" cy="4708525"/>
          </a:xfrm>
        </p:spPr>
        <p:txBody>
          <a:bodyPr/>
          <a:lstStyle/>
          <a:p>
            <a:pPr eaLnBrk="1" hangingPunct="1"/>
            <a:r>
              <a:rPr lang="ru-RU" altLang="ru-RU" sz="3600" dirty="0"/>
              <a:t>ЧСС, </a:t>
            </a:r>
            <a:r>
              <a:rPr lang="ru-RU" altLang="ru-RU" sz="3600" dirty="0" smtClean="0"/>
              <a:t>АД, сатурации</a:t>
            </a:r>
            <a:endParaRPr lang="ru-RU" altLang="ru-RU" sz="3600" dirty="0"/>
          </a:p>
          <a:p>
            <a:pPr eaLnBrk="1" hangingPunct="1"/>
            <a:r>
              <a:rPr lang="ru-RU" altLang="ru-RU" sz="3600" dirty="0"/>
              <a:t>доступ к вене</a:t>
            </a:r>
          </a:p>
          <a:p>
            <a:pPr eaLnBrk="1" hangingPunct="1"/>
            <a:r>
              <a:rPr lang="ru-RU" altLang="ru-RU" sz="3600" dirty="0"/>
              <a:t>установка желудочного зонда при рвоте и/или нарушении сознания</a:t>
            </a:r>
          </a:p>
          <a:p>
            <a:pPr eaLnBrk="1" hangingPunct="1"/>
            <a:r>
              <a:rPr lang="ru-RU" altLang="ru-RU" sz="3600" dirty="0" smtClean="0"/>
              <a:t>катетеризация </a:t>
            </a:r>
            <a:r>
              <a:rPr lang="ru-RU" altLang="ru-RU" sz="3600" dirty="0"/>
              <a:t>мочевого пузыря</a:t>
            </a:r>
          </a:p>
        </p:txBody>
      </p:sp>
    </p:spTree>
    <p:extLst>
      <p:ext uri="{BB962C8B-B14F-4D97-AF65-F5344CB8AC3E}">
        <p14:creationId xmlns:p14="http://schemas.microsoft.com/office/powerpoint/2010/main" val="8662473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9"/>
            <a:ext cx="12282854" cy="63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16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331" y="0"/>
            <a:ext cx="8431823" cy="635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99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3768" y="372979"/>
            <a:ext cx="1151823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Лечение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гипогликемии: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оставляйте пациента в гипогликемии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одного.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ШАГ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Немедленно дайте быстро действующие углеводы –0,3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г/кг.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Например, для ребенка весом 50 кг, нужно дать 15 г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углеводов, это: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150-200 мл (1/2 чашки) сладкого напитка – колы или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фруктового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сока или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3-4 чайных ложки сахара или мёда или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6 больших или 12 маленьких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карамельки.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431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555" y="0"/>
            <a:ext cx="6084278" cy="19805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22" y="1514045"/>
            <a:ext cx="7710485" cy="477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84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0474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ШАГ 2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Затем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дайте 1 порцию медленно действующих углеводов (10- 15 г = 1 кусок хлеба/ 2 обычных бисквитных печенья или одно яблоко или один банан или 250 мл или одна чашка молока) для поддержания гликемии или, если прием пищи или перекус планировался в течение ближайших 30 минут, пациент должен съесть запланированное раньше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Если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доступны средства измерения гликемии, перепроверьте сахар крови через 10-15 минут для подтверждения того, что гликемия достигла нормальных пределов.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уровень глюкозы в крови остаётся низким, повторите шаг 1. 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пациент без сознания или в судорогах и не может ничего принимать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уложите его на бок и следите за проходимостью дыхательных путей – т.е. начальные реанимационные мероприятия –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проходимость дыхательных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путей, дыхание, кровообращение.</a:t>
            </a:r>
          </a:p>
        </p:txBody>
      </p:sp>
    </p:spTree>
    <p:extLst>
      <p:ext uri="{BB962C8B-B14F-4D97-AF65-F5344CB8AC3E}">
        <p14:creationId xmlns:p14="http://schemas.microsoft.com/office/powerpoint/2010/main" val="2587568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19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Тяжелая гипогликемия с потерей сознания ± судороги (или если у ребенка рвота)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есть глюкагон: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гипогликемия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наиболее безопасно и быстро купируется внутримышечным или подкожным введением глюкагона 0,5 мг для детей моложе 12 лет, 1,0 мг для детей старше 12 лет, или 10-30 мкг/кг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веса.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Если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глюкагона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нет: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Осторожно и медленно введите глюкозу внутривенно в течение нескольких минут, используя 10% или 25%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раствор.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Общая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доза глюкозы в течение нескольких минут – 0,2-0,5 г/кг.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глюкоза очень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гипертонична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поэтому она должна вводиться медленно в крупную вену.</a:t>
            </a:r>
          </a:p>
        </p:txBody>
      </p:sp>
    </p:spTree>
    <p:extLst>
      <p:ext uri="{BB962C8B-B14F-4D97-AF65-F5344CB8AC3E}">
        <p14:creationId xmlns:p14="http://schemas.microsoft.com/office/powerpoint/2010/main" val="2760533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64"/>
          <p:cNvPicPr/>
          <p:nvPr/>
        </p:nvPicPr>
        <p:blipFill>
          <a:blip r:embed="rId2"/>
          <a:stretch>
            <a:fillRect/>
          </a:stretch>
        </p:blipFill>
        <p:spPr>
          <a:xfrm>
            <a:off x="2843040" y="-74783"/>
            <a:ext cx="5450840" cy="38950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092" y="0"/>
            <a:ext cx="8606447" cy="10109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224" y="3270738"/>
            <a:ext cx="9054000" cy="306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95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целях профилактики развития отека мозга введение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объема 40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глюкозы более 100 мл нецелесообразно. 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Скорость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введения глюкозы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должна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 более 10 мл/мин, так как при более быстром введении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возможно развитие </a:t>
            </a:r>
            <a:r>
              <a:rPr kumimoji="0" lang="ru-RU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гипокалиемии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отсутствии восстановления сознания и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достижении </a:t>
            </a:r>
            <a:r>
              <a:rPr kumimoji="0" lang="ru-RU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нормогликемии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налаживают внутривенную </a:t>
            </a:r>
            <a:r>
              <a:rPr kumimoji="0" lang="ru-RU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инфузию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калий–поляризующей смеси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(5% раствор глюкозы с инсулином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препаратами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калия) и 30-60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мг преднизолона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Проявления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отека мозга являются показанием для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начала </a:t>
            </a:r>
            <a:r>
              <a:rPr kumimoji="0" lang="ru-RU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осмодиуретиков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(15–20% раствор </a:t>
            </a:r>
            <a:r>
              <a:rPr kumimoji="0" lang="ru-RU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маннитола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или петлевых диуретиков (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в/в </a:t>
            </a:r>
            <a:r>
              <a:rPr kumimoji="0" lang="ru-RU" sz="30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струйно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60–80 мг фуросемида). </a:t>
            </a:r>
          </a:p>
        </p:txBody>
      </p:sp>
    </p:spTree>
    <p:extLst>
      <p:ext uri="{BB962C8B-B14F-4D97-AF65-F5344CB8AC3E}">
        <p14:creationId xmlns:p14="http://schemas.microsoft.com/office/powerpoint/2010/main" val="362422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28600"/>
            <a:ext cx="88392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zh-CN" sz="3200">
                <a:solidFill>
                  <a:srgbClr val="2C89E5"/>
                </a:solidFill>
              </a:rPr>
              <a:t>Профилактика гипогликемий</a:t>
            </a:r>
          </a:p>
        </p:txBody>
      </p:sp>
      <p:pic>
        <p:nvPicPr>
          <p:cNvPr id="135171" name="Picture 3"/>
          <p:cNvPicPr>
            <a:picLocks noGrp="1" noChangeAspect="1" noChangeArrowheads="1"/>
          </p:cNvPicPr>
          <p:nvPr>
            <p:ph type="dgm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295400"/>
            <a:ext cx="3581400" cy="5334000"/>
          </a:xfrm>
        </p:spPr>
      </p:pic>
      <p:sp>
        <p:nvSpPr>
          <p:cNvPr id="13517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219200"/>
            <a:ext cx="5105400" cy="5334000"/>
          </a:xfrm>
        </p:spPr>
        <p:txBody>
          <a:bodyPr/>
          <a:lstStyle/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соблюдение интервала между приемом препарата и едой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соблюдение соотношения между дозой инсулина и ХЕ</a:t>
            </a:r>
          </a:p>
          <a:p>
            <a:pPr eaLnBrk="1" hangingPunct="1">
              <a:buClr>
                <a:schemeClr val="accent1"/>
              </a:buClr>
            </a:pPr>
            <a:r>
              <a:rPr lang="ru-RU" altLang="ru-RU" sz="2800"/>
              <a:t>прием ХЕ во время физических нагрузок</a:t>
            </a:r>
          </a:p>
        </p:txBody>
      </p:sp>
    </p:spTree>
    <p:extLst>
      <p:ext uri="{BB962C8B-B14F-4D97-AF65-F5344CB8AC3E}">
        <p14:creationId xmlns:p14="http://schemas.microsoft.com/office/powerpoint/2010/main" val="38371148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3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9052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6988"/>
            <a:ext cx="121919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Хроническая передозировка инсулина (синдром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Сомоджи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Это синдром, обусловленный хронической передозировкой инсулина.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любое время суток уровень инсулина в крови оказывается выше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требуемого. Это приводит либо к гипогликемии (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которая распознается больным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всегда), либо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перееданию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Гипогликемия любого происхождения (передозировка инсулина,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чрезмерная физическая нагрузка, недостаточное питание, прием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алкоголя)вызывает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рикошетную гипергликемию, которая продолжается 8-24 часа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858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84173"/>
            <a:ext cx="121920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Рикошетная гипергликемия, описанная М.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Самоджи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в 1939 г., была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вызвана передозировкой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инсулина и продолжалась целых 72 ч.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Избыток инсулина и гипогликемия стимулируют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секрецию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контринсулярных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гормонов, которые и вызывают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рикошетную гипергликемию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Выброс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контринсулярных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гормонов на фоне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инсулинотерапии приводит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значительным колебаниям уровня глюкозы в крови.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Этим объясняется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нестабильное течение СД 1 типа у многих больных.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3237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В редких случаях повышение уровня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контринсулярных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гормонов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может быть очень сильным и продолжаться очень долго. Тогда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развиваются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кетонурия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 даже ДКА.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Таким образом, гипергликемия, особенно по ночам и в утренние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часы, может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 вызвана не дефицитом, а передозировкой инсулина.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таких случаях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гипергликемию можно предупредить, снижая дозы инсулина.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У некоторых детей с плохо отрегулированным углеводным обменом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может наблюдаться хроническая передозировка инсулина,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именуемая синдромом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Сомоджи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которая усугубляет декомпенсацию сахарного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диабета.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662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40531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ГИПЕРОСМОЛЯРНОЕ ГИПЕРГЛИКЕМИЧЕСКОЕ СОСТОЯНИЕ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острая метаболическая декомпенсация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СД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критерии: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отсутствие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кетоза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ацидоза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резко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выраженная гипергликемия (более 35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/л)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высокая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осмолярность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плазмы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резко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выраженная дегидратация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70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0540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ГИПЕРОСМОЛЯРНОЕ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ГИПЕРГЛИКЕМИЧЕСКОЕ СОСТОЯНИЕ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факторы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риска: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сахарный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диабет 2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типа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пожилой возраст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женский пол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острые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инфекционные заболевания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23047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48216"/>
            <a:ext cx="1213045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ГИПЕРОСМОЛЯРНОЕ ГИПЕРГЛИКЕМИЧЕСКОЕ СОСТОЯНИЕ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пусковые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механизмы: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состояния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характеризующиеся обезвоживанием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инсулиновой недостаточностью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прием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больших доз β-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адреноблокаторов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, блокаторов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кальциевых каналов, диуретиков,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стероидов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неправильные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медицинские рекомендации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по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ограничению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потребления жидкости при жажде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672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35064"/>
            <a:ext cx="12192000" cy="5344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375"/>
              </a:spcBef>
              <a:spcAft>
                <a:spcPts val="37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Гиперосмолярная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 кома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• Развивается у детей, имеющих дополнительные потери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жидкости (кроме полиурии): кишечные инфекции,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ожоги, 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так же не получающих достаточного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количества жидкости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или получающих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гиперосмолярные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растворы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при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искусственном вскармливании или много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сладких напитков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.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• Гипергликемия может быть выше 50ммоль/л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•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Осмоляльность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 плазмы повышена за счет гипергликемии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гипернатриемии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 (выше 155ммоль/л)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• Развивается медленнее, чем ДКА, характеризуется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выраженным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эксикозом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 при отсутствии ацидоза и ранним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появлением неврологической симптоматики.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1366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АТОГЕНЕ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38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134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32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875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0083"/>
            <a:ext cx="1212166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ИНСТРУМЕНТАЛЬНОЕ И ЛАБОРАТОРНОЕ ИССЛЕДОВАНИЕ В ОРИТ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консультация эндокринолога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ЭКГ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R-графия органов грудной клетки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экспресс-анализ глюкозы крови – 1 раз в час до снижения гликемии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до 14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/л, затем 1 раз в 3 часа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анализ мочи на ацетон 1 раз в сутки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кетоновые тела в сыворотке 1 раз в сутки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общий анализ крови и мочи – исходно, затем 1 раз в 2 – 3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сут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натрий, калий, хлор в плазме – 2 раза в сутки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остаточный азот, мочевина,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креатинин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– исходно, затем 1 раз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сут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гематокрит,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газоанализ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и рН,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лактат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крови – 1 – 2 раза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cутки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до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нормализации КЩС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267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94437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ПРИНЦИПЫ ИНТЕНСИВНОЙ ТЕРАПИИ ГИПЕРОСМОЛЯРНОГО ГИПЕРГЛИКЕМИЧЕСКОГО СОСТОЯНИЯ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регидратация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коррекция электролитных нарушений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заместительная инсулинотерапия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056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9255"/>
            <a:ext cx="12192000" cy="5067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375"/>
              </a:spcBef>
              <a:spcAft>
                <a:spcPts val="37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Особенности лечения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гиперосмолярной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 комы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Инфузионную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терапию начинают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0,45% раствором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NaCI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после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снижения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осмоляльности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плазмы ниже 320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/л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нормализации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натрия в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крови переходят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обычный режим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инфузионной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терапии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Стартовая доза инсулина не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должна превышать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0,05Ед/кг/час, так как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больные отличаются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высокой чувствительностью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инсулину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при быстром снижении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глюкозы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крови может возникнуть отек мозга.</a:t>
            </a: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8209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7804"/>
            <a:ext cx="120073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ОСОБЕННОСТИ РЕГИДРАТАЦИИ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при уровне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+ более 165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 введение солевых растворов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противопоказано,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регидратацию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начинают с 2% глюкозы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при уровне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+ 145 – 165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 –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0,45%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NaCl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при снижении уровня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+ менее 145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 – переход на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инфузию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0,9%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NaCl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или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Рингера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скорость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регидратации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: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в 1-й час вводится 1000 – 1500 мл жидкости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в 2-й и 3-й час – по 500 – 1000 мл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затем по 300 – 500 мл/ч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коррекция скорости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регидратации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такая же, как при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кетоацидозе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4094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73485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КОРРЕКЦИЯ КАЛИЕМИИ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при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нормокалиемии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уже с самого начала инсулинотерапии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начинают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непрерывную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инфузию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калия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целевые значения калия 4 – 5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доза калия – не более 20 г/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сут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если калий менее 3,3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 – сначала проводится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K+,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инсулинотерапия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откладывается до достижения целевых значений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2877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55818"/>
            <a:ext cx="1219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ЗАМЕСТИТЕЛЬНАЯ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ИНСУЛИНОТЕРАПИЯ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гликемию не снижать быстрее 5,5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/л/ч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осмолярность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сыворотки не должна уменьшаться быстрее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10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мосмоль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/л/ч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в первые 4 – 5 часов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инфузионной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терапии инсулин не вводить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если через 4 – 5 ч от начала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инфузионной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терапии, после частичной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регидратации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и снижения уровня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+ сохраняется выраженная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гипергликемия – начать режим дозирования инсулина,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рекомендованный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для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лечения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кетоацидоза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100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215" y="0"/>
            <a:ext cx="10199078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8571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224199"/>
            <a:ext cx="12192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ЛАКТАТ-АЦИДОЗ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метаболический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ацидоз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анионная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разница* более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10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уровень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молочной кислоты в крови более 4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ммоль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/л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летальность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– 80 – 90%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Helvetica Neue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Helvetica Neue"/>
              <a:ea typeface="+mn-ea"/>
              <a:cs typeface="+mn-cs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Helvetica Neue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*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анионная разница =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Na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+) — (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Cl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–) + (HCO3–)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3718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08" y="76917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ЛАКТАТ-АЦИДОЗ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причины: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гипоксия тканей (шок различной этиологии)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усиленное образование и снижением утилизации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лактата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(почечная, печеночная недостаточность, отравление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салицилатами,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бигуанидами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наследственное нарушение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обмена)</a:t>
            </a:r>
          </a:p>
        </p:txBody>
      </p:sp>
    </p:spTree>
    <p:extLst>
      <p:ext uri="{BB962C8B-B14F-4D97-AF65-F5344CB8AC3E}">
        <p14:creationId xmlns:p14="http://schemas.microsoft.com/office/powerpoint/2010/main" val="34104823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34007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ЛАКТАТ-АЦИДОЗ ПРИ САХАРНОМ ДИАБЕТЕ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причины: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гиперлактатемия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характерна для декомпенсации СД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накопление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лактата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провоцируется гипоксией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снижение выведения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лактата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через почки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прием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метформина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бигуанидов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на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фоне вышеуказанных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ситуаций</a:t>
            </a:r>
          </a:p>
        </p:txBody>
      </p:sp>
    </p:spTree>
    <p:extLst>
      <p:ext uri="{BB962C8B-B14F-4D97-AF65-F5344CB8AC3E}">
        <p14:creationId xmlns:p14="http://schemas.microsoft.com/office/powerpoint/2010/main" val="22270610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31" y="692223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КЛИНИКА ЛАКТАТ-АЦИДОЗА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болевой синдром (стойкие боли в мышцах,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купирующиеся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анальгетиками, боли в сердце,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купирующиеся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антиангинальными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препаратами)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абдоминальный синдром (боли в животе, тошнота, рвота)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церебральная недостаточность (слабость,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адинамия, кома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дыхательная недостаточность</a:t>
            </a:r>
          </a:p>
        </p:txBody>
      </p:sp>
    </p:spTree>
    <p:extLst>
      <p:ext uri="{BB962C8B-B14F-4D97-AF65-F5344CB8AC3E}">
        <p14:creationId xmlns:p14="http://schemas.microsoft.com/office/powerpoint/2010/main" val="17557570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5544"/>
            <a:ext cx="12192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ИНСТРУМЕНТАЛЬНОЕ И ЛАБОРАТОРНОЕ ИССЛЕДОВАНИЕ В ОРИТ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консультация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эндокринолога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ЭКГ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R-графия органов грудной клетки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экспресс-анализ глюкозы крови – 1 раз в час до снижения гликемии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14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ммоль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/л, затем 1 раз в 3 часа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анализ мочи на ацетон 1 раз в сутки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кетоновые тела в сыворотке 1 раз в сутки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общий анализ крови и мочи – исходно, затем 1 раз в 1 – 2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натрий, калий, хлор в плазме – 2 раза в сутки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остаточный азот, мочевина,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креатинин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исходно, затем 1 раз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лактат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крови – исходно, затем 1 – 2 раза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сут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гематокрит,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газоанализ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и рН крови – 1 – 2 раза в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cутки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до нормализации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КЩС</a:t>
            </a:r>
          </a:p>
        </p:txBody>
      </p:sp>
    </p:spTree>
    <p:extLst>
      <p:ext uri="{BB962C8B-B14F-4D97-AF65-F5344CB8AC3E}">
        <p14:creationId xmlns:p14="http://schemas.microsoft.com/office/powerpoint/2010/main" val="1873963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68034"/>
            <a:ext cx="11649808" cy="3649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375"/>
              </a:spcBef>
              <a:spcAft>
                <a:spcPts val="375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Особенности лечения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лактат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Times New Roman" panose="02020603050405020304" pitchFamily="18" charset="0"/>
                <a:cs typeface="Helvetica" panose="020B0604020202020204" pitchFamily="34" charset="0"/>
              </a:rPr>
              <a:t>-ацидоза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/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• Терапию начинают с ликвидации ацидоза и введения плазмы при выраженных циркуляторных нарушениях.</a:t>
            </a:r>
            <a:b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</a:b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" panose="020B0604020202020204" pitchFamily="34" charset="0"/>
                <a:ea typeface="Times New Roman" panose="02020603050405020304" pitchFamily="18" charset="0"/>
                <a:cs typeface="+mn-cs"/>
              </a:rPr>
              <a:t>• Стартовая доза инсулина обычно более высокая и составляет 0,15 ЕД/кг/ч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4826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31" y="993421"/>
            <a:ext cx="1198391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ПРИНЦИПЫ ИНТЕНСИВНОЙ ТЕРАПИИ ЛАКТАТ-АЦИДОЗА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неспецифическая терапия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заместительная инсулинотерапия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заместительная почечная терапия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1255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32725"/>
            <a:ext cx="1219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НЕСПЕЦИФИЧЕСКАЯ ТЕРАПИЯ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гемодинамическая поддержка 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инфузионная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терапия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респираторная поддержка в режиме гипервентиляции (цель –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снижение рСО2 до 25 – 30 мм рт. ст.)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лечение сопутствующих заболеваний, которые могли стать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причиной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лактат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- ацидоза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если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лактат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-ацидоз развивается вследствие острой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передозировки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метформина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– применение активированного угля или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другого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сорбента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86986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" y="342790"/>
            <a:ext cx="1219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ЗАМЕСТИТЕЛЬНАЯ </a:t>
            </a: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ИНСУЛИНОТЕРАПИЯ ПРИ ЛАКТАТ_АЦИДОЗЕ: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в/в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ИКД со скоростью 2 – 5 ЕД/ч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+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в/в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инфузия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 5 – 10% глюкозы со скоростью 5 – 12,5 г/ч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6498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9944"/>
            <a:ext cx="12115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ЗАМЕСТИТЕЛЬНАЯ ПОЧЕЧНАЯ ТЕРАПИЯ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продленный вено-венозный гемодиализ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безлактатным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буфером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/>
            </a:r>
            <a:b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• гемодиализ сохраняет жизнь 60% больных с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Helvetica Neue"/>
                <a:ea typeface="+mn-ea"/>
                <a:cs typeface="+mn-cs"/>
              </a:rPr>
              <a:t>лактатацидозом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5125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492" y="1902052"/>
            <a:ext cx="7570177" cy="44108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+mn-lt"/>
              </a:rPr>
              <a:t>		</a:t>
            </a:r>
            <a:r>
              <a:rPr lang="ru-RU" b="1" dirty="0" smtClean="0">
                <a:latin typeface="Comic Sans MS" panose="030F0702030302020204" pitchFamily="66" charset="0"/>
              </a:rPr>
              <a:t>Спасибо за внимание!</a:t>
            </a:r>
            <a:endParaRPr lang="ru-RU" b="1" dirty="0">
              <a:latin typeface="Comic Sans MS" panose="030F0702030302020204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097280" y="1793027"/>
            <a:ext cx="10058400" cy="402336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0804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FD7F6"/>
        </a:accent5>
        <a:accent6>
          <a:srgbClr val="AE4845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2027</Words>
  <Application>Microsoft Office PowerPoint</Application>
  <PresentationFormat>Произвольный</PresentationFormat>
  <Paragraphs>290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57</vt:i4>
      </vt:variant>
    </vt:vector>
  </HeadingPairs>
  <TitlesOfParts>
    <vt:vector size="59" baseType="lpstr">
      <vt:lpstr>Ретро</vt:lpstr>
      <vt:lpstr>Default Design</vt:lpstr>
      <vt:lpstr>НЕОТЛОЖНЫЕ СОСТОЯНИЯ ПРИ САХАРНОМ ДИАБЕТЕ ( часть 2)</vt:lpstr>
      <vt:lpstr>Презентация PowerPoint</vt:lpstr>
      <vt:lpstr>Презентация PowerPoint</vt:lpstr>
      <vt:lpstr>Легкая гипогликемия</vt:lpstr>
      <vt:lpstr>Умеренная гипогликемия</vt:lpstr>
      <vt:lpstr>Тяжелая гипогликемия, кома</vt:lpstr>
      <vt:lpstr>Презентация PowerPoint</vt:lpstr>
      <vt:lpstr>Презентация PowerPoint</vt:lpstr>
      <vt:lpstr>Дифференциальная диагностика ком</vt:lpstr>
      <vt:lpstr>Дифференциальная диагностика ком</vt:lpstr>
      <vt:lpstr>Дифференциальная диагностика ком</vt:lpstr>
      <vt:lpstr>Детская шкала комы Глазго</vt:lpstr>
      <vt:lpstr>Детская шкала комы Глазго</vt:lpstr>
      <vt:lpstr>Открывание глаз (Eye response)</vt:lpstr>
      <vt:lpstr>Речевая реакция (Verbal response)</vt:lpstr>
      <vt:lpstr>Двигательная реакция (Motor response)</vt:lpstr>
      <vt:lpstr>Презентация PowerPoint</vt:lpstr>
      <vt:lpstr>Презентация PowerPoint</vt:lpstr>
      <vt:lpstr>Презентация PowerPoint</vt:lpstr>
      <vt:lpstr>Принципы мониторинга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Профилактика гипогликемий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НЕОТЛОЖНЫЕ СОСТОЯНИЯ ПРИ САХАРНОМ ДИАБЕТЕ ( часть 2)</dc:title>
  <dc:creator>Azerty</dc:creator>
  <cp:lastModifiedBy>Work</cp:lastModifiedBy>
  <cp:revision>2</cp:revision>
  <dcterms:created xsi:type="dcterms:W3CDTF">2023-10-31T15:42:52Z</dcterms:created>
  <dcterms:modified xsi:type="dcterms:W3CDTF">2023-11-02T15:50:42Z</dcterms:modified>
</cp:coreProperties>
</file>