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0" r:id="rId3"/>
    <p:sldId id="311" r:id="rId4"/>
    <p:sldId id="303" r:id="rId5"/>
    <p:sldId id="306" r:id="rId6"/>
    <p:sldId id="309" r:id="rId7"/>
    <p:sldId id="307" r:id="rId8"/>
    <p:sldId id="308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02" r:id="rId63"/>
    <p:sldId id="304" r:id="rId64"/>
    <p:sldId id="305" r:id="rId6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134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1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5" Type="http://schemas.openxmlformats.org/officeDocument/2006/relationships/image" Target="../media/image1.png"/><Relationship Id="rId4" Type="http://schemas.openxmlformats.org/officeDocument/2006/relationships/image" Target="../media/image1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wav"/><Relationship Id="rId1" Type="http://schemas.microsoft.com/office/2007/relationships/media" Target="../media/media45.wav"/><Relationship Id="rId5" Type="http://schemas.openxmlformats.org/officeDocument/2006/relationships/image" Target="../media/image1.png"/><Relationship Id="rId4" Type="http://schemas.openxmlformats.org/officeDocument/2006/relationships/image" Target="../media/image1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6.wav"/><Relationship Id="rId1" Type="http://schemas.microsoft.com/office/2007/relationships/media" Target="../media/media46.wav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7.wav"/><Relationship Id="rId1" Type="http://schemas.microsoft.com/office/2007/relationships/media" Target="../media/media47.wav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8.wav"/><Relationship Id="rId1" Type="http://schemas.microsoft.com/office/2007/relationships/media" Target="../media/media48.wav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9.wav"/><Relationship Id="rId1" Type="http://schemas.microsoft.com/office/2007/relationships/media" Target="../media/media49.wav"/><Relationship Id="rId4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0.wav"/><Relationship Id="rId1" Type="http://schemas.microsoft.com/office/2007/relationships/media" Target="../media/media50.wav"/><Relationship Id="rId4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wav"/><Relationship Id="rId1" Type="http://schemas.microsoft.com/office/2007/relationships/media" Target="../media/media51.wav"/><Relationship Id="rId4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2.wav"/><Relationship Id="rId1" Type="http://schemas.microsoft.com/office/2007/relationships/media" Target="../media/media52.wav"/><Relationship Id="rId4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3.wav"/><Relationship Id="rId1" Type="http://schemas.microsoft.com/office/2007/relationships/media" Target="../media/media53.wav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wav"/><Relationship Id="rId1" Type="http://schemas.microsoft.com/office/2007/relationships/media" Target="../media/media54.wav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wav"/><Relationship Id="rId1" Type="http://schemas.microsoft.com/office/2007/relationships/media" Target="../media/media55.wav"/><Relationship Id="rId4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wav"/><Relationship Id="rId1" Type="http://schemas.microsoft.com/office/2007/relationships/media" Target="../media/media56.wav"/><Relationship Id="rId4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7.wav"/><Relationship Id="rId1" Type="http://schemas.microsoft.com/office/2007/relationships/media" Target="../media/media57.wav"/><Relationship Id="rId4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8.wav"/><Relationship Id="rId1" Type="http://schemas.microsoft.com/office/2007/relationships/media" Target="../media/media58.wav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9.wav"/><Relationship Id="rId1" Type="http://schemas.microsoft.com/office/2007/relationships/media" Target="../media/media59.wav"/><Relationship Id="rId4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0.wav"/><Relationship Id="rId1" Type="http://schemas.microsoft.com/office/2007/relationships/media" Target="../media/media60.wav"/><Relationship Id="rId4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1.wav"/><Relationship Id="rId1" Type="http://schemas.microsoft.com/office/2007/relationships/media" Target="../media/media61.wav"/><Relationship Id="rId4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2.wav"/><Relationship Id="rId1" Type="http://schemas.microsoft.com/office/2007/relationships/media" Target="../media/media62.wav"/><Relationship Id="rId4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3.wav"/><Relationship Id="rId1" Type="http://schemas.microsoft.com/office/2007/relationships/media" Target="../media/media63.wav"/><Relationship Id="rId4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4.wav"/><Relationship Id="rId1" Type="http://schemas.microsoft.com/office/2007/relationships/media" Target="../media/media64.wav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412777"/>
            <a:ext cx="7175351" cy="2304256"/>
          </a:xfrm>
        </p:spPr>
        <p:txBody>
          <a:bodyPr>
            <a:noAutofit/>
          </a:bodyPr>
          <a:lstStyle/>
          <a:p>
            <a:pPr marL="182880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Формирование здорового образа жизни </a:t>
            </a: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у детей по отдельным направлениям охраны здоровья  (школы здоровья)</a:t>
            </a:r>
            <a:endParaRPr lang="ru-RU" sz="2400" b="1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39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23"/>
    </mc:Choice>
    <mc:Fallback>
      <p:transition spd="slow" advTm="8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Лектор:</a:t>
            </a:r>
          </a:p>
          <a:p>
            <a:pPr algn="ctr"/>
            <a:r>
              <a:rPr lang="ru-RU" sz="3600" dirty="0" smtClean="0"/>
              <a:t>Профессор кафедры педиатрии ИДПО</a:t>
            </a:r>
          </a:p>
          <a:p>
            <a:pPr algn="ctr"/>
            <a:r>
              <a:rPr lang="ru-RU" sz="3600" dirty="0" err="1" smtClean="0"/>
              <a:t>Шагарова</a:t>
            </a:r>
            <a:r>
              <a:rPr lang="ru-RU" sz="3600" dirty="0" smtClean="0"/>
              <a:t> С.В.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33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52"/>
    </mc:Choice>
    <mc:Fallback>
      <p:transition spd="slow" advTm="46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Слушатели:</a:t>
            </a:r>
          </a:p>
          <a:p>
            <a:r>
              <a:rPr lang="ru-RU" sz="3600" dirty="0" smtClean="0"/>
              <a:t>Врачи-педиатры, врачи-интерны, клинические ординаторы, аспиранты.</a:t>
            </a:r>
            <a:endParaRPr lang="ru-RU" sz="3600" dirty="0"/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69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68"/>
    </mc:Choice>
    <mc:Fallback>
      <p:transition spd="slow" advTm="6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7416823" cy="4392488"/>
          </a:xfrm>
        </p:spPr>
        <p:txBody>
          <a:bodyPr/>
          <a:lstStyle/>
          <a:p>
            <a:pPr algn="just">
              <a:buNone/>
            </a:pP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утверждению специалистов ВОЗ, здоровье на 50-55% зависит от образа жизни человека, на 20-23% — от наследственности, на 20-25% — от состояния окружающей среды (экологии) и на 8- 12% — от работы национальной системы здравоохранения. Итак, в наибольшей степени здоровье человека зависит от образа жизни, значит можно считать, что генеральной линией формирования и укрепления здоровья является здоровый образ жизни (ЗОЖ).</a:t>
            </a:r>
            <a:endParaRPr lang="ru-RU" sz="20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135"/>
    </mc:Choice>
    <mc:Fallback>
      <p:transition spd="slow" advTm="39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928670"/>
            <a:ext cx="72866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основе любого образа жизни лежат принципы, т.е. правила поведения, которым следует индивид. Различают биологические и социальные принципы, на основе которых формируется здоровый образ жизни. </a:t>
            </a:r>
            <a:r>
              <a:rPr lang="ru-RU" b="1" dirty="0" smtClean="0"/>
              <a:t>Биологические принципы</a:t>
            </a:r>
            <a:r>
              <a:rPr lang="ru-RU" dirty="0" smtClean="0"/>
              <a:t>: образ жизни должен быть возрастным, обеспеченным энергетически, укрепляющим, ритмичным, умеренным. </a:t>
            </a:r>
            <a:r>
              <a:rPr lang="ru-RU" b="1" dirty="0" smtClean="0"/>
              <a:t>Социальные принципы</a:t>
            </a:r>
            <a:r>
              <a:rPr lang="ru-RU" dirty="0" smtClean="0"/>
              <a:t>: образ жизни должен быть эстетичным, нравственным, волевым, </a:t>
            </a:r>
            <a:r>
              <a:rPr lang="ru-RU" dirty="0" err="1" smtClean="0"/>
              <a:t>самоограничительным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Формирование установки на здоровый образ жизни является важнейшей задачей государства, так как образ жизни — определяющий фактор здоровья.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757"/>
    </mc:Choice>
    <mc:Fallback>
      <p:transition spd="slow" advTm="48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zdorovyy-obraz-jizni-meropriyatiya-dlya-detey-35782-large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3718" r="3718"/>
          <a:stretch>
            <a:fillRect/>
          </a:stretch>
        </p:blipFill>
        <p:spPr/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4061588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Здоровый образ жизни – это поведение, стиль, способствующие сохранению, укреплению и восстановлению здоровья данной популя­ции. Здоровый образ жизни — это не только медицинская, но и соци­ально-экономическая категория, которая зависит от развития произ­водства и производственных отношений. Здоровый образ жизни связан с выбором личностью позитивного в отношении здоровья сти­ля жизни, что предполагает высокий уровень гигиенической культу­ры отдельных социальных групп и общества в целом.</a:t>
            </a:r>
          </a:p>
          <a:p>
            <a:endParaRPr lang="ru-RU" dirty="0"/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507"/>
    </mc:Choice>
    <mc:Fallback>
      <p:transition spd="slow" advTm="415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889844"/>
            <a:ext cx="80010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Формирование установки на ЗОЖ лежит в основе любой профилактической деятельности, многочисленных программ, направленных на повышение здоровья общества. Пропаганда ЗОЖ является важнейшей функцией и задачей всех органов здравоохранения (особенно учреждений первичной медико-санитарной помощи), центров санитарного просвещения, учреждений образования, органов социальной защиты и т. д.</a:t>
            </a:r>
          </a:p>
          <a:p>
            <a:r>
              <a:rPr lang="ru-RU" dirty="0" smtClean="0"/>
              <a:t>Установка на ЗОЖ должна формироваться по следующим направлениям: 1) усиление и создание положительного в образе жизни; 2) преодоление, уменьшение факторов риска.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4000503"/>
            <a:ext cx="77867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Здоровый образ жизни базируется на научно-обоснованных санитарно-гигиенических нормативах, направленных на укрепление здоровья: рациональное питание; физическая активность; закаливание; отсутствие вредных привычек; умение выходить из стрессовых состояний (например, владение методиками аутотренинга); высокая медицинская активность (своевременность прохождения медосмотров, своевременность обращения за медицинской помощью в случае заболевания, активное участие в диспансеризации); умение оказать первую помощь при внезапных заболевания, травмах и т. д.</a:t>
            </a:r>
            <a:endParaRPr lang="ru-RU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470"/>
    </mc:Choice>
    <mc:Fallback>
      <p:transition spd="slow" advTm="954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500042"/>
            <a:ext cx="778674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1755" indent="34290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Здоровый образ жизни несовместим с вредными привычками. Употребление алкоголя, других опьяняющих и наркотических веществ, курение табака препятствуют утверждению любых сторон здорового образа жизни. Вредные привычки входят в число важнейших факторов риска многих заболеваний, существенно сказываются на состоянии здоровья детей и подростков, населения в целом.</a:t>
            </a:r>
            <a:endParaRPr lang="ru-RU" sz="1100" dirty="0"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859"/>
    </mc:Choice>
    <mc:Fallback>
      <p:transition spd="slow" advTm="288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3" r="11953"/>
          <a:stretch>
            <a:fillRect/>
          </a:stretch>
        </p:blipFill>
        <p:spPr>
          <a:xfrm>
            <a:off x="4733715" y="1143000"/>
            <a:ext cx="3856259" cy="3222104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77886" y="1010486"/>
            <a:ext cx="3766121" cy="4002690"/>
          </a:xfrm>
        </p:spPr>
        <p:txBody>
          <a:bodyPr>
            <a:noAutofit/>
          </a:bodyPr>
          <a:lstStyle/>
          <a:p>
            <a:pPr marR="71755"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Эпидемиологические обследования старшеклассников свидетельствуют, что курение, алкоголизация, наркотизация получили в настоящее время широкое, даже угрожающее распространение в молодёжной среде, особенно это касается алкоголизации. По реальному потреблению алкоголя Россия вновь вышла в число лидеров.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93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605"/>
    </mc:Choice>
    <mc:Fallback>
      <p:transition spd="slow" advTm="23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052736"/>
            <a:ext cx="799288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Важнейшее направление работы по преодолению вредных </a:t>
            </a:r>
            <a:r>
              <a:rPr lang="ru-RU" sz="13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привычек 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— усиление внимания к формированию личности подростка, воз­вышению его потребностей, усвоению ценностей культуры, накоплен­ных человечеством, т.е. обеспечение духовного здоровья молодёжи.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К специфическим методам профилактики относится система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про­тивоалкогольного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воспитания и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противоалкогольного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просвещения молодежи. При проведении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противоалкогольного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воспитания в школе целесообразно руководствоваться следующими принципами: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 раннее начало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противоалкогольной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ориентации школьников. Учитывая, что формирование индивидуальных алкогольных ус­тановок начинается уже с 9-10 лет,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противоалкогольное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воспи­тание должно быть развернуто уже в начальной школе;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целенаправленность и преемственность в проведении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противо­алкогольного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воспитания и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противоалкогольной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пропаганды. При этом предусматривается постепенное, многократное, услож­няющееся с учетом возраста раскрытие действия алкоголя от про­стейших наглядных опытов до показа глубинных связей алкоголя с ущербом, который наносится обществу и тем самым нам самим;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планирование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противоалкогольной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работы в соответствии с фа­зами и стадиями формирования у детей установок в отношении употребления алкоголя;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 учет в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противоалкогольной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работе психических особенностей разных возрастных групп учащихся;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соответствие гигиенического и нравственного, эмоционального и содержательного аспектов в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противоалкогольной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ориентации подростков;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организация полноценного досуга и повышение социально и ги­гиенически полезной активности подростков;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комплексный подход к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противоалкогольной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работе. Педагоги­ческие коллективы должны проводить работу совместно с семь­ей, специалистами-медиками, в том числе наркологами, него­сударственными организациями;</a:t>
            </a:r>
            <a:endParaRPr lang="ru-RU" sz="13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indent="342900" algn="just"/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- личное участие старшекурсников в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противоалкогольной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работе. Целесообразно шире привлекать старшеклассников к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противоалкогольному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просвещению. Это </a:t>
            </a:r>
            <a:r>
              <a:rPr lang="ru-RU" sz="1300" dirty="0" err="1">
                <a:solidFill>
                  <a:srgbClr val="000000"/>
                </a:solidFill>
                <a:latin typeface="Times New Roman"/>
                <a:ea typeface="Times New Roman"/>
              </a:rPr>
              <a:t>взаимополезно</a:t>
            </a:r>
            <a:r>
              <a:rPr lang="ru-RU" sz="1300" dirty="0">
                <a:solidFill>
                  <a:srgbClr val="000000"/>
                </a:solidFill>
                <a:latin typeface="Times New Roman"/>
                <a:ea typeface="Times New Roman"/>
              </a:rPr>
              <a:t> и старшим и младшим. Последние нередко больше доверяют в этих вопросах мнению, позиции старшеклассников, чем родителей и уч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ителей.</a:t>
            </a:r>
            <a:endParaRPr lang="ru-RU" sz="1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95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533"/>
    </mc:Choice>
    <mc:Fallback>
      <p:transition spd="slow" advTm="155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764705"/>
            <a:ext cx="4151652" cy="1872208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Значение гигиенического воспитания </a:t>
            </a: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в формировании здорового образа жизни детей</a:t>
            </a:r>
            <a:r>
              <a:rPr lang="ru-RU" sz="1600" dirty="0">
                <a:latin typeface="Times New Roman"/>
                <a:ea typeface="Times New Roman"/>
              </a:rPr>
              <a:t/>
            </a:r>
            <a:br>
              <a:rPr lang="ru-RU" sz="1600" dirty="0">
                <a:latin typeface="Times New Roman"/>
                <a:ea typeface="Times New Roman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1840177"/>
            <a:ext cx="4016375" cy="267758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2204864"/>
            <a:ext cx="4284913" cy="3432456"/>
          </a:xfrm>
        </p:spPr>
        <p:txBody>
          <a:bodyPr/>
          <a:lstStyle/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Гигиеническое воспитание и образование граждан должно осуществляться в процессе:</a:t>
            </a:r>
            <a:endParaRPr lang="ru-RU" sz="10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воспитания и обучения в образовательных учреждениях;</a:t>
            </a:r>
            <a:endParaRPr lang="ru-RU" sz="10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профессиональной гигиенической подготовки и аттестации должностных лиц и работников организаций, характер деятельности которых связан с производством, хранением, транспортировкой и реализацией пищевых продуктов и питьевой воды, воспитанием и обучением детей;</a:t>
            </a:r>
            <a:endParaRPr lang="ru-RU" sz="10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подготовки, переподготовки и повышении квалификации работников путем включения в программы обучения разделов о ги­гиенических знаниях.</a:t>
            </a:r>
            <a:endParaRPr lang="ru-RU" sz="10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56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050"/>
    </mc:Choice>
    <mc:Fallback>
      <p:transition spd="slow" advTm="47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/>
              <a:ea typeface="Times New Roman"/>
            </a:endParaRPr>
          </a:p>
          <a:p>
            <a:endParaRPr lang="ru-RU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Для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проверки эффективности гигиенического обучения и воспи­тания можно использовать данные успеваемости по дисциплинам, которые включают разделы гигиены, контрольные тестирование и анкетирование, однако нельзя отказываться и от наблюдений за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сформированностью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гигиенических навыков и умений.</a:t>
            </a:r>
            <a:endParaRPr lang="ru-RU" sz="1100" dirty="0">
              <a:latin typeface="Times New Roman"/>
              <a:ea typeface="Times New Roman"/>
            </a:endParaRPr>
          </a:p>
          <a:p>
            <a:r>
              <a:rPr lang="ru-RU" dirty="0" smtClean="0">
                <a:latin typeface="Times New Roman"/>
                <a:ea typeface="Times New Roman"/>
              </a:rPr>
              <a:t>Результаты </a:t>
            </a:r>
            <a:r>
              <a:rPr lang="ru-RU" dirty="0">
                <a:latin typeface="Times New Roman"/>
                <a:ea typeface="Times New Roman"/>
              </a:rPr>
              <a:t>нашего анкетирования показал, что в государственных образовательных учреждениях (ГОУ) до сих пор не удается наладить рациональное питание школьников, так завтракали  только 44,6 % учащихся, остальные 55,4 % брали завтраки из дома или вообще не завтракали. Большинство подростков (63,8%) не устраивал ассортимент в школьной столовой, по этой причине они пропускали завтрак или обед. Учитывая 10-часовое пребывание в НОУ учащиеся получают 1- и 2-й завтрак, обед, полдник и ужин. Вместе с тем каждого пятого подростка ассортимент в школьной столовой тоже не устраивал. В питании детей из НОУ было больше молока и молочных продуктов (</a:t>
            </a:r>
            <a:r>
              <a:rPr lang="en-US" dirty="0">
                <a:latin typeface="Times New Roman"/>
                <a:ea typeface="Times New Roman"/>
              </a:rPr>
              <a:t>p</a:t>
            </a:r>
            <a:r>
              <a:rPr lang="ru-RU" dirty="0">
                <a:latin typeface="Times New Roman"/>
                <a:ea typeface="Times New Roman"/>
              </a:rPr>
              <a:t>&lt;0,002), меньше – соли (чаще йодированной) (</a:t>
            </a:r>
            <a:r>
              <a:rPr lang="en-US" dirty="0">
                <a:latin typeface="Times New Roman"/>
                <a:ea typeface="Times New Roman"/>
              </a:rPr>
              <a:t>p</a:t>
            </a:r>
            <a:r>
              <a:rPr lang="ru-RU" dirty="0">
                <a:latin typeface="Times New Roman"/>
                <a:ea typeface="Times New Roman"/>
              </a:rPr>
              <a:t>&lt;0,05) и яиц (</a:t>
            </a:r>
            <a:r>
              <a:rPr lang="en-US" dirty="0">
                <a:latin typeface="Times New Roman"/>
                <a:ea typeface="Times New Roman"/>
              </a:rPr>
              <a:t>p</a:t>
            </a:r>
            <a:r>
              <a:rPr lang="ru-RU" dirty="0">
                <a:latin typeface="Times New Roman"/>
                <a:ea typeface="Times New Roman"/>
              </a:rPr>
              <a:t>&lt;0,05) </a:t>
            </a:r>
            <a:endParaRPr lang="ru-RU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878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853"/>
    </mc:Choice>
    <mc:Fallback>
      <p:transition spd="slow" advTm="868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9694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Существенный компонент гигиенического воспитания — личная гигиена. Личная гигиена - важнейшее средство активного отношения человека к своему здоровью.</a:t>
            </a:r>
            <a:endParaRPr lang="ru-RU" sz="11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формировании здорового образа жизни дети являются наиболее перспективной возрастной категорией. Именно в детстве происходят усвоение основных объемов информации, выработка фундаментальных жизненных стереотипов. Существенно и то, что у детей и подростков естественной является учебная деятельность, поэтому вопросы формирования здорового образа жизни могут быть органично включены в учебно-воспитательный процесс. Необходима также преемственность на всех этапах формирования здорового образа жизни детей и подростков (семья, школа, средние специальные и высшие учебные заведения, трудовые коллективы, неформальные объединения. </a:t>
            </a:r>
            <a:endParaRPr lang="ru-RU" sz="11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Курс состоит из 5 программ, имеющих вполне конкретные цели и задачи. Общими для всех являются следующие задачи:</a:t>
            </a:r>
            <a:endParaRPr lang="ru-RU" sz="11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- научить ребенка различным методам эмоционального сенсорного восприятия и оценки себя и окружающего мира,</a:t>
            </a:r>
            <a:endParaRPr lang="ru-RU" sz="11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- показать практические методы общения между людьми в самом широком диапазоне от желательного до крайне нежелательного, от полноценного конструктивного до пустого и разрушительного, научить ребенка позитивным методам решения конфликтных вопросов со взрослыми и со сверстниками.</a:t>
            </a:r>
            <a:endParaRPr lang="ru-RU" sz="11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- научить ребенка практическим методам самостоятельного принятия решений, ориентированных на собственное здоровье, познакомить с основами безопасного поведения в самых различных ситуациях.</a:t>
            </a:r>
            <a:endParaRPr lang="ru-RU" sz="11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89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617"/>
    </mc:Choice>
    <mc:Fallback>
      <p:transition spd="slow" advTm="110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1"/>
            <a:ext cx="7200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Гигиеническое воспитание родителей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проводится в основном в виде лекций и бесед на родительских собраниях, индивидуальных бесед и консультаций. Необходимо также и наличие в медицинском кабинете научно-популярной литературы, памяток, рекомендаций для родителей.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Наиболее актуальные темы для работы с родителями: «Режим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дня подростка», «Выбор профессии и здоровье», «Гигиена полового</a:t>
            </a:r>
            <a:r>
              <a:rPr lang="ru-RU" dirty="0">
                <a:latin typeface="Times New Roman"/>
                <a:ea typeface="Times New Roman"/>
              </a:rPr>
              <a:t> вос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питания», «Профилактика вредных привычек», «Охрана нервно-психического здоровья подростков», «Физкультура и здоровье».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Гигиеническое обучение персонала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ведется по нескольким направ­лениям. Для учителей организуются лекции, беседы, индивидуальные консультации. Обязательной формой является посещение меди­цинским персоналом уроков с последующей их гигиенической оцен­кой и разбором с учителями, а также выступления на педагогических совещаниях. Необходима и подборка соответствующей литературы для учителей и воспитателей. Для технического персонала наиболее рациональным считается поэтапное обучение с соблюдением преем­ственности.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0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245"/>
    </mc:Choice>
    <mc:Fallback>
      <p:transition spd="slow" advTm="74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095" y="836713"/>
            <a:ext cx="3636085" cy="1152127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Организация и проведение в образовательных учреждениях</a:t>
            </a:r>
            <a:r>
              <a:rPr lang="ru-RU" sz="1400" dirty="0">
                <a:latin typeface="Times New Roman"/>
                <a:ea typeface="Times New Roman"/>
              </a:rPr>
              <a:t/>
            </a:r>
            <a:br>
              <a:rPr lang="ru-RU" sz="1400" dirty="0">
                <a:latin typeface="Times New Roman"/>
                <a:ea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7 апреля ежегодного «Всероссийского урока здоровья»</a:t>
            </a:r>
            <a:r>
              <a:rPr lang="ru-RU" sz="1400" dirty="0">
                <a:latin typeface="Times New Roman"/>
                <a:ea typeface="Times New Roman"/>
              </a:rPr>
              <a:t/>
            </a:r>
            <a:br>
              <a:rPr lang="ru-RU" sz="1400" dirty="0">
                <a:latin typeface="Times New Roman"/>
                <a:ea typeface="Times New Roman"/>
              </a:rPr>
            </a:br>
            <a:endParaRPr lang="ru-RU" sz="1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263" y="1820302"/>
            <a:ext cx="3462337" cy="333689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2132856"/>
            <a:ext cx="4140897" cy="3504464"/>
          </a:xfrm>
        </p:spPr>
        <p:txBody>
          <a:bodyPr>
            <a:normAutofit fontScale="92500"/>
          </a:bodyPr>
          <a:lstStyle/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Всемирный день здоровья - ежегодное событие Всемирной организации здравоохранения (ВОЗ). Этот день отмечается с момента принятия Устава ВОЗ 7 апреля 1948 года.</a:t>
            </a:r>
            <a:endParaRPr lang="ru-RU" sz="10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Для проведения Всемирного дня здоровья каждый год выбирается новая тема, чтобы подчеркнуть волнующие вопросы здоровья.</a:t>
            </a:r>
            <a:endParaRPr lang="ru-RU" sz="10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Основная цель Всемирного дня здоровья — влияние на общественное мнение и активизация дискуссий о значении здоровья в жизни</a:t>
            </a:r>
            <a:r>
              <a:rPr lang="ru-RU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современного человека, формировании здорового образа жизни.</a:t>
            </a:r>
            <a:endParaRPr lang="ru-RU" sz="10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Принимая во внимание, что многие составляющие образа жизни человека закладываются в детстве, ежегодное проведение 7 апреля Всероссийского урока здоровья может внести заметный вклад в становление здорового образа жизни детей, подростков и молодежи. </a:t>
            </a:r>
            <a:endParaRPr lang="ru-RU" sz="10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42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893"/>
    </mc:Choice>
    <mc:Fallback>
      <p:transition spd="slow" advTm="728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83568" y="1052737"/>
            <a:ext cx="7632848" cy="4881928"/>
          </a:xfrm>
        </p:spPr>
        <p:txBody>
          <a:bodyPr>
            <a:normAutofit fontScale="62500" lnSpcReduction="20000"/>
          </a:bodyPr>
          <a:lstStyle/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Основные принципы организации и проведения системы профи­лактических и оздоровительных мероприятий в образовательных уч­реждениях: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  комплексность использования профилактических и оздорови­тельных технологий с учетом состояния здоровья учащихся, структуры учебного года, экологических и климатических усло­вий и др.;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 непрерывность проведения профилактических и оздоровитель­ных мероприятий;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 максимальный охват программой всех нуждающихся в оздоров­лении учащихся и воспитанников;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  интеграция программы профилактики и оздоровления по воз­можности в образовательный процесс образовательного уч­реждения;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 преимущественное использование немедикаментозных средств оздоровления;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 использование простых и доступных технологий;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 формирование положительной мотивации у учащихся и воспитанников, медицинского персонала и педагогов к проведению профилактических и оздоровительных мероприятий;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- повышение эффективности системы профилактических и оздоровительных мероприятий за счет соблюдения в образовательном учреждении санитарных правил, регламентирующих требования к архитектурно-планировочным решениям и оборудованию учреждений, воздушно-тепловому режиму, естественному и искусственному освещению, водоснабжению и канализации, режиму учебно-воспитательного процесса и учебной нагрузке, санитарному состоянию учреждения, организации питания учащихся.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332657"/>
            <a:ext cx="7175351" cy="720080"/>
          </a:xfrm>
        </p:spPr>
        <p:txBody>
          <a:bodyPr/>
          <a:lstStyle/>
          <a:p>
            <a:pPr indent="342900">
              <a:spcAft>
                <a:spcPts val="0"/>
              </a:spcAft>
              <a:tabLst>
                <a:tab pos="1752600" algn="l"/>
                <a:tab pos="3231515" algn="ctr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Основы оздоровления детей в школе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91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846"/>
    </mc:Choice>
    <mc:Fallback>
      <p:transition spd="slow" advTm="101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95936" y="476672"/>
            <a:ext cx="4896544" cy="6120680"/>
          </a:xfrm>
        </p:spPr>
        <p:txBody>
          <a:bodyPr/>
          <a:lstStyle/>
          <a:p>
            <a:pPr indent="342900" algn="just">
              <a:spcAft>
                <a:spcPts val="0"/>
              </a:spcAft>
            </a:pP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 программу оздоровления детей в школе должны быть включены следующие разделы: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1. Профилактика возникновения нарушений опорно-двигательного аппарата и оздоровление обучающихся и воспитанников образовательных учреждений.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2.  Профилактика утомления и нарушений нервно-психического здоровья у обучающихся и воспитанников образовательных учреждений.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3. Оздоровление обучающихся и воспитанников, перенесших острые респираторные вирусные инфекции.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4.  Организация рационального питания для профилактики нарушений обмена веществ и оздоровления обучающихся и воспитанников образовательных учреждений.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5. Оздоровление обучающихся и воспитанников с избыточной массой тела.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6.  Профилактика возникновения нарушений зрения и оздоровление обучающихся и воспитанников с миопией.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7.  Рекомендации родителям по оздоровлению учащихся в домашних условиях.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endParaRPr lang="ru-RU" sz="1600" b="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620689"/>
            <a:ext cx="3024138" cy="4271968"/>
          </a:xfr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40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193"/>
    </mc:Choice>
    <mc:Fallback>
      <p:transition spd="slow" advTm="63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1772816"/>
            <a:ext cx="7560840" cy="4608511"/>
          </a:xfrm>
        </p:spPr>
        <p:txBody>
          <a:bodyPr>
            <a:normAutofit fontScale="85000" lnSpcReduction="20000"/>
          </a:bodyPr>
          <a:lstStyle/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В современных образовательных учреждениях, особенно в учеб­ных заведениях с углубленным содержанием обучения, интенсифи­кация учебного процесса, введение инновационных технологий во многих случаях обуславливают повышение утомляемости учащихся на уроках и формируют у детей и подростков состояние хроническо­го стресса, что приводит к увеличению распространенности погра­ничных психических расстройств разной степени выраженности и психосоматических нарушений здоровья. Поэтому в целях охраны здоровья учащихся в образовательных учреждениях должна прово­диться работа по профилактике утомления, заключающаяся в коррек­ции организации и интенсивности учебного процесса, проведении на уроках физкультминуток, профилактическом приеме аминокислоты глицин и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витаминопрофилактике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Профилактический прием аминокислоты глицин.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Глицин — замени­мая аминокислота — естественный метаболит широкого спектра дей­ствия, содержащийся в животных тканях головного и спинного мозга.</a:t>
            </a:r>
            <a:endParaRPr lang="ru-RU" sz="1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332657"/>
            <a:ext cx="7175351" cy="792088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Профилактика утомления и нарушений</a:t>
            </a:r>
            <a:r>
              <a:rPr lang="ru-RU" sz="1800" dirty="0">
                <a:effectLst/>
                <a:latin typeface="Times New Roman"/>
                <a:ea typeface="Times New Roman"/>
              </a:rPr>
              <a:t/>
            </a:r>
            <a:br>
              <a:rPr lang="ru-RU" sz="1800" dirty="0">
                <a:effectLst/>
                <a:latin typeface="Times New Roman"/>
                <a:ea typeface="Times New Roman"/>
              </a:rPr>
            </a:br>
            <a:r>
              <a:rPr lang="ru-RU" sz="18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нервно-психического здоровья</a:t>
            </a:r>
            <a:endParaRPr lang="ru-RU" sz="18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35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270"/>
    </mc:Choice>
    <mc:Fallback>
      <p:transition spd="slow" advTm="812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8280920" cy="5904656"/>
          </a:xfrm>
        </p:spPr>
        <p:txBody>
          <a:bodyPr>
            <a:normAutofit fontScale="92500" lnSpcReduction="20000"/>
          </a:bodyPr>
          <a:lstStyle/>
          <a:p>
            <a:pPr indent="34290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Глицин целесообразно использовать не только в качестве средства профилактики утомления, но и для коррекции отклонений в нервно-психическом здоровье учащихся, так как хроническое переутомление у детей и подростков в большинстве случаев сочетается с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Times New Roman"/>
              </a:rPr>
              <a:t>астеноневротическими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явлениями. У детей и подростков с расстройствами та­кого рода после приема глицина отмечается компенсация нервно-психических и соматовегетативных нарушений: улучшается память, внимание, умственная работоспособность, общее эмоциональное состояние, формируется адекватное поведение, нормализуется сон, ос­лабевает моторная расторможенность, снижаются аллергические и ве­гетативные проявления. Подтверждена высокая эффективность пре­парата в качестве профилактического средства по предупреждению психоэмоционального перенапряжения при адаптации учащихся к на­чалу и новым формам учебного процесса, а также при подготовке к экзаменам. Глицин используется и как корригирующее средство для детей с задержкой психического развития. В тех случаях, когда не от­мечается улучшения нервно-психического здоровья ребенка или под­ростка после курсового приема глицина, необходимо направить их на прием к детскому неврологу.</a:t>
            </a:r>
            <a:endParaRPr lang="ru-RU" sz="14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135"/>
    </mc:Choice>
    <mc:Fallback>
      <p:transition spd="slow" advTm="83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-1251520"/>
            <a:ext cx="7902624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endParaRPr lang="ru-RU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Профилактика нарушений нервно-психического здоровья.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Одним из ос­новных средств профилактики утомления и формирования нервно-пси­хических и 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сомато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-вегетативных расстройств является организация учеб­ного процесса в образовательном учреждении в соответствии с возраст­ными функциональными и познавательными.</a:t>
            </a:r>
            <a:endParaRPr lang="ru-RU" sz="1100" dirty="0" smtClean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последнее время все большее распространение получают новые педагогические технологии. Успешность применения педагогических технологий во многом зависит от личности учителя, его мастерства, характера учеб­но-воспитательных воздействий на учащихся. На основании опыта лечебной и педагогической деятельности А.А. Дубровский показал, что среди всех диагностированных у школьников неврозов более 50% были «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дидактогенными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», т.е. сформировавшимися по вине школы и учите­лей. Этому способствовали такие воспитательные воздействия, как «нагоняй», «</a:t>
            </a:r>
            <a:r>
              <a:rPr lang="ru-RU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пристыживание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», «высмеивание», «взывание к чувству постоянной вины», жалобы родителям на плохую успеваемость, на «не­ровное поведение» и прочее. Таким образом, преобладание авторитар­ной педагогики и чрезмерные учебно-воспитательные нагрузки, не­адекватные психосоматическим возможностям детей и подростков, создают условия для формирования нервно-психических нарушений.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25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870"/>
    </mc:Choice>
    <mc:Fallback>
      <p:transition spd="slow" advTm="838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67544" y="1988840"/>
            <a:ext cx="8424936" cy="4392487"/>
          </a:xfrm>
        </p:spPr>
        <p:txBody>
          <a:bodyPr>
            <a:normAutofit fontScale="85000" lnSpcReduction="10000"/>
          </a:bodyPr>
          <a:lstStyle/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К числу основных причин, обуславливающих в настоящее время заболеваемость учащихся, снижение их умственной и физической работоспособности, относятся острые респираторные вирусные инфекции (ОРВИ). Приступая к занятиям после болезни, учащиеся-</a:t>
            </a:r>
            <a:r>
              <a:rPr lang="ru-RU" sz="2000" dirty="0" err="1">
                <a:solidFill>
                  <a:srgbClr val="000000"/>
                </a:solidFill>
                <a:latin typeface="Times New Roman"/>
                <a:ea typeface="Times New Roman"/>
              </a:rPr>
              <a:t>реконвалесценты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 сразу включаются в учебный процесс и несут полную и даже повышенную учебную нагрузку, связанную с пропусками за­нятий. Эта нагрузка часто не соответствует функциональным возмож­ностям организма ребенка, поскольку клиническое выздоровление не совпадает с биологическим, которое наступает лишь спустя 3-6 недель после болезни и характеризуется полным восстановлением нарушен­ных функций и адаптивных возможностей организма.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Определяя основные направления оздоровительных мероприятий у учащихся в восстановительный период, следует подчеркнуть, что основой их выполнения и важнейшим условием эффективности яв­ляется правильная организация режима дня. Различные компоненты режима (длительность занятий, питание, сон), общая физиологичес­кая регламентация и чередование различных видов деятельности уча­щихся оказывают тонизирующее и общеукрепляющее воздействия, способствуя повышению иммунобиологических функций организма.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76673"/>
            <a:ext cx="7175351" cy="1152127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Оздоровление учащихся, </a:t>
            </a:r>
            <a:r>
              <a:rPr lang="ru-RU" sz="1400" dirty="0">
                <a:effectLst/>
                <a:latin typeface="Times New Roman"/>
                <a:ea typeface="Times New Roman"/>
              </a:rPr>
              <a:t/>
            </a:r>
            <a:br>
              <a:rPr lang="ru-RU" sz="1400" dirty="0">
                <a:effectLst/>
                <a:latin typeface="Times New Roman"/>
                <a:ea typeface="Times New Roman"/>
              </a:rPr>
            </a:br>
            <a:r>
              <a:rPr lang="ru-RU" sz="2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перенесших острые респираторные вирусные инфекции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61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605"/>
    </mc:Choice>
    <mc:Fallback>
      <p:transition spd="slow" advTm="92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908720"/>
            <a:ext cx="4669904" cy="4968552"/>
          </a:xfrm>
        </p:spPr>
        <p:txBody>
          <a:bodyPr/>
          <a:lstStyle/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Щадящий режим дня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. 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При организации щадящего режима дня уча­щихся, перенесших ОРВИ, необходим постоянный контакт медицин­ского персонала, педагогов и родителей, совместными усилиями ко­торых достигается наиболее значительный оздоровительный эффект. Щадящий режим дня должен быть дифференцированным и учиты­вать тяжесть и клинические особенности перенесенной респиратор­ной вирусной инфекции. Степень </a:t>
            </a:r>
            <a:r>
              <a:rPr lang="ru-RU" sz="1400" dirty="0" err="1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щажения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в каждом случае зависит от объективных клинико-физиологических признаков, степени на­рушения и темпов восстановления физиологических функций дет­ского организма. Продолжительность щадящего режима дня и оздо­ровительных мероприятий зависит от возраста учащихся, частоты и тяжести перенесенных ОРВИ и сопутствующих заболеваний. Следует подчеркнуть, что функциональные возможности организма и рабо­тоспособность у часто болеющих детей снижены в большей степени, чем у редко болеющих.</a:t>
            </a:r>
            <a:r>
              <a:rPr lang="ru-RU" sz="1000" dirty="0">
                <a:effectLst/>
                <a:latin typeface="Times New Roman"/>
                <a:ea typeface="Times New Roman"/>
              </a:rPr>
              <a:t/>
            </a:r>
            <a:br>
              <a:rPr lang="ru-RU" sz="1000" dirty="0">
                <a:effectLst/>
                <a:latin typeface="Times New Roman"/>
                <a:ea typeface="Times New Roman"/>
              </a:rPr>
            </a:br>
            <a:endParaRPr lang="ru-RU" sz="1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692696"/>
            <a:ext cx="3024138" cy="4104456"/>
          </a:xfr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886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376"/>
    </mc:Choice>
    <mc:Fallback>
      <p:transition spd="slow" advTm="63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-79653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b="1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588286"/>
            <a:ext cx="69127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При восстановлении нарушенных функций и работоспособности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реконвалесцентов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ведущим является принцип ступенчатого (посте­пенного) включения организма в режим возрастающих нагрузок. Щадящий режим должен заключаться: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ограничении продолжительности учебных занятий в образова­тельном учреждении и дома;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освобождении в течение 3—4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нед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. от некоторых видов внеклас­сной деятельности — уборки школьных помещений и пришкольного участка, факультативных занятий, длительных экскурсий;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активном отдыхе на свежем воздухе не менее 3-3,5 часа в день;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дневном сне (для учащихся 1-3-х классов) продолжительнос­тью не менее 1 ч в течение 4-6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нед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.;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освобождении от "уроков труда в мастерских на 1-2 недели;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освобождении от занятий физкультурой на 1-2 недели, спортивных соревнований и туристических походов, связанных с интенсивной физической нагрузкой, интеллектуальных олимпиад и конкурсов.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440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372"/>
    </mc:Choice>
    <mc:Fallback>
      <p:transition spd="slow" advTm="68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27584" y="1844824"/>
            <a:ext cx="7776864" cy="4392487"/>
          </a:xfrm>
        </p:spPr>
        <p:txBody>
          <a:bodyPr>
            <a:normAutofit fontScale="85000" lnSpcReduction="10000"/>
          </a:bodyPr>
          <a:lstStyle/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В организации учебной деятельности 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  <a:ea typeface="Times New Roman"/>
              </a:rPr>
              <a:t>учащихся-реконвалесцен­тов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 должна быть выработана особая медико-педагогическая тактика. Важное значение приобретает щадящий психолого-педагогический подход педагогов и воспитателей, которые должны учитывать сниже­ние работоспособности и выносливости организма и особое психи­ческое состояние учащегося в связи с пропуском учебных занятий по болезни и увеличившимся объемом учебного материала. Дети и под­ростки, перенесшие ОРВИ, нуждаются в ограничении общей продол­жительности учебных занятий. Своевременно информированный медицинским работником педагог по своему усмотрению должен ос­вобождать 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  <a:ea typeface="Times New Roman"/>
              </a:rPr>
              <a:t>реконвалесцентов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 в течение 3—6 дней от сдвоенных и пос­ледних уроков, не опрашивать на уроках. В результате этого появляет­ся дополнительное время для активного отдыха на воздухе, особенно в течение первой недели восстановительного периода, являющейся наи­более ответственной для оздоровления и профилактики осложнений.</a:t>
            </a:r>
            <a:endParaRPr lang="ru-RU" sz="1100" dirty="0">
              <a:latin typeface="Times New Roman"/>
              <a:ea typeface="Times New Roman"/>
            </a:endParaRPr>
          </a:p>
          <a:p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В целях предупреждения отрицательных последствий гиподина­мии и обеспечения оптимальных сроков восстановления функцио­нальных возможностей целесообразно в часы, отведенные для уро­ков физкультуры, организовать прогулки на свежем воздухе для учащихся-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  <a:ea typeface="Times New Roman"/>
              </a:rPr>
              <a:t>реконвалесцентов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 с включением дыхательных упражнений и игровых элементов. После завершения процесса восстановления в целях эффективной профилактики ОРВИ необходимо привлекать учащихся к систематическим занятиям физической культурой с по­степенным увеличением их длительности и интенсивности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3568" y="836713"/>
            <a:ext cx="7309364" cy="432048"/>
          </a:xfrm>
        </p:spPr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Организация режима учебных занятий в образовательном учрежде­нии.</a:t>
            </a:r>
            <a:r>
              <a:rPr lang="ru-RU" sz="1800" i="1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endParaRPr lang="ru-RU" sz="1800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1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137"/>
    </mc:Choice>
    <mc:Fallback>
      <p:transition spd="slow" advTm="1141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7545" y="620688"/>
            <a:ext cx="8280920" cy="4304769"/>
          </a:xfrm>
        </p:spPr>
        <p:txBody>
          <a:bodyPr/>
          <a:lstStyle/>
          <a:p>
            <a:pPr indent="342900" algn="just">
              <a:spcAft>
                <a:spcPts val="0"/>
              </a:spcAft>
            </a:pP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Использование специальных физических упражнений для оздоровле­ния часто болеющих учащихся.</a:t>
            </a:r>
            <a:r>
              <a:rPr lang="ru-RU" sz="1600" b="0" i="1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Часто болеющих детей и подростков (перенесших ОРВИ 4 раза и более в течение последнего календарно­го года) следует включать в специальную медицинскую группу сро­ком на 6 месяцев. Продолжительность и интенсивность нагрузки на уроках физической культуры должны определяться врачом на осно­вании оценки индивидуальных функциональных возможностей уча­щегося, его возраста, тяжести перенесенной ОРВИ.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Занятия физической культурой для учащихся данной категории проводятся 2 раза в неделю по 45 минут между первой и второй смена­ми, желательно на свежем воздухе. Особенно важно, чтобы часто бо­леющие дети для занятий на воздухе были одеты в соответствии с по­годными условиями.</a:t>
            </a:r>
            <a:r>
              <a:rPr lang="ru-RU" sz="1600" b="0" dirty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>
                <a:effectLst/>
                <a:latin typeface="Times New Roman"/>
                <a:ea typeface="Times New Roman"/>
              </a:rPr>
            </a:br>
            <a:r>
              <a:rPr lang="ru-RU" sz="1600" b="0" dirty="0" smtClean="0">
                <a:effectLst/>
                <a:latin typeface="Times New Roman"/>
                <a:ea typeface="Times New Roman"/>
              </a:rPr>
              <a:t/>
            </a:r>
            <a:br>
              <a:rPr lang="ru-RU" sz="1600" b="0" dirty="0" smtClean="0">
                <a:effectLst/>
                <a:latin typeface="Times New Roman"/>
                <a:ea typeface="Times New Roman"/>
              </a:rPr>
            </a:br>
            <a:r>
              <a:rPr lang="ru-RU" sz="1600" b="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Эффективность </a:t>
            </a: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физических упражнений зависит от длительнос­ти занятий. Следует помнить, что тренированность утрачивается го­раздо быстрее, чем приобретается. Занятия физическими упраж­нениями и закаливание организма, проводимые с оздоровительной целью после ОРВИ, нельзя прекращать и в дальнейшем для профи­лактики повторных заболеваний.</a:t>
            </a:r>
            <a:r>
              <a:rPr lang="ru-RU" sz="1050" b="0" dirty="0">
                <a:effectLst/>
                <a:latin typeface="Times New Roman"/>
                <a:ea typeface="Times New Roman"/>
              </a:rPr>
              <a:t/>
            </a:r>
            <a:br>
              <a:rPr lang="ru-RU" sz="1050" b="0" dirty="0">
                <a:effectLst/>
                <a:latin typeface="Times New Roman"/>
                <a:ea typeface="Times New Roman"/>
              </a:rPr>
            </a:br>
            <a:r>
              <a:rPr lang="ru-RU" sz="16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Все это положительно отражается на состоянии здоровья учащих­ся, способствует их активному вовлечению в жизнь учебного коллек­тива, психологической и социальной реабилитации.</a:t>
            </a:r>
            <a:r>
              <a:rPr lang="ru-RU" sz="1050" b="0" dirty="0">
                <a:effectLst/>
                <a:latin typeface="Times New Roman"/>
                <a:ea typeface="Times New Roman"/>
              </a:rPr>
              <a:t/>
            </a:r>
            <a:br>
              <a:rPr lang="ru-RU" sz="1050" b="0" dirty="0">
                <a:effectLst/>
                <a:latin typeface="Times New Roman"/>
                <a:ea typeface="Times New Roman"/>
              </a:rPr>
            </a:br>
            <a:endParaRPr lang="ru-RU" sz="1600" b="0" dirty="0"/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32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404"/>
    </mc:Choice>
    <mc:Fallback>
      <p:transition spd="slow" advTm="64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1844824"/>
            <a:ext cx="7982272" cy="3670344"/>
          </a:xfrm>
        </p:spPr>
        <p:txBody>
          <a:bodyPr/>
          <a:lstStyle/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Режим питания.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Для правильного развития организма, сохране­ния высокой работоспособности детям и подросткам необходимо со­блюдение режима питания. Изменение интервалов между едой часто приводит к нарушению аппетита у детей и подростков. Прием пищи без аппетита вызывает расстройство работы органов пищеварения, способствует развитию хронических заболеваний желудочно-кишечного тракта.</a:t>
            </a:r>
            <a:r>
              <a:rPr lang="ru-RU" sz="1000" dirty="0">
                <a:effectLst/>
                <a:latin typeface="Times New Roman"/>
                <a:ea typeface="Times New Roman"/>
              </a:rPr>
              <a:t/>
            </a:r>
            <a:br>
              <a:rPr lang="ru-RU" sz="1000" dirty="0">
                <a:effectLst/>
                <a:latin typeface="Times New Roman"/>
                <a:ea typeface="Times New Roman"/>
              </a:rPr>
            </a:b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Учащимся образовательных учреждений требуется 4—5-разовый прием пищи в течение дня в зависимости от возраста, умственной и физической нагрузки. В первую половину дня следует использовать продукты, богатые животным белком, а на ужин - молочно-расти­тельные продукты.</a:t>
            </a:r>
            <a:r>
              <a:rPr lang="ru-RU" sz="1000" dirty="0">
                <a:effectLst/>
                <a:latin typeface="Times New Roman"/>
                <a:ea typeface="Times New Roman"/>
              </a:rPr>
              <a:t/>
            </a:r>
            <a:br>
              <a:rPr lang="ru-RU" sz="1000" dirty="0">
                <a:effectLst/>
                <a:latin typeface="Times New Roman"/>
                <a:ea typeface="Times New Roman"/>
              </a:rPr>
            </a:b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Для учащихся образовательных учреждений предусматривается организация двухразового горячего питания, а также реализация (сво­бодная продажа) готовых блюд и буфетной продукции (продуктов, готовых к употреблению, промышленного производства и кулинарных изделий для промежуточного питания учащихся) в достаточном ассортименте.</a:t>
            </a:r>
            <a:r>
              <a:rPr lang="ru-RU" sz="1000" dirty="0">
                <a:effectLst/>
                <a:latin typeface="Times New Roman"/>
                <a:ea typeface="Times New Roman"/>
              </a:rPr>
              <a:t/>
            </a:r>
            <a:br>
              <a:rPr lang="ru-RU" sz="1000" dirty="0">
                <a:effectLst/>
                <a:latin typeface="Times New Roman"/>
                <a:ea typeface="Times New Roman"/>
              </a:rPr>
            </a:b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Двухразовое питание предполагает организацию завтрака и обе­да, а при организации учебного процесса во 2-ю смену - обеда и полдника.</a:t>
            </a:r>
            <a:r>
              <a:rPr lang="ru-RU" sz="1000" dirty="0">
                <a:effectLst/>
                <a:latin typeface="Times New Roman"/>
                <a:ea typeface="Times New Roman"/>
              </a:rPr>
              <a:t/>
            </a:r>
            <a:br>
              <a:rPr lang="ru-RU" sz="1000" dirty="0">
                <a:effectLst/>
                <a:latin typeface="Times New Roman"/>
                <a:ea typeface="Times New Roman"/>
              </a:rPr>
            </a:br>
            <a:r>
              <a:rPr lang="ru-RU" sz="1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Посещение детьми групп продленного дня допускается только при обязательной организации для них двух- и трехразового питания (в за­висимости от времени пребывания в образовательном учреждении). Для детей 6-летнего возраста предусматривается трехразовое питание (горячий завтрак, обед и полдник или завтрак, второй завтрак, обед).</a:t>
            </a:r>
            <a:endParaRPr lang="ru-RU" sz="1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1041296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Организация рационального питания</a:t>
            </a:r>
            <a:endParaRPr lang="ru-RU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для профилактики нарушений обмена веществ</a:t>
            </a:r>
            <a:endParaRPr lang="ru-RU" sz="1600" dirty="0">
              <a:latin typeface="Times New Roman"/>
              <a:ea typeface="Times New Roman"/>
            </a:endParaRPr>
          </a:p>
          <a:p>
            <a:endParaRPr lang="ru-RU" sz="1400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06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193"/>
    </mc:Choice>
    <mc:Fallback>
      <p:transition spd="slow" advTm="1021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-910649"/>
            <a:ext cx="8064896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Для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учащихся (воспитанников) образовательных учреждений с круглосуточным пребыванием организуется 4-5-разовое питание в зависимости от возраста и состояния здоровья.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Учитывая недостаточность витаминов в питании большинства уча­щихся, целесообразна искусственная витаминизация рациона с уче­том возрастной потребности детей в витаминах с использованием специальных витаминизированных продуктов или препаратов вита­минов в соответствии с нормативно-методическими документами, утвержденными органами здравоохранения и Госсанэпиднадзора.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Для повышения защитных сил организма учащихся в зимне-ве­сенний период в образовательных учреждениях следует проводить дополнительную витаминизацию поливитаминными препаратами не менее 6 месяцев с ноября по май. Необходимо подчеркнуть, что при­менение поливитаминных препаратов (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гексавит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ревит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ундевит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 или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Times New Roman"/>
              </a:rPr>
              <a:t>компливит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, алфавит), в которых, кроме аскорбиновой кислоты, содержатся и другие витамины (А, группы В и др.), оказывает более выраженное влияние на состояние здоровья и витаминный статус учащихся, чем проведе­ние одной только С-витаминизации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indent="342900" algn="just">
              <a:spcAft>
                <a:spcPts val="0"/>
              </a:spcAft>
            </a:pPr>
            <a:endParaRPr lang="ru-RU" sz="11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418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520"/>
    </mc:Choice>
    <mc:Fallback>
      <p:transition spd="slow" advTm="535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1" r="18861"/>
          <a:stretch>
            <a:fillRect/>
          </a:stretch>
        </p:blipFill>
        <p:spPr>
          <a:xfrm>
            <a:off x="4427538" y="1196975"/>
            <a:ext cx="4114800" cy="3127375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834338"/>
          </a:xfrm>
        </p:spPr>
        <p:txBody>
          <a:bodyPr>
            <a:normAutofit lnSpcReduction="1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Оздоровление 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обучающихся</a:t>
            </a:r>
            <a:endParaRPr lang="ru-RU" sz="1050" dirty="0">
              <a:latin typeface="Times New Roman"/>
              <a:ea typeface="Times New Roman"/>
            </a:endParaRPr>
          </a:p>
          <a:p>
            <a:pPr marL="0" indent="0" algn="ctr">
              <a:spcAft>
                <a:spcPts val="0"/>
              </a:spcAft>
              <a:buNone/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и воспитанников с избыточной массой тела</a:t>
            </a:r>
            <a:endParaRPr lang="ru-RU" sz="105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1700808"/>
            <a:ext cx="4392488" cy="4464495"/>
          </a:xfrm>
        </p:spPr>
        <p:txBody>
          <a:bodyPr/>
          <a:lstStyle/>
          <a:p>
            <a:pPr indent="342900" algn="just">
              <a:spcAft>
                <a:spcPts val="0"/>
              </a:spcAft>
            </a:pPr>
            <a:r>
              <a:rPr lang="ru-RU" sz="12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 настоящее время 4-8% учащихся образовательных учреждений имеют избыточную массу тела. При выявлении этого функциональ­ного отклонения медицинский персонал учебного заведения должен направить ребенка или подростка на консультацию к специалисту-эндокринологу, который в каждом конкретном случае решит вопрос о наличии (или отсутствии) ожирения и даст соответствующие рекомендации по оздоровлению учащегося. Наибольшей эффективности профилактических и оздоровительных мероприятий удается достичь, если они начаты в младшем школьном возрасте, в 7-11 лет, пока у ребенка не развились осложнённые формы ожирения.</a:t>
            </a:r>
            <a:r>
              <a:rPr lang="ru-RU" sz="900" b="0" dirty="0">
                <a:effectLst/>
                <a:latin typeface="Times New Roman"/>
                <a:ea typeface="Times New Roman"/>
              </a:rPr>
              <a:t/>
            </a:r>
            <a:br>
              <a:rPr lang="ru-RU" sz="900" b="0" dirty="0">
                <a:effectLst/>
                <a:latin typeface="Times New Roman"/>
                <a:ea typeface="Times New Roman"/>
              </a:rPr>
            </a:br>
            <a:r>
              <a:rPr lang="ru-RU" sz="1200" b="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У детей и подростков с избыточной массой тела снижена сопротивляемость к инфекциям, тяжело протекают респираторные заболевания, выше аллергическая настроенность - экземы, крапивницы, риниты у них диагностируют в 1,5 раза чаще, чем у их ровесников с нормальным физическим развитием. Нередко у учащихся с избытком массы тела наблюдаются нарушение осанки, плоскостопие, искривление ног. Иногда (особенно у мальчиков) констатируется отставание полового созревания.</a:t>
            </a:r>
            <a:endParaRPr lang="ru-RU" sz="900" b="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995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632"/>
    </mc:Choice>
    <mc:Fallback>
      <p:transition spd="slow" advTm="92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-2572643"/>
            <a:ext cx="7632848" cy="92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endParaRPr lang="ru-RU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400" b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Рекомендуемые </a:t>
            </a:r>
            <a:r>
              <a:rPr lang="ru-RU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продукты и блюда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 для детей с ожирением: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овощи, фрукты и ягоды свежие любые;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супы овощные вегетарианские;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 нежирные сорта мяса (тощие говядина и свинина, кролик, пти­ца) и рыбы в отварном или тушеном виде;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гарниры овощные или крупяные;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молоко и молочные продукты со сниженным содержанием жира (молоко и кефир 2,5% жирности; творог и творожная масса с жирно­стью 4-5%);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растительные масла;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нежирные сорта сыра (типа Пошехонского);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 сахарозаменители: аспартам.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b="1" dirty="0">
                <a:solidFill>
                  <a:srgbClr val="000000"/>
                </a:solidFill>
                <a:latin typeface="Times New Roman"/>
                <a:ea typeface="Times New Roman"/>
              </a:rPr>
              <a:t>Должны быть исключены</a:t>
            </a: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 следующие продукты и блюда: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бульоны (мясные, рыбные, грибные);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острые и соленые закуски, приправы, копчености;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тугоплавкие жиры (свиной, бараний, гусиный, утиный), топле­ное масло;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жирные сорта мяса и рыбы, икра;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колбасы вареные и копченые, сосиски, сардельки;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кондитерские изделия (торты, пирожные, пироги, булочки, шо­колад и шоколадные конфеты, мармелад, зефир, пастила и др.);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мороженое, газированные напитки, компоты и фруктовые со­ки промышленного и домашнего приготовления, какао, натураль­ный кофе;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сыры с высоким содержанием жира;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макаронные изделия, пшеничный хлеб, манная крупа;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- ксилит, сорбит.</a:t>
            </a:r>
            <a:endParaRPr lang="ru-RU" sz="14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Times New Roman"/>
              </a:rPr>
              <a:t>Пища для детей с ожирением дается в сыром, вареном, тушеном, запеченном виде без специй. Степень измельчения разнообразная. Режим питания: дробный, 5-6 раз в сутки.</a:t>
            </a:r>
            <a:endParaRPr lang="ru-RU" sz="14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66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528"/>
    </mc:Choice>
    <mc:Fallback>
      <p:transition spd="slow" advTm="104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1772815"/>
            <a:ext cx="7848872" cy="3456385"/>
          </a:xfrm>
        </p:spPr>
        <p:txBody>
          <a:bodyPr>
            <a:norm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Оздоровление учащихся, имеющих отклонения в состоянии здо­ровья, — большая и сложная проблема и решить ее можно только со­вместными усилиями медицинских работников, родителей и педагогов. Медицинскому персоналу образовательных учреждений следует обучать родителей правильной организации режима домашних заня­тий, досуга и питания учащихся, страдающих хронической патологи­ей и функциональными нарушениями, что имеет особенно важное значение для детей, часто и длительно болеющих респираторными вирусными инфекциями.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b="1" i="1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11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800" b="1" i="1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1100" dirty="0">
              <a:effectLst/>
              <a:latin typeface="Times New Roman"/>
              <a:ea typeface="Times New Roman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31639" y="404665"/>
            <a:ext cx="6661293" cy="864095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Рекомендации родителям по оздоровлению учащихся в домашних условиях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61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677"/>
    </mc:Choice>
    <mc:Fallback>
      <p:transition spd="slow" advTm="426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1"/>
            <a:ext cx="4223661" cy="936104"/>
          </a:xfrm>
        </p:spPr>
        <p:txBody>
          <a:bodyPr/>
          <a:lstStyle/>
          <a:p>
            <a:pPr indent="342900" algn="just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Фитотерапия.</a:t>
            </a:r>
            <a:r>
              <a:rPr lang="ru-RU" sz="1200" dirty="0">
                <a:latin typeface="Times New Roman"/>
                <a:ea typeface="Times New Roman"/>
              </a:rPr>
              <a:t/>
            </a:r>
            <a:br>
              <a:rPr lang="ru-RU" sz="1200" dirty="0">
                <a:latin typeface="Times New Roman"/>
                <a:ea typeface="Times New Roman"/>
              </a:rPr>
            </a:b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225" y="2153956"/>
            <a:ext cx="4016375" cy="314725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628800"/>
            <a:ext cx="3960440" cy="4752528"/>
          </a:xfrm>
        </p:spPr>
        <p:txBody>
          <a:bodyPr/>
          <a:lstStyle/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Фитотерапия является действенным средством в нормализации обмена веществ, повышении иммунобиологических возможностей организма ребенка, улучшении функций нервной, сердечно-сосуди­стой систем, органов пищеварения, дыхания, кроветворения, воспол­нении недостающих микронутриентов.</a:t>
            </a:r>
            <a:endParaRPr lang="ru-RU" sz="18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Полезными компонентами фитотерапии являются фруктовые и овощные соки, приготовление которых наиболее рационально в до­машних условиях.</a:t>
            </a:r>
            <a:endParaRPr lang="ru-RU" sz="18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48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648"/>
    </mc:Choice>
    <mc:Fallback>
      <p:transition spd="slow" advTm="28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-6450627"/>
            <a:ext cx="7776864" cy="1246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Морковный </a:t>
            </a: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сок -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«король» овощных соков. Он комбинируется практически со всеми другими соками. Богатство каротина (прови­тамина А) способствует стимуляции синтеза белка и ускорению рос­та. Морковный сок рекомендуют учащимся, отстающим в физичес­ком и умственном развитии. Сок содержит также витамины РР, В</a:t>
            </a:r>
            <a:r>
              <a:rPr lang="ru-RU" sz="1200" baseline="-2500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, В</a:t>
            </a:r>
            <a:r>
              <a:rPr lang="ru-RU" sz="1200" baseline="-25000" dirty="0">
                <a:solidFill>
                  <a:srgbClr val="000000"/>
                </a:solidFill>
                <a:latin typeface="Times New Roman"/>
                <a:ea typeface="Times New Roman"/>
              </a:rPr>
              <a:t>6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, С, Е, большое количество железа, кобальта, меди. Все это способ­ствует нормализации обмена веществ, улучшению образования эле­ментов крови и транспорта кислорода.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Свекольный сок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воздействует на работоспособность многогранно. Он стимулирует образование эритроцитов и улучшает транспорт кис­лорода к тканям, что обусловлено содержащимися в свекле железом и фолиевой кислотой. Довольно высокое содержание витаминов С,</a:t>
            </a:r>
            <a:r>
              <a:rPr lang="ru-RU" sz="1200" dirty="0">
                <a:latin typeface="Times New Roman"/>
                <a:ea typeface="Times New Roman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Р, В</a:t>
            </a:r>
            <a:r>
              <a:rPr lang="ru-RU" sz="1200" baseline="-2500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, РР способно компенсировать их дефицит после физических нагрузок, особенно в весенний период. Свекольный сок — один из самых богатых йодом. Высокое содержание магния способствует нор­мализации нервно-мышечной возбудимости при нервных перегруз­ках и стрессах. При этом хорошо расширяются кровеносные сосуды. Принимать сок лучше вечером. Он оказывает благоприятное действие на нервную систему при неврозах, помогает при бессоннице. Целе­сообразно назначать свекольный сок в смеси с морковным в соотно­шении 1:4. В качестве сырья можно использовать не только корне­плоды, но и молодую ботву.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Сок петрушки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содержит много витаминов А и С. Поэтому его при­менение показано в сочетании с морковным соком (1:3) при зритель­ных нагрузках. Сок улучшает функции дыхания, сердечную деятель­ность, его можно использовать на фоне циклических нагрузок (бег трусцой, ходьба, плавание и др.). Количество сока на прием должно быть не более одной столовой ложки. Его можно комби­нировать и с соками шпината, салата, сельдерея.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Сок сельдерея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издавна применяли как «источник силы». После его употребления отмечается повышение общего тонуса, улучшение аппетита, довольно выраженный антитоксический, мочегонный и слабительный эффект. Поэтому его лучше всего назначать учащим­ся с избыточной массой тела, с нарушениями обмена веществ и быстрой утомляемостью. Сок содержит витамины С, В</a:t>
            </a:r>
            <a:r>
              <a:rPr lang="ru-RU" sz="1200" baseline="-25000" dirty="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, В</a:t>
            </a:r>
            <a:r>
              <a:rPr lang="ru-RU" sz="1200" baseline="-25000" dirty="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, РР и богат органическими соединениями натрия, лишенные побочных эффектов поваренной соли. Сок сельдерея содержит большое коли­чество органического калия, кальция, фосфора, поэтому достаточ­но хорошо поддерживает минеральный состав крови при высоких физических нагрузках. Сок рекомендуется особенно в жаркую по­году. Сок сельдерея хорошо сочетается с другими овощными и фрук­товыми соками. Возможны сочетания: морковь, свекла, сельдерей (8:3:5), морковь, капуста, сельдерей (1:4:5), морковь, сельдерей, редь­ка (8:5:30).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52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431"/>
    </mc:Choice>
    <mc:Fallback>
      <p:transition spd="slow" advTm="1434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-7004625"/>
            <a:ext cx="8208912" cy="133882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endParaRPr lang="ru-RU" sz="1200" i="1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Сок </a:t>
            </a: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салата 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повышает общий тонус за счет улучшения сна. Сок снижает перевозбуждение нервной системы и неблагоприятное дей­ствие стрессов. В нем содержится почти 30% калия, 15% кальция, 6% магния, более 9%  фосфора. Такой набор минеральных веществ оказывает благоприятное действие не только на нервную, но и на мышечную систему. Сок рекомендуется детям, занимающимся оздо­ровительными, общеукрепляющими физическими упражнениями.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Сок салата без примесей можно рекомендовать до 100 мл в день. Удачны комбинации с соком моркови (1:2), моркови и огурца (5:7:4), моркови и граната (5:7:4). Эффективны сочетания сока салата с яб­лочным соком (1:1) или с соком томата.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Томатный сок —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излюбленный укрепляющий, освежающий и уто­ляющий жажду напиток. Сырой томатный сок значительно полезнее, чем сок в консервированном виде. В нем сохраняются сильнодейству­ющие фитонциды, подавляющие процессы брожения и гниения в кишечнике. Сок хорошо стимулирует образование желудочного сока, а также улучшает деятельность сердца, так как в нем содержится зна­чительное количество калия. Высокое содержание органических кис­лот (молочной, яблочной) активизирует обмен веществ, повышает щелочной резерв крови. По содержанию аскорбиновой кислоты то­матный сок не уступает цитрусовым. Стакан сока обеспечивает поло­вину суточной потребности в витаминах А и С. Этот сок часто ис­пользуют в смеси с соком яблок, тыквы и лимона (2:4:1), особенно при необходимости снижения массы тела.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Огуречный сок —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хорошее мочегонное и послабляющее средство. Он оказывает благоприятное действие на функции сердца, укрепляет стенки сосудов, так как содержит калий (до 40%). Сок показан при тяжелых физических нагрузках для профилактики перенапряжения миокарда. Известна способность огуречного сока повышать аппетит, сохранять свежесть и тонус кожи. Сок обладает успокаивающим дей­ствием, благоприятно воздействует на нервную систему. В сутки мож­но применять до 100 мл чистого огуречного сока. Его действие уси­ливается при комбинации с другими соками, например черносмо­родиновым, яблочным, грейпфрутовым (2:2:1) или томатным и чесночным (20:20:1).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Яблочный сок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способствует нормализации обмена веществ, вос­становлению организма после физических нагрузок. В соке содержит­ся довольно много минеральных веществ, существенных для крове­творения: железо и марганец. Яблочный сок богат калием, натрием и кальцием в оптимальных соотношениях, что способствует нормали­зации функций сердечно-сосудистой системы.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/>
                <a:ea typeface="Times New Roman"/>
              </a:rPr>
              <a:t>Сок виноградный  </a:t>
            </a: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обладает общеукрепляющим действием, бакте­рицидным, мочегонным, слабительным, потогонным, отхаркиваю­щим действием. Он снижает содержание холестерина в крови, нор­мализует артериальное давление. Употреблять сок рекомендуется за 1 час до еды 1—2 раза в день.</a:t>
            </a:r>
            <a:endParaRPr lang="ru-RU" sz="12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2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441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79"/>
    </mc:Choice>
    <mc:Fallback>
      <p:transition spd="slow" advTm="1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611560" y="908720"/>
            <a:ext cx="8064896" cy="5472607"/>
          </a:xfrm>
        </p:spPr>
        <p:txBody>
          <a:bodyPr>
            <a:normAutofit fontScale="77500" lnSpcReduction="20000"/>
          </a:bodyPr>
          <a:lstStyle/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ВОЗ, КЕС и ЕС приняли согласованное решение поддержать уси­лия по созданию Европейской сети школ укрепления здоровья, пе­ред которой были поставлены следующие задачи: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— обеспечить благоприятные для здоровья условия работы и уче­бы в школах путем соответствующего благоустройства школь­ных помещений, игровых площадок и столовых, принятия над­лежащих мер безопасности и т.д.;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—  содействовать формированию чувства ответственности за здо­ровье отдельных людей в семьях и среди населения в целом;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— поощрять формирование здорового образа жизни и предложить как ученикам, так и школьному персоналу реалистичный и при­влекательный диапазон возможностей для оздоровления своего образа жизни;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— дать возможность всем школьникам раскрыть наиболее полно свои физические, психологические и социальные возможнос­ти, а также способствовать развитию их чувства уверенности в себе;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- поставить четкие задачи в плане укрепления здоровья и обеспе­чения безопасности для всего школьного коллектива (ученики и работающие в школе взрослые);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— содействовать формированию хороших взаимоотношений меж­ду преподавательским персоналом и учениками и между сами­ми учениками, а также между школой, семьей и местной обще­ственностью;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— обеспечить эффективное использование имеющихся на местном уровне ресурсов в поддержку работы, направленной на укрепле­ние здоровья;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— разработать комплексную и последовательную программу сани­тарного просвещения, предусматривающую использование пе­дагогических методов, содействующих активному участию в ней самих учеников;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- дать ученикам возможность приобрести теоретические знания и практические навыки, необходимые для принятия рациональ­ных решений, относящихся к их здоровью, а также для охраны и оздоровления окружающей их физической среды;</a:t>
            </a:r>
            <a:endParaRPr lang="ru-RU" sz="1100" dirty="0">
              <a:latin typeface="Times New Roman"/>
              <a:ea typeface="Times New Roman"/>
            </a:endParaRPr>
          </a:p>
          <a:p>
            <a:pPr indent="342900" algn="just"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/>
                <a:ea typeface="Times New Roman"/>
              </a:rPr>
              <a:t>- содействовать формированию более широкого взгляда на меди­цинские кабинеты в школах как на дополнительный ресурс для проведения санитарно-просветительной работы, помогающей ученикам стать более сведущими в деятельности здравоохранения.</a:t>
            </a:r>
            <a:endParaRPr lang="ru-RU" sz="1100" dirty="0">
              <a:latin typeface="Times New Roman"/>
              <a:ea typeface="Times New Roman"/>
            </a:endParaRPr>
          </a:p>
          <a:p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43607" y="188641"/>
            <a:ext cx="6949325" cy="720079"/>
          </a:xfrm>
        </p:spPr>
        <p:txBody>
          <a:bodyPr/>
          <a:lstStyle/>
          <a:p>
            <a:pPr algn="ctr"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Школы, содействующие укреплению здоровья</a:t>
            </a:r>
            <a:r>
              <a:rPr lang="ru-RU" sz="1200" dirty="0">
                <a:effectLst/>
                <a:latin typeface="Times New Roman"/>
                <a:ea typeface="Times New Roman"/>
              </a:rPr>
              <a:t/>
            </a:r>
            <a:br>
              <a:rPr lang="ru-RU" sz="1200" dirty="0">
                <a:effectLst/>
                <a:latin typeface="Times New Roman"/>
                <a:ea typeface="Times New Roman"/>
              </a:rPr>
            </a:br>
            <a:endParaRPr lang="ru-RU" sz="2000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16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095"/>
    </mc:Choice>
    <mc:Fallback>
      <p:transition spd="slow" advTm="115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94893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Основными компонентами государственной политики в области охраны и укрепления здоровья детей и подростков должны стать: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 Научно-методическое обеспечение.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 Законодательная база и подзаконные акты, обеспечивающие сохранение и укрепление здоровья в процессе обучения и воспи­тания.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 Создание условий для благоприятного роста и развития детей в школе.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  Использование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здоровьесберегающих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образовательных техно­логий.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 Формирование здорового образа жизни подрастающего поко­ления.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  Эффективное медицинское обеспечение в школе.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91"/>
    </mc:Choice>
    <mc:Fallback>
      <p:transition spd="slow" advTm="311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0" y="-926279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Научно-методическое обеспечение включает в себя: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Изучение закономерностей формирования здоровья в современ­ных социально-гигиенических и эколого-гигиенических условиях.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Разработку критериев оценки адаптационных возможностей у детей разного возраста к воздействию факторов среды, особен­но неадекватных физических нагрузок,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ксенобиотиков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стрес­са, повышенных школьных нагрузок и др.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Совершенствование критериев и подходов к оценке состояния здоровья на индивидуальном и популяционном уровнях.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 Разработку новых технологий сохранения здоровья и управле­ния здоровьем детей, основанных на повозрастном прогнозе адаптации, повышении функциональных резервов организма и воздействии на факторы риска развития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дезадаптации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 Разработку критериев, нормативов 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скрининговых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тестов ги­гиенической диагностики адекватности учебных нагрузок, об­разовательных программ функциональным возможностям детей.</a:t>
            </a:r>
          </a:p>
          <a:p>
            <a:pPr marL="0" marR="0" lvl="0" indent="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 Разработку нормативно-методической документации по меди­цинскому обеспечению детей в образовательных учреждениях и государственному санитарно-эпидемиологическому надзору за образовательными учреждениями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784"/>
    </mc:Choice>
    <mc:Fallback>
      <p:transition spd="slow" advTm="677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-717826"/>
            <a:ext cx="9144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Эффективное медицинское обеспечение в школе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должно включать: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Широкое внедрение новых технологий профилактики болезней.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2.Совершенствование медицинской помощи детям, особенно под­росткового возраста.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3.Укрепление материальной и кадровой базы медицинской служ­бы образовательных учреждений.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4.Совершенствование государственного санитарно-эпидемиоло­гического надзора за образовательными учреждениями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 descr="C:\Users\Юлия\Desktop\A14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0750" y="2348880"/>
            <a:ext cx="4762500" cy="3461370"/>
          </a:xfrm>
          <a:prstGeom prst="rect">
            <a:avLst/>
          </a:prstGeom>
          <a:noFill/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089"/>
    </mc:Choice>
    <mc:Fallback>
      <p:transition spd="slow" advTm="27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-2722993"/>
            <a:ext cx="9144000" cy="8586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ШКОЛЫ ЗДОРОВЬЯ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Школа здоровья - это медицинская профилактическая технология, основанная на совокупности индивидуального и группового воздействий на пациентов и направленная на повышение уровня их знаний, информированности и практических навыков по рациональному лечению того или иного заболевания, повышение приверженности пациентов к лечению для профилактики осложнений заболевания, улучшение прогноза и повышения качества жизни.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 школа здоровья рассматривается как новая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информационно-мотивационнная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технология, способствующая сформировать у пациентов мотивацию к сохранению своего здоровья и повышению ответственности пациента за здоровье как своей личной собственности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860"/>
    </mc:Choice>
    <mc:Fallback>
      <p:transition spd="slow" advTm="51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2708920"/>
            <a:ext cx="7766248" cy="2806248"/>
          </a:xfrm>
        </p:spPr>
        <p:txBody>
          <a:bodyPr/>
          <a:lstStyle/>
          <a:p>
            <a:pPr algn="just"/>
            <a:r>
              <a:rPr lang="ru-RU" sz="1800" dirty="0" smtClean="0"/>
              <a:t>В соответствии с приказом Министерства здравоохранения Республики Башкортостан от 19.07.99г. № 445-Д «Об организации и проведении образовательных программ для больных хроническими заболеваниями» руководителям лечебно-профилактических учреждений было рекомендовано организовать работу школ здоровья: «</a:t>
            </a:r>
            <a:r>
              <a:rPr lang="ru-RU" sz="1800" dirty="0" err="1" smtClean="0"/>
              <a:t>астма-школы</a:t>
            </a:r>
            <a:r>
              <a:rPr lang="ru-RU" sz="1800" dirty="0" smtClean="0"/>
              <a:t>», «</a:t>
            </a:r>
            <a:r>
              <a:rPr lang="ru-RU" sz="1800" dirty="0" err="1" smtClean="0"/>
              <a:t>гастро-школы</a:t>
            </a:r>
            <a:r>
              <a:rPr lang="ru-RU" sz="1800" dirty="0" smtClean="0"/>
              <a:t>», «школы сахарного диабета», «школы здоровья для больных с заболеваниями сердечно­сосудистой системы», «коронарные клубы» и «школы здоровья для больных с аллергическими заболеваниями» в амбулаторно-поликлинических учреждениях, дневных стационарах поликлиник и стационарах дневного пребывания в больницах, стационарах в лечебно-профилактических учреждениях (ЛПУ).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c9863eb7_big.jpg"/>
          <p:cNvPicPr>
            <a:picLocks noGrp="1" noChangeAspect="1"/>
          </p:cNvPicPr>
          <p:nvPr>
            <p:ph sz="quarter" idx="13"/>
          </p:nvPr>
        </p:nvPicPr>
        <p:blipFill>
          <a:blip r:embed="rId4" cstate="print"/>
          <a:stretch>
            <a:fillRect/>
          </a:stretch>
        </p:blipFill>
        <p:spPr>
          <a:xfrm>
            <a:off x="1043608" y="332656"/>
            <a:ext cx="3177422" cy="2383067"/>
          </a:xfrm>
        </p:spPr>
      </p:pic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2920"/>
    </mc:Choice>
    <mc:Fallback>
      <p:transition spd="slow" advTm="42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0" y="700868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организации работы школ здоровья в лечебно-профилактическом учреждении необходимо: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наличие квалифицированного персонала в соответствии с требованиями по выполнению сложных и комплексных медицинских услуг, а именно: профессиональная компетентность медицинских работников (знание основ и понятий риска, уровней факторов риска, разумная повседневная интеграция лечения и долгосрочных мер по профилактике осложнений и улучшению прогноза), доверительное отношение между медицинскими работниками и пациентами (взаимопонимание и сопереживание, умение убедить и объяснить и т.п.);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 обеспечение   условий   для   эффективного   функционирования   школы (помещение, методические и обучающие материалы и пр.).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конечно же, грамотная организация профилактической работы в целом, которая определяет ее качество (обсуждение с пациентами не только проблем болезни, а и вопросов здоровья, простота и доступность рекомендаций для конкретных пациентов, формы и методы обучения, обстановка и оснащение помещения, где проводится обучение и т.д.). Все это факторы, влияющие на результативность и эффективность проведения школ здоровья.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348"/>
    </mc:Choice>
    <mc:Fallback>
      <p:transition spd="slow" advTm="583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539552" y="1131140"/>
            <a:ext cx="799288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Занятия в школах здоровья целесообразно проводить в условиях поликлиники два раза в неделю в удобное для пациентов время. Для лиц пожилого возраста это будет время в диапазоне 11-16 часов, то есть время светлого промежутка суток. Для работающих граждан - с 18 часов. Продолжительность занятия в группах должна составлять 1-1,5 часа в зависимости от характера изучающего материала и состоять из двух частей -теоретической, в виде лекции до 30 минут и практического занятия 30-60 минут для закрепления теоретического материала и обучения навыкам самоконтроля состояния или коррекции патогенного поведения. Для работающих также эффективны школы выходного дня с продолжительностью занятий 4—5 часов. Занятия (кроме «школы беременных», «школы будущих матерей» и некоторых других школ) следует проводить осенью, зимой и весной, исключая лето, период отпусков и садово-огородных работ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708"/>
    </mc:Choice>
    <mc:Fallback>
      <p:transition spd="slow" advTm="517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043608" y="1555941"/>
            <a:ext cx="734481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Занятия в школах здоровья должны проводиться группами по 10-15 человек. Индивидуальные занятия проводятся только с немобильными больными, при этом члены их семей должны приглашаться на занятия в общую группу. Занятия в группе позволяют больным и родственникам помимо обучения у медицинских работников обмениваться опытом между собой, получать психологическую поддержку, видя, что с похожей проблемой кто-то сумел удачно справиться.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731"/>
    </mc:Choice>
    <mc:Fallback>
      <p:transition spd="slow" advTm="28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899592" y="2636912"/>
            <a:ext cx="7704856" cy="3297753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Положение о кабинете профилактической работы с детьми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(кабинете здорового ребенка) дано в Приказе № 60 от 19.01.1983 г. Министерства здравоохранения СССР «О дальнейшем совершенствовании амбулаторно-поликлинической помощи детскому населению в городах» (в редакции Приказа № 60 Министерства здравоохранения РФ от 05.05.1999г.) и действует до настоящего времени.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Кабинет здорового ребенка организуется в составе детской городской поликлиники (отделения) для осуществления профилактической работы со здоровыми детьми раннего возраста. 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кабинете здорового ребенка работает фельдшер или медицинская сестра, прошедшие подготовку по профилактической работе с детьми и санитарно-просветительской работе с населением. 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Руководство работой кабинета осуществляет заведующий одним из педиатрических отделений. </a:t>
            </a:r>
          </a:p>
          <a:p>
            <a:pPr lvl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Медицинский персонал кабинета здорового ребенка работает под контролем главной (старшей) медицинской сестры детской городской поликлиники (отделения).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76672"/>
            <a:ext cx="7930883" cy="2736304"/>
          </a:xfrm>
        </p:spPr>
        <p:txBody>
          <a:bodyPr/>
          <a:lstStyle/>
          <a:p>
            <a:pPr marL="0" lvl="0" indent="0" fontAlgn="base">
              <a:spcAft>
                <a:spcPct val="0"/>
              </a:spcAft>
            </a:pPr>
            <a:r>
              <a:rPr lang="ru-RU" sz="1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Кабинеты здорового ребенка детских поликлиник</a:t>
            </a:r>
            <a:r>
              <a:rPr lang="ru-RU" sz="1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Согласно Приказу Министерства здравоохранения и социального развития Российской Федерации от 23 января 2007 г. N 56</a:t>
            </a:r>
            <a:r>
              <a:rPr lang="ru-RU" sz="1400" b="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«Об утверждении примерного порядка организации деятельности и структуры детской поликлиники», детская поликлиника создается органом местного самоуправления (или руководителем лечебно-профилактического учреждения муниципального района (городского округа) как самостоятельное лечебно-профилактическое учреждение муниципального района (городского округа) или как структурное подразделение лечебно-профилактического учреждения муниципального района (городского округа) для оказания по территориальному принципу первичной медико-санитарной помощи детскому населению.</a:t>
            </a:r>
            <a:br>
              <a:rPr lang="ru-RU" sz="1400" b="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400" b="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400" b="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sz="1400" dirty="0"/>
          </a:p>
        </p:txBody>
      </p:sp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582"/>
    </mc:Choice>
    <mc:Fallback>
      <p:transition spd="slow" advTm="81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395536" y="-1268295"/>
            <a:ext cx="8424936" cy="7909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7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17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217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17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217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217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2174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Основные задачи кабинета здорового ребенка</a:t>
            </a: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пропаганда здорового образа жизни в семье;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обучение родителей основным правилам воспитания здорового ребенка (режим, питание, физическое воспитание, закаливание, уход и др.);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санитарное просвещение родителей по вопросам гигиенического воспитания детей, профилактики заболеваний и отклонений в развитии ребенка. </a:t>
            </a: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Функции кабинета здорового ребенка</a:t>
            </a: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(персонала кабинета здорового ребенка)</a:t>
            </a: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оказание помощи участковым врачам-педиатрам в проведении организуемых в кабинете занятий школ молодых матерей, отцов;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проведение индивидуальных и коллективных бесед с родителями детей раннего возраста, выдача им памяток и методической литературы по вопросам охраны здоровья ребенка;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обучение родителей методике ухода за детьми, организации режима дня, возрастным комплексам массажа, гимнастики, проведению закаливающих процедур, технологии приготовления детского питания, правилам введения докорма и прикорма;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проведение работы по профилактике рахита у детей (выдача витамина "Д" на дом или его дача в кабинете, постановка пробы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Сулковича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назначению врача);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проведение индивидуальной подготовки детей к поступлению в дошкольное учреждение;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обучение участковых медицинских сестер вопросам профилактической работы с детьми, методике массажа, гимнастики, закаливающих процедур и др.;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информирование участковых врачей-педиатров и медицинских сестер о выявленных нарушениях в развитии ребенка и ошибках, допускаемых родителями в уходе за детьми;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осуществление связи с домом санитарного просвещения (в настоящее время - с центрами медицинской профилактики и центрами здоровья) с целью изучения и распространения новых материалов по вопросам развития и воспитания здорового ребенка;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комплектация материалов для оформления кабинета, соответствующей обучающей литературы, таблиц, плакатов, пособий, памяток, выставок по основным вопросам профилактической работы со здоровым ребенком;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17488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ведение необходимой рабочей документации и учет инструктивно-методических материалов по развитию и воспитанию детей раннего возраста.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911"/>
    </mc:Choice>
    <mc:Fallback>
      <p:transition spd="slow" advTm="929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Юлия\Desktop\026-kart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91680" y="1340768"/>
            <a:ext cx="6192688" cy="4248472"/>
          </a:xfrm>
          <a:prstGeom prst="rect">
            <a:avLst/>
          </a:prstGeom>
          <a:noFill/>
        </p:spPr>
      </p:pic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63"/>
    </mc:Choice>
    <mc:Fallback>
      <p:transition spd="slow" advTm="40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683568" y="-1229359"/>
            <a:ext cx="8064896" cy="790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1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1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1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1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Тестовый контроль.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1.Здоровый образ жизни – это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Занятия физической культурой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Перечень мероприятий, направленных на укрепление и сохранение здоровья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Индивидуальная система поведения, направленная на сохранение и укрепление здоровья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Лечебно-оздоровительный комплекс мероприятий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2.Что такое режим дня?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порядок выполнения повседневных дел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строгое соблюдение определенных правил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установленный распорядок жизни человека, включающий в себя труд, сон, питание и отдых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перечень повседневных дел, распределенных по времени выполнения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Что такое рациональное питание?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питание, распределенное по времени принятия пищи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питание с учетом потребностей организма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питание набором определенных продуктов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питание с определенным соотношением питательных веществ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8231"/>
    </mc:Choice>
    <mc:Fallback>
      <p:transition spd="slow" advTm="782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683568" y="37677"/>
            <a:ext cx="7920880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 Назовите питательные вещества имеющие энергетическую ценность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белки, жиры, углеводы, минеральные соли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вода, белки, жиры и углеводы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белки, жиры, углеводы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жиры и углеводы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6.Что такое личная гигиена?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Перечень правил для предотвращения инфекционных заболеваний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Совокупность гигиенических правил, выполнение которых способствует сохранению и укреплению здоровья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Правила ухода за телом ,кожей, зубами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Выполнение медицинских мероприятий по профилактике заболеваний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7.ЗОЖ включает: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охрану окружающей среды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улучшение условий труда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доступность квалифицированной мед. помощи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все ответы верны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446"/>
    </mc:Choice>
    <mc:Fallback>
      <p:transition spd="slow" advTm="324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539552" y="578049"/>
            <a:ext cx="777686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8. Какие из перечисленных факторов оказывают наибольшее влияние на индивидуальное здоровье человека?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биологические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окружающая среда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служба здоровья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индивидуальный образ жизни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9.Здоровье – это состояние полного…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физического благополучия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духовного благополучия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социального благополучия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ответы верны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Умственную работу следует прерывать физкультурными паузами через каждые: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25 – 30 мин;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40 – 45 мин;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55 – 60 мин;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г) 70 – 75 мин.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536"/>
    </mc:Choice>
    <mc:Fallback>
      <p:transition spd="slow" advTm="33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323528" y="176165"/>
            <a:ext cx="820891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Какие элементы включает в себя здоровый образ жизни: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активный отдых; закаливание организма; раздельное питание; гигиена труда; гармонизация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психоэмоциональных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взаимоотношений;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двигательный режим; закаливание организма; рациональное питание; гигиена труда и отдыха; личная и общественная гигиена; гармонизация </a:t>
            </a:r>
            <a:r>
              <a:rPr kumimoji="0" lang="ru-RU" sz="2000" b="0" i="0" u="sng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психоэмоциональных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взаимоотношении;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двигательный режим; молочное питание; гигиена труда и отдыха; личная и общественная гигиена; гармонизация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психоэмоциональных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взаимоотношений;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г) двигательный режим; закаливание организма; вегетарианское питание; гигиена тела; гармонизация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психоэмоциональных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взаимоотношений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12.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 Чем регламентируются гигиенические нормы и требования: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распоряжением директора школы;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специальными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санитарно-гигиеническими правилами (нормами) -</a:t>
            </a:r>
            <a:r>
              <a:rPr kumimoji="0" lang="ru-RU" sz="2000" b="0" i="0" u="sng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СанПИН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инструкцией учителя физической культуры (тренера);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г) учебной программой.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19"/>
    </mc:Choice>
    <mc:Fallback>
      <p:transition spd="slow" advTm="231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755576" y="430257"/>
            <a:ext cx="792088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13.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 Группа, которая состоит из учащихся, имеющих отклонения в состоянии здоровья, при которых противопоказаны повышенные физические нагрузки, называется: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специальной медицинской группой;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оздоровительной медицинской группой;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группой лечебной физической культуры;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г) группой здоровья.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 какой целью планируют режим дня: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с целью организации рационального режима питания;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с целью четкой организации текущих дел, их выполнения в установленные сроки;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с целью высвобождения времени на отдых и снятия нервных напряжений;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г)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целью поддержания высокого уровня работоспособности организма.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79"/>
    </mc:Choice>
    <mc:Fallback>
      <p:transition spd="slow" advTm="176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467544" y="-457068"/>
            <a:ext cx="8352928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20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15. В соответствии с состоянием здоровья, физическим развитием, уровнем физической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подготовленности, все школьники распределяются на следующие медицинские группы: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а)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основную, подготовительную, специальную;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б) слабую, среднюю, сильную;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в) без отклонений в состоянии здоровья, с отклонениями в состоянии здоровья;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г) оздоровительную, физкультурную, спортивную.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16.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какое время суток работоспособность человека наиболее низкая?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17 до 21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21 до 1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1 до 5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5 до 9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17.Устным методом пропаганды ЗОЖ является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повседневное общение с окружающими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лекция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аудиозапис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</a:t>
            </a:r>
            <a:endParaRPr kumimoji="0" lang="ru-RU" sz="20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диалог с врачом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905"/>
    </mc:Choice>
    <mc:Fallback>
      <p:transition spd="slow" advTm="33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764703"/>
            <a:ext cx="6912768" cy="6024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Задача 1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На прием в поликлинику пришла мать с ребёнком 7 месяцев на профилактический осмотр. Вами проведены </a:t>
            </a:r>
            <a:r>
              <a:rPr lang="ru-RU" dirty="0" err="1">
                <a:latin typeface="Calibri"/>
                <a:ea typeface="Times New Roman"/>
                <a:cs typeface="Times New Roman"/>
              </a:rPr>
              <a:t>анртопометрические</a:t>
            </a:r>
            <a:r>
              <a:rPr lang="ru-RU" dirty="0">
                <a:latin typeface="Calibri"/>
                <a:ea typeface="Times New Roman"/>
                <a:cs typeface="Times New Roman"/>
              </a:rPr>
              <a:t> измерения. Получены следующие результаты: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масса-7900 г рост-68,5 см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окр.головы-43 см окр.груди-42,5 см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Оцените физическое развитие ребёнка, если соответствующие ему параметры при рождении были следующие: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масса-3200 г окр.головы-36 см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рост-50 см окр.груди-34 см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Сделайте отметки об удовлетворении потребностей.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Сформулируйте проблемы ребёнка.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Организуйте этапы планирования и реализации по решению проблемы "Ребёнок самостоятельно не может проводить гигиенические мероприятия в связи с малым возрастом".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33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36"/>
    </mc:Choice>
    <mc:Fallback>
      <p:transition spd="slow" advTm="11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735186"/>
            <a:ext cx="7272808" cy="4750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Задача 2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При проведении сестринского обследования ребёнка 7 лет получены следующие результаты: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ЧДД- 18 в минуту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PS- 94 в минуту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АД- 105/60 мм рт. ст.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Оцените полученные результаты.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Какова примерная масса ребёнка 7 лет?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Каков средний рост ребёнка 7 лет?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Сделайте отметки об удовлетворении потребностей.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Сформулируйте проблемы ребёнка.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47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32"/>
    </mc:Choice>
    <mc:Fallback>
      <p:transition spd="slow" advTm="9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31174"/>
            <a:ext cx="7560840" cy="4684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Задача 3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Девочка, возраст 5 дней. Масса при рождении 3500 г, масса тела во время осмотра 3300 г. Отмечается желтушное окрашивание кожи и склер ,появившееся 2 дня назад. Состояние ребёнка </a:t>
            </a:r>
            <a:r>
              <a:rPr lang="ru-RU" dirty="0" err="1">
                <a:latin typeface="Calibri"/>
                <a:ea typeface="Times New Roman"/>
                <a:cs typeface="Times New Roman"/>
              </a:rPr>
              <a:t>удавлетворительное</a:t>
            </a:r>
            <a:r>
              <a:rPr lang="ru-RU" dirty="0">
                <a:latin typeface="Calibri"/>
                <a:ea typeface="Times New Roman"/>
                <a:cs typeface="Times New Roman"/>
              </a:rPr>
              <a:t>, температура нормальная, сосёт активно.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Ваш диагноз? Обоснуйте.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Ваша тактика.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Сделайте отметки об удовлетворении потребностей ребёнка.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Сформулируйте проблемы ребёнка.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Организуйте этапы планирования и сестринских вмешательств по решению проблемы: " Ребёнок не может организовать питание из-за малого возраста".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9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04"/>
    </mc:Choice>
    <mc:Fallback>
      <p:transition spd="slow" advTm="4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8280920" cy="2835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Задача 4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Ребёнку 3 года. Мать жалуется, что ребёнок плохо ест. Малыш осмотрен врачом. Заключение "Практически здоров".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Сделайте отметки об удовлетворении потребностей.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Сформулируйте проблемы ребёнка.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Организуйте этапы планирования и реализации по решению проблемы " Ребёнок плохо ест".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35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3"/>
    </mc:Choice>
    <mc:Fallback>
      <p:transition spd="slow" advTm="1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488832" cy="3246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Задача 5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Times New Roman"/>
                <a:cs typeface="Times New Roman"/>
              </a:rPr>
              <a:t>Мать ребёнка 6 месяцев жалуется на беспокойный сон малыша. Ребёнок осмотрен врачом. Заключение: " Ребёнок практически здоров".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Сделайте отметки об удовлетворении потребностей.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Сформулируйте проблемы ребёнка.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  <a:cs typeface="Times New Roman"/>
              </a:rPr>
              <a:t>Организуйте этапы планирования и реализации по решению проблемы: "Беспокойный сон малыша".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1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5"/>
    </mc:Choice>
    <mc:Fallback>
      <p:transition spd="slow" advTm="11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7"/>
            <a:ext cx="7344816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1600" dirty="0">
                <a:latin typeface="Calibri"/>
                <a:ea typeface="Times New Roman"/>
              </a:rPr>
              <a:t>Эталон ответов к задаче № 1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</a:pPr>
            <a:r>
              <a:rPr lang="ru-RU" sz="1600" i="1" dirty="0">
                <a:latin typeface="Calibri"/>
                <a:ea typeface="Times New Roman"/>
              </a:rPr>
              <a:t>Долженствующие параметры: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</a:pPr>
            <a:r>
              <a:rPr lang="ru-RU" sz="1600" dirty="0">
                <a:latin typeface="Calibri"/>
                <a:ea typeface="Times New Roman"/>
              </a:rPr>
              <a:t>Масса = 7400 г Рост = 68,4 см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</a:pPr>
            <a:r>
              <a:rPr lang="ru-RU" sz="1600" dirty="0" err="1">
                <a:latin typeface="Calibri"/>
                <a:ea typeface="Times New Roman"/>
              </a:rPr>
              <a:t>Окр</a:t>
            </a:r>
            <a:r>
              <a:rPr lang="ru-RU" sz="1600" dirty="0">
                <a:latin typeface="Calibri"/>
                <a:ea typeface="Times New Roman"/>
              </a:rPr>
              <a:t>. головы = 43 см </a:t>
            </a:r>
            <a:r>
              <a:rPr lang="ru-RU" sz="1600" dirty="0" err="1">
                <a:latin typeface="Calibri"/>
                <a:ea typeface="Times New Roman"/>
              </a:rPr>
              <a:t>Окр</a:t>
            </a:r>
            <a:r>
              <a:rPr lang="ru-RU" sz="1600" dirty="0">
                <a:latin typeface="Calibri"/>
                <a:ea typeface="Times New Roman"/>
              </a:rPr>
              <a:t>. груди = 42,5 см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</a:pPr>
            <a:r>
              <a:rPr lang="ru-RU" sz="1600" i="1" dirty="0">
                <a:latin typeface="Calibri"/>
                <a:ea typeface="Times New Roman"/>
              </a:rPr>
              <a:t>Заключение</a:t>
            </a:r>
            <a:r>
              <a:rPr lang="ru-RU" sz="1600" dirty="0">
                <a:latin typeface="Calibri"/>
                <a:ea typeface="Times New Roman"/>
              </a:rPr>
              <a:t>: физическое развитие ребёнка соответствует возрасту.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sz="1600" dirty="0" smtClean="0">
                <a:latin typeface="Calibri"/>
                <a:ea typeface="Times New Roman"/>
              </a:rPr>
              <a:t>Ребёнок </a:t>
            </a:r>
            <a:r>
              <a:rPr lang="ru-RU" sz="1600" dirty="0">
                <a:latin typeface="Calibri"/>
                <a:ea typeface="Times New Roman"/>
              </a:rPr>
              <a:t>не может проводить гигиенические мероприятия в связи с малым возрастом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sz="1600" dirty="0">
                <a:latin typeface="Calibri"/>
                <a:ea typeface="Times New Roman"/>
              </a:rPr>
              <a:t>Ребёнку обеспечен гигиенический уход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sz="1600" dirty="0">
                <a:latin typeface="Calibri"/>
                <a:ea typeface="Times New Roman"/>
              </a:rPr>
              <a:t>1.Составить для матери перечень необходимых гигиенических мероприятий новорождённого ребёнка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sz="1600" dirty="0">
                <a:latin typeface="Calibri"/>
                <a:ea typeface="Times New Roman"/>
              </a:rPr>
              <a:t>2. Обучить мать проведению гигиенических мероприятий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Calibri"/>
                <a:ea typeface="Times New Roman"/>
              </a:rPr>
              <a:t>Утренний туалет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Calibri"/>
                <a:ea typeface="Times New Roman"/>
              </a:rPr>
              <a:t>Подмывание после каждого акта дефекации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Calibri"/>
                <a:ea typeface="Times New Roman"/>
              </a:rPr>
              <a:t>Проведение гигиенической ванны после заживления пупочной ранки ежедневно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Calibri"/>
                <a:ea typeface="Times New Roman"/>
              </a:rPr>
              <a:t>Уход за ногтями и волосистой частью головы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Calibri"/>
                <a:ea typeface="Times New Roman"/>
              </a:rPr>
              <a:t>Обеспечить мать популярной литературой по уходу за грудным ребёнком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Calibri"/>
                <a:ea typeface="Times New Roman"/>
              </a:rPr>
              <a:t>Показать матери проведения всех мероприятий гигиенического ухода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600" dirty="0">
                <a:latin typeface="Calibri"/>
                <a:ea typeface="Times New Roman"/>
              </a:rPr>
              <a:t>Проверить, может ли мать самостоятельно их выполнение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12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75"/>
    </mc:Choice>
    <mc:Fallback>
      <p:transition spd="slow" advTm="13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36712"/>
            <a:ext cx="7560840" cy="413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dirty="0">
                <a:latin typeface="Calibri"/>
                <a:ea typeface="Times New Roman"/>
              </a:rPr>
              <a:t>Эталон ответов к задаче № 2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ЧДД= 16-20 в минуту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18 в норме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PS= 100-70 в минуту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94 в норме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АД= 94/47- 62 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60 мм рт. ст.</a:t>
            </a:r>
            <a:r>
              <a:rPr lang="ru-RU" sz="160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Calibri"/>
                <a:ea typeface="Times New Roman"/>
              </a:rPr>
              <a:t>повышение максимальное АД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Диурез =600 + 100(7-1)= 1200 мл 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890</a:t>
            </a:r>
            <a:r>
              <a:rPr lang="ru-RU" sz="1600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Calibri"/>
                <a:ea typeface="Times New Roman"/>
              </a:rPr>
              <a:t>диурез снижен   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Средняя масса- 26 кг.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Средний рост- 122 см.</a:t>
            </a:r>
            <a:r>
              <a:rPr lang="ru-RU" sz="1600" dirty="0">
                <a:latin typeface="Times New Roman"/>
                <a:ea typeface="Times New Roman"/>
              </a:rPr>
              <a:t> </a:t>
            </a:r>
          </a:p>
          <a:p>
            <a:pPr marL="342900" lvl="0" indent="-342900">
              <a:lnSpc>
                <a:spcPct val="115000"/>
              </a:lnSpc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latin typeface="Calibri"/>
                <a:ea typeface="Times New Roman"/>
              </a:rPr>
              <a:t>Снижение </a:t>
            </a:r>
            <a:r>
              <a:rPr lang="ru-RU" dirty="0">
                <a:latin typeface="Calibri"/>
                <a:ea typeface="Times New Roman"/>
              </a:rPr>
              <a:t>суточного диуреза.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15000"/>
              </a:lnSpc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Повышение систолического АД.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15000"/>
              </a:lnSpc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Возможное появление головной боли в связи с повышением АД.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17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"/>
    </mc:Choice>
    <mc:Fallback>
      <p:transition spd="slow" advTm="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7632848" cy="421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dirty="0">
                <a:latin typeface="Calibri"/>
                <a:ea typeface="Times New Roman"/>
              </a:rPr>
              <a:t>Эталон ответов к задаче № 3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15000"/>
              </a:lnSpc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Учитывая удовлетворительное состояние ребёнка, отсутствие симптомов интоксикации, а так - же возраст ребёнка и сроки появления изменения окраски кожи и склер, можно считаться с физиологической желтухой, а также физиологической убылью массы (6%).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15000"/>
              </a:lnSpc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Наблюдение за ребёнком</a:t>
            </a:r>
            <a:r>
              <a:rPr lang="ru-RU" dirty="0" smtClean="0">
                <a:latin typeface="Calibri"/>
                <a:ea typeface="Times New Roman"/>
              </a:rPr>
              <a:t>.</a:t>
            </a: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r>
              <a:rPr lang="ru-RU" dirty="0">
                <a:latin typeface="Calibri"/>
                <a:ea typeface="Times New Roman"/>
              </a:rPr>
              <a:t>Ребёнок не может организовать себе питание из-за малого возраста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Ребёнок получает питание по возрасту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Организовать питание ребёнка 5 дней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Рассчитать суточное(400 мл) и разовое (75 мл) количество пищи 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Обеспечить естественное вскармливание грудью матери или грудным донорским молоком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Научить маму правилам и технике кормления грудью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Познакомить маму с особенностями питания кормящей женщины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84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4"/>
    </mc:Choice>
    <mc:Fallback>
      <p:transition spd="slow" advTm="1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7992888" cy="5763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dirty="0">
                <a:latin typeface="Calibri"/>
                <a:ea typeface="Times New Roman"/>
              </a:rPr>
              <a:t>Эталон ответов к задаче № 4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1200" dirty="0">
                <a:latin typeface="Times New Roman"/>
                <a:ea typeface="Times New Roman"/>
              </a:rPr>
              <a:t> </a:t>
            </a:r>
            <a:r>
              <a:rPr lang="ru-RU" sz="1200" dirty="0" smtClean="0">
                <a:latin typeface="Calibri"/>
                <a:ea typeface="Times New Roman"/>
              </a:rPr>
              <a:t>Ребёнок </a:t>
            </a:r>
            <a:r>
              <a:rPr lang="ru-RU" sz="1200" dirty="0">
                <a:latin typeface="Calibri"/>
                <a:ea typeface="Times New Roman"/>
              </a:rPr>
              <a:t>плохо ест</a:t>
            </a:r>
            <a:endParaRPr lang="ru-RU" sz="1200" dirty="0">
              <a:latin typeface="Times New Roman"/>
              <a:ea typeface="Times New Roman"/>
            </a:endParaRPr>
          </a:p>
          <a:p>
            <a:r>
              <a:rPr lang="ru-RU" sz="1200" dirty="0">
                <a:latin typeface="Calibri"/>
                <a:ea typeface="Times New Roman"/>
              </a:rPr>
              <a:t>Ребёнок хорошо кушает. Проблем с кормлением ребёнка нет.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Организовать кормление ребёнка строго по режиму.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Соблюдать ритуал подготовки к кормлению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Создать благоприятную атмосферу для приёма пищи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Не отвлекать ребёнка во время еды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Организовать воспитательные мероприятия решения данной проблемы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Составить совместно с матерью режим кормления и убедить маму в необходимости строго его выполнения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Не давать никакой еды между кормлениями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Постепенно выводить ребёнка из игры перед кормлением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Помыть руки ребёнку, надеть салфетку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Привлечь ребёнка к сервировки стола 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Не менять обстановку кормления хорошо проверить комнату перед кормлением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Удобно усадить ребёнка за стол ( лучше использовать детский столик) 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Красиво сервировать стол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Использовать детскую разрисованную посуду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Не завышать детскую порцию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Приветствовать самостоятельность во время еды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По возможности кормить ребёнка с другими детьми( при установлении одинаковой пищи у них)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Никаких игрушек, сказок, книжек, торгов во время еды: «Когда я ем, я глух и нем»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Выставлять на стол продукты поочередно (ребенок не должен долго сидеть над одним блюдом, если не ест – менять его на следующее)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Предупредить маму и родственников малыша, чтобы проблема плохого аппетита ребенка не обсуждалась при нем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Убедить родственников в том, что никогда нельзя насильно как кормить ребенка. Кормление ребенка насильно вырабатывает стойкий отрицательный рефлекс на еду. Этот рефлекс трудно устранить.</a:t>
            </a:r>
            <a:endParaRPr lang="ru-RU" sz="12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1200" dirty="0">
                <a:latin typeface="Calibri"/>
                <a:ea typeface="Times New Roman"/>
              </a:rPr>
              <a:t>Предупредить маму, что кормление- важный воспитательный акт, и от того, как правильно она его проводит, во многом зависит формирование характера ребенка. </a:t>
            </a: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31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07"/>
    </mc:Choice>
    <mc:Fallback>
      <p:transition spd="slow" advTm="2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3"/>
            <a:ext cx="6912768" cy="1181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dirty="0">
                <a:latin typeface="Calibri"/>
                <a:ea typeface="Times New Roman"/>
              </a:rPr>
              <a:t>Эталон ответов к задаче № 5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r>
              <a:rPr lang="ru-RU" dirty="0">
                <a:latin typeface="Calibri"/>
                <a:ea typeface="Times New Roman"/>
              </a:rPr>
              <a:t>Беспокойный сон малыша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Ребёнок спокойно спит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1.Подготовить ребёнка ко сну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dirty="0">
                <a:latin typeface="Calibri"/>
                <a:ea typeface="Times New Roman"/>
              </a:rPr>
              <a:t>2.Организовать благоприятную обстановку для сна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За 30-40 минут до сна не проводить с ребёнком возбуждающие игры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Провести гигиенические мероприятия перед сном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Покормить ребёнка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Поласкать ребёнка, поговорить с ним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Проветрить комнату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Сделайте температуру за прохладной (18-20 С) 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Поставить ночник в комнате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Приглушить звук телевизора, радио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Calibri"/>
                <a:ea typeface="Times New Roman"/>
              </a:rPr>
              <a:t>Постелить удобную, чистую постель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pPr>
              <a:lnSpc>
                <a:spcPct val="115000"/>
              </a:lnSpc>
            </a:pPr>
            <a:r>
              <a:rPr lang="ru-RU" sz="1600" dirty="0">
                <a:latin typeface="Times New Roman"/>
                <a:ea typeface="Times New Roman"/>
              </a:rPr>
              <a:t> </a:t>
            </a: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ru-RU" sz="16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Calibri"/>
                <a:ea typeface="Calibri"/>
                <a:cs typeface="Times New Roman"/>
              </a:rPr>
              <a:t> 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60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58"/>
    </mc:Choice>
    <mc:Fallback>
      <p:transition spd="slow" advTm="37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260648"/>
            <a:ext cx="626469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ctr"/>
            <a:r>
              <a:rPr lang="ru-RU" b="1" dirty="0" smtClean="0"/>
              <a:t>СПИСОК ЛИТЕРАТУРЫ</a:t>
            </a:r>
          </a:p>
          <a:p>
            <a:r>
              <a:rPr lang="ru-RU" dirty="0" smtClean="0"/>
              <a:t>Воронова Елена Здоровый образ жизни в современной школе. Программы, мероприятия, игры — Ростов на Дону: Феникс, 2014.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Назарова Е.Н., </a:t>
            </a:r>
            <a:r>
              <a:rPr lang="ru-RU" dirty="0" err="1" smtClean="0"/>
              <a:t>Жилов</a:t>
            </a:r>
            <a:r>
              <a:rPr lang="ru-RU" dirty="0" smtClean="0"/>
              <a:t> Ю.Д. Основы здорового образа жизни — М.: Академия, 2013.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Морозов Михаил Основы здорового образа жизни — М.: ВЕГА, 2014.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Физическая культура и здоровый образ жизни студента. / Под ред. </a:t>
            </a:r>
            <a:r>
              <a:rPr lang="ru-RU" dirty="0" err="1" smtClean="0"/>
              <a:t>Виленского</a:t>
            </a:r>
            <a:r>
              <a:rPr lang="ru-RU" dirty="0" smtClean="0"/>
              <a:t> М.Я. — М.: </a:t>
            </a:r>
            <a:r>
              <a:rPr lang="ru-RU" dirty="0" err="1" smtClean="0"/>
              <a:t>Кнорус</a:t>
            </a:r>
            <a:r>
              <a:rPr lang="ru-RU" dirty="0" smtClean="0"/>
              <a:t>, 2013.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Физическая культура. Основы здорового образа жизни. / Под ред. Ю.П. Кобякова. — Ростов: Феникс, 2014.</a:t>
            </a:r>
            <a:endParaRPr lang="ru-RU" dirty="0"/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735"/>
    </mc:Choice>
    <mc:Fallback>
      <p:transition spd="slow" advTm="257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467544" y="980729"/>
            <a:ext cx="813588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Постановление Правительства РБ №248 от 05.07.2010 г. «О республиканской целевой программе «Формирование здорового образа жизни у населения Республики Башкортостан, включая сокращение потребления алкоголя, табака и борьбу с наркоманией, на 2011-2015 годы»».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Приказ Министерства здравоохранения Республики Башкортостан №445-Д от 19.07.99г. «Об организации и проведении общеобразовательных программ для больных хроническими заболеваниями».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Приказ Министерства здравоохранения Российской  Федерации №455 от 23 сентября 2003 г. «О совершенствовании деятельности органов и учреждений здравоохранения по профилактике заболеваний в Российской Федерации».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Приказ МЗ РБ от 14 января 2009г. № 1234-Д «Об утверждении ведомственной целевой программы МЗ РБ «Формирование здорового образа жизни у населения Республики Башкортостан на 2009-2011 годы».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5"/>
    </mc:Choice>
    <mc:Fallback>
      <p:transition spd="slow" advTm="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323528" y="-232308"/>
            <a:ext cx="8208912" cy="5693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152352" rIns="-6348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Приказ МЗ и СР от 8 июня 2010 г. №430н «О внесении изменений в приказ Министерства здравоохранения и социального развития  Российской Федерации от 19 августа 2009г. №597н «Об организации деятельности центров здоровья по формированию здорового образа жизни у граждан Российской Федерации, включая сокращение потребления табака».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Приказ МЗ и СР от 19 августа 2009г. №597н «Об организации деятельности центров здоровья по формированию здорового образа жизни у граждан Российской Федерации, включая сокращение потребления алкоголя и табака».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Приказ МЗ РБ 19 ноября 2009 г.  № 2272-Д «Об организации деятельности центров здоровья по формированию здорового образа жизни у граждан Республики Башкортостан, включая сокращение потребления алкоголя и табака».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Приказ № 1765-Д от 16  августа  2010г   МЗ РБ «Об утверждении Плана мероприятий по реализации республиканской целевой программы  «Формирование здорового образа жизни у населения Республики Башкортостан, включая сокращение потребления алкоголя, табака и борьбу с наркоманией, на 2011-2015 годы».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07"/>
    </mc:Choice>
    <mc:Fallback>
      <p:transition spd="slow" advTm="28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249</TotalTime>
  <Words>6721</Words>
  <Application>Microsoft Office PowerPoint</Application>
  <PresentationFormat>Экран (4:3)</PresentationFormat>
  <Paragraphs>601</Paragraphs>
  <Slides>64</Slides>
  <Notes>0</Notes>
  <HiddenSlides>0</HiddenSlides>
  <MMClips>64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Воздушный поток</vt:lpstr>
      <vt:lpstr>Формирование здорового образа жизни  у детей по отдельным направлениям охраны здоровья  (школы здоровья)</vt:lpstr>
      <vt:lpstr>Презентация PowerPoint</vt:lpstr>
      <vt:lpstr>Презентация PowerPoint</vt:lpstr>
      <vt:lpstr>  По утверждению специалистов ВОЗ, здоровье на 50-55% зависит от образа жизни человека, на 20-23% — от наследственности, на 20-25% — от состояния окружающей среды (экологии) и на 8- 12% — от работы национальной системы здравоохранения. Итак, в наибольшей степени здоровье человека зависит от образа жизни, значит можно считать, что генеральной линией формирования и укрепления здоровья является здоровый образ жизни (ЗОЖ).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Значение гигиенического воспитания  в формировании здорового образа жизни детей </vt:lpstr>
      <vt:lpstr>Презентация PowerPoint</vt:lpstr>
      <vt:lpstr>Презентация PowerPoint</vt:lpstr>
      <vt:lpstr>Презентация PowerPoint</vt:lpstr>
      <vt:lpstr>Организация и проведение в образовательных учреждениях 7 апреля ежегодного «Всероссийского урока здоровья» </vt:lpstr>
      <vt:lpstr>Основы оздоровления детей в школе</vt:lpstr>
      <vt:lpstr>В программу оздоровления детей в школе должны быть включены следующие разделы: 1. Профилактика возникновения нарушений опорно-двигательного аппарата и оздоровление обучающихся и воспитанников образовательных учреждений. 2.  Профилактика утомления и нарушений нервно-психического здоровья у обучающихся и воспитанников образовательных учреждений. 3. Оздоровление обучающихся и воспитанников, перенесших острые респираторные вирусные инфекции. 4.  Организация рационального питания для профилактики нарушений обмена веществ и оздоровления обучающихся и воспитанников образовательных учреждений. 5. Оздоровление обучающихся и воспитанников с избыточной массой тела. 6.  Профилактика возникновения нарушений зрения и оздоровление обучающихся и воспитанников с миопией. 7.  Рекомендации родителям по оздоровлению учащихся в домашних условиях. </vt:lpstr>
      <vt:lpstr>Профилактика утомления и нарушений нервно-психического здоровья</vt:lpstr>
      <vt:lpstr>Презентация PowerPoint</vt:lpstr>
      <vt:lpstr>Презентация PowerPoint</vt:lpstr>
      <vt:lpstr>Оздоровление учащихся,  перенесших острые респираторные вирусные инфекции</vt:lpstr>
      <vt:lpstr>Щадящий режим дня. При организации щадящего режима дня уча­щихся, перенесших ОРВИ, необходим постоянный контакт медицин­ского персонала, педагогов и родителей, совместными усилиями ко­торых достигается наиболее значительный оздоровительный эффект. Щадящий режим дня должен быть дифференцированным и учиты­вать тяжесть и клинические особенности перенесенной респиратор­ной вирусной инфекции. Степень щажения в каждом случае зависит от объективных клинико-физиологических признаков, степени на­рушения и темпов восстановления физиологических функций дет­ского организма. Продолжительность щадящего режима дня и оздо­ровительных мероприятий зависит от возраста учащихся, частоты и тяжести перенесенных ОРВИ и сопутствующих заболеваний. Следует подчеркнуть, что функциональные возможности организма и рабо­тоспособность у часто болеющих детей снижены в большей степени, чем у редко болеющих. </vt:lpstr>
      <vt:lpstr>Презентация PowerPoint</vt:lpstr>
      <vt:lpstr>Организация режима учебных занятий в образовательном учрежде­нии. </vt:lpstr>
      <vt:lpstr>Использование специальных физических упражнений для оздоровле­ния часто болеющих учащихся. Часто болеющих детей и подростков (перенесших ОРВИ 4 раза и более в течение последнего календарно­го года) следует включать в специальную медицинскую группу сро­ком на 6 месяцев. Продолжительность и интенсивность нагрузки на уроках физической культуры должны определяться врачом на осно­вании оценки индивидуальных функциональных возможностей уча­щегося, его возраста, тяжести перенесенной ОРВИ. Занятия физической культурой для учащихся данной категории проводятся 2 раза в неделю по 45 минут между первой и второй смена­ми, желательно на свежем воздухе. Особенно важно, чтобы часто бо­леющие дети для занятий на воздухе были одеты в соответствии с по­годными условиями.  Эффективность физических упражнений зависит от длительнос­ти занятий. Следует помнить, что тренированность утрачивается го­раздо быстрее, чем приобретается. Занятия физическими упраж­нениями и закаливание организма, проводимые с оздоровительной целью после ОРВИ, нельзя прекращать и в дальнейшем для профи­лактики повторных заболеваний. Все это положительно отражается на состоянии здоровья учащих­ся, способствует их активному вовлечению в жизнь учебного коллек­тива, психологической и социальной реабилитации. </vt:lpstr>
      <vt:lpstr>Режим питания. Для правильного развития организма, сохране­ния высокой работоспособности детям и подросткам необходимо со­блюдение режима питания. Изменение интервалов между едой часто приводит к нарушению аппетита у детей и подростков. Прием пищи без аппетита вызывает расстройство работы органов пищеварения, способствует развитию хронических заболеваний желудочно-кишечного тракта. Учащимся образовательных учреждений требуется 4—5-разовый прием пищи в течение дня в зависимости от возраста, умственной и физической нагрузки. В первую половину дня следует использовать продукты, богатые животным белком, а на ужин - молочно-расти­тельные продукты. Для учащихся образовательных учреждений предусматривается организация двухразового горячего питания, а также реализация (сво­бодная продажа) готовых блюд и буфетной продукции (продуктов, готовых к употреблению, промышленного производства и кулинарных изделий для промежуточного питания учащихся) в достаточном ассортименте. Двухразовое питание предполагает организацию завтрака и обе­да, а при организации учебного процесса во 2-ю смену - обеда и полдника. Посещение детьми групп продленного дня допускается только при обязательной организации для них двух- и трехразового питания (в за­висимости от времени пребывания в образовательном учреждении). Для детей 6-летнего возраста предусматривается трехразовое питание (горячий завтрак, обед и полдник или завтрак, второй завтрак, обед).</vt:lpstr>
      <vt:lpstr>Презентация PowerPoint</vt:lpstr>
      <vt:lpstr>В настоящее время 4-8% учащихся образовательных учреждений имеют избыточную массу тела. При выявлении этого функциональ­ного отклонения медицинский персонал учебного заведения должен направить ребенка или подростка на консультацию к специалисту-эндокринологу, который в каждом конкретном случае решит вопрос о наличии (или отсутствии) ожирения и даст соответствующие рекомендации по оздоровлению учащегося. Наибольшей эффективности профилактических и оздоровительных мероприятий удается достичь, если они начаты в младшем школьном возрасте, в 7-11 лет, пока у ребенка не развились осложнённые формы ожирения. У детей и подростков с избыточной массой тела снижена сопротивляемость к инфекциям, тяжело протекают респираторные заболевания, выше аллергическая настроенность - экземы, крапивницы, риниты у них диагностируют в 1,5 раза чаще, чем у их ровесников с нормальным физическим развитием. Нередко у учащихся с избытком массы тела наблюдаются нарушение осанки, плоскостопие, искривление ног. Иногда (особенно у мальчиков) констатируется отставание полового созревания.</vt:lpstr>
      <vt:lpstr>Презентация PowerPoint</vt:lpstr>
      <vt:lpstr>Рекомендации родителям по оздоровлению учащихся в домашних условиях</vt:lpstr>
      <vt:lpstr>Фитотерапия. </vt:lpstr>
      <vt:lpstr>Презентация PowerPoint</vt:lpstr>
      <vt:lpstr>Презентация PowerPoint</vt:lpstr>
      <vt:lpstr>Школы, содействующие укреплению здоровья </vt:lpstr>
      <vt:lpstr>Презентация PowerPoint</vt:lpstr>
      <vt:lpstr>Презентация PowerPoint</vt:lpstr>
      <vt:lpstr>Презентация PowerPoint</vt:lpstr>
      <vt:lpstr>Презентация PowerPoint</vt:lpstr>
      <vt:lpstr>В соответствии с приказом Министерства здравоохранения Республики Башкортостан от 19.07.99г. № 445-Д «Об организации и проведении образовательных программ для больных хроническими заболеваниями» руководителям лечебно-профилактических учреждений было рекомендовано организовать работу школ здоровья: «астма-школы», «гастро-школы», «школы сахарного диабета», «школы здоровья для больных с заболеваниями сердечно­сосудистой системы», «коронарные клубы» и «школы здоровья для больных с аллергическими заболеваниями» в амбулаторно-поликлинических учреждениях, дневных стационарах поликлиник и стационарах дневного пребывания в больницах, стационарах в лечебно-профилактических учреждениях (ЛПУ). </vt:lpstr>
      <vt:lpstr>Презентация PowerPoint</vt:lpstr>
      <vt:lpstr>Презентация PowerPoint</vt:lpstr>
      <vt:lpstr>Презентация PowerPoint</vt:lpstr>
      <vt:lpstr>Кабинеты здорового ребенка детских поликлиник Согласно Приказу Министерства здравоохранения и социального развития Российской Федерации от 23 января 2007 г. N 56 «Об утверждении примерного порядка организации деятельности и структуры детской поликлиники», детская поликлиника создается органом местного самоуправления (или руководителем лечебно-профилактического учреждения муниципального района (городского округа) как самостоятельное лечебно-профилактическое учреждение муниципального района (городского округа) или как структурное подразделение лечебно-профилактического учреждения муниципального района (городского округа) для оказания по территориальному принципу первичной медико-санитарной помощи детскому населению.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здорового образа жизни  у детей по отдельным направлениям охраны здоровья  (школы здоровья)</dc:title>
  <cp:lastModifiedBy>telemed-1</cp:lastModifiedBy>
  <cp:revision>25</cp:revision>
  <dcterms:modified xsi:type="dcterms:W3CDTF">2017-05-10T08:29:19Z</dcterms:modified>
</cp:coreProperties>
</file>