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8" r:id="rId2"/>
    <p:sldId id="329" r:id="rId3"/>
    <p:sldId id="331" r:id="rId4"/>
    <p:sldId id="330" r:id="rId5"/>
    <p:sldId id="332" r:id="rId6"/>
    <p:sldId id="333" r:id="rId7"/>
    <p:sldId id="334" r:id="rId8"/>
    <p:sldId id="335" r:id="rId9"/>
    <p:sldId id="336" r:id="rId10"/>
    <p:sldId id="337" r:id="rId11"/>
    <p:sldId id="338" r:id="rId12"/>
    <p:sldId id="339" r:id="rId13"/>
    <p:sldId id="340" r:id="rId14"/>
    <p:sldId id="341" r:id="rId15"/>
    <p:sldId id="342" r:id="rId16"/>
    <p:sldId id="399" r:id="rId17"/>
    <p:sldId id="256" r:id="rId18"/>
    <p:sldId id="277" r:id="rId19"/>
    <p:sldId id="303" r:id="rId20"/>
    <p:sldId id="282" r:id="rId21"/>
    <p:sldId id="301" r:id="rId22"/>
    <p:sldId id="302" r:id="rId23"/>
    <p:sldId id="304" r:id="rId24"/>
    <p:sldId id="305" r:id="rId25"/>
    <p:sldId id="287" r:id="rId26"/>
    <p:sldId id="314" r:id="rId27"/>
    <p:sldId id="289" r:id="rId28"/>
    <p:sldId id="315" r:id="rId29"/>
    <p:sldId id="283" r:id="rId30"/>
    <p:sldId id="286" r:id="rId31"/>
    <p:sldId id="274" r:id="rId32"/>
    <p:sldId id="400" r:id="rId33"/>
    <p:sldId id="401" r:id="rId34"/>
    <p:sldId id="402" r:id="rId35"/>
    <p:sldId id="403" r:id="rId36"/>
    <p:sldId id="404" r:id="rId37"/>
    <p:sldId id="405" r:id="rId38"/>
    <p:sldId id="406" r:id="rId39"/>
    <p:sldId id="407" r:id="rId40"/>
    <p:sldId id="408" r:id="rId41"/>
    <p:sldId id="409" r:id="rId42"/>
    <p:sldId id="410" r:id="rId43"/>
    <p:sldId id="411" r:id="rId44"/>
    <p:sldId id="412" r:id="rId45"/>
    <p:sldId id="413" r:id="rId46"/>
    <p:sldId id="414" r:id="rId47"/>
    <p:sldId id="276" r:id="rId4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>
        <p:scale>
          <a:sx n="78" d="100"/>
          <a:sy n="78" d="100"/>
        </p:scale>
        <p:origin x="-1134" y="36"/>
      </p:cViewPr>
      <p:guideLst>
        <p:guide orient="horz" pos="2128"/>
        <p:guide pos="288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1" d="100"/>
        <a:sy n="51" d="100"/>
      </p:scale>
      <p:origin x="0" y="129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3D3EC-694C-45B2-81F3-EBCD3AF2C0DC}" type="datetimeFigureOut">
              <a:rPr lang="ru-RU" smtClean="0"/>
              <a:t>12.05.2017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AFFEE-5E1D-4D96-9497-66D8E9601101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3D3EC-694C-45B2-81F3-EBCD3AF2C0DC}" type="datetimeFigureOut">
              <a:rPr lang="ru-RU" smtClean="0"/>
              <a:t>12.05.2017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AFFEE-5E1D-4D96-9497-66D8E960110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3D3EC-694C-45B2-81F3-EBCD3AF2C0DC}" type="datetimeFigureOut">
              <a:rPr lang="ru-RU" smtClean="0"/>
              <a:t>12.05.2017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AFFEE-5E1D-4D96-9497-66D8E96011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3D3EC-694C-45B2-81F3-EBCD3AF2C0DC}" type="datetimeFigureOut">
              <a:rPr lang="ru-RU" smtClean="0"/>
              <a:t>12.05.2017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AFFEE-5E1D-4D96-9497-66D8E960110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3D3EC-694C-45B2-81F3-EBCD3AF2C0DC}" type="datetimeFigureOut">
              <a:rPr lang="ru-RU" smtClean="0"/>
              <a:t>12.05.2017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AFFEE-5E1D-4D96-9497-66D8E9601101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3D3EC-694C-45B2-81F3-EBCD3AF2C0DC}" type="datetimeFigureOut">
              <a:rPr lang="ru-RU" smtClean="0"/>
              <a:t>12.05.2017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AFFEE-5E1D-4D96-9497-66D8E96011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3D3EC-694C-45B2-81F3-EBCD3AF2C0DC}" type="datetimeFigureOut">
              <a:rPr lang="ru-RU" smtClean="0"/>
              <a:t>12.05.2017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AFFEE-5E1D-4D96-9497-66D8E96011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3D3EC-694C-45B2-81F3-EBCD3AF2C0DC}" type="datetimeFigureOut">
              <a:rPr lang="ru-RU" smtClean="0"/>
              <a:t>12.05.2017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AFFEE-5E1D-4D96-9497-66D8E96011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3D3EC-694C-45B2-81F3-EBCD3AF2C0DC}" type="datetimeFigureOut">
              <a:rPr lang="ru-RU" smtClean="0"/>
              <a:t>12.05.2017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AFFEE-5E1D-4D96-9497-66D8E9601101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3D3EC-694C-45B2-81F3-EBCD3AF2C0DC}" type="datetimeFigureOut">
              <a:rPr lang="ru-RU" smtClean="0"/>
              <a:t>12.05.2017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AFFEE-5E1D-4D96-9497-66D8E96011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3D3EC-694C-45B2-81F3-EBCD3AF2C0DC}" type="datetimeFigureOut">
              <a:rPr lang="ru-RU" smtClean="0"/>
              <a:t>12.05.2017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AFFEE-5E1D-4D96-9497-66D8E96011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533D3EC-694C-45B2-81F3-EBCD3AF2C0DC}" type="datetimeFigureOut">
              <a:rPr lang="ru-RU" smtClean="0"/>
              <a:t>12.05.2017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50AFFEE-5E1D-4D96-9497-66D8E960110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90015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335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625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5" Type="http://schemas.openxmlformats.org/officeDocument/2006/relationships/image" Target="../media/image1.pn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5" Type="http://schemas.openxmlformats.org/officeDocument/2006/relationships/image" Target="../media/image1.png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0.wav"/><Relationship Id="rId1" Type="http://schemas.microsoft.com/office/2007/relationships/media" Target="../media/media10.wav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1.wav"/><Relationship Id="rId1" Type="http://schemas.microsoft.com/office/2007/relationships/media" Target="../media/media11.wav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2.wav"/><Relationship Id="rId1" Type="http://schemas.microsoft.com/office/2007/relationships/media" Target="../media/media12.wav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3.wav"/><Relationship Id="rId1" Type="http://schemas.microsoft.com/office/2007/relationships/media" Target="../media/media13.wav"/><Relationship Id="rId5" Type="http://schemas.openxmlformats.org/officeDocument/2006/relationships/image" Target="../media/image1.png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4.wav"/><Relationship Id="rId1" Type="http://schemas.microsoft.com/office/2007/relationships/media" Target="../media/media14.wav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5.wav"/><Relationship Id="rId1" Type="http://schemas.microsoft.com/office/2007/relationships/media" Target="../media/media15.wav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wav"/><Relationship Id="rId1" Type="http://schemas.microsoft.com/office/2007/relationships/media" Target="../media/media16.wav"/><Relationship Id="rId5" Type="http://schemas.openxmlformats.org/officeDocument/2006/relationships/image" Target="../media/image1.png"/><Relationship Id="rId4" Type="http://schemas.openxmlformats.org/officeDocument/2006/relationships/image" Target="../media/image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7.wav"/><Relationship Id="rId1" Type="http://schemas.microsoft.com/office/2007/relationships/media" Target="../media/media17.wav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wav"/><Relationship Id="rId1" Type="http://schemas.microsoft.com/office/2007/relationships/media" Target="../media/media18.wav"/><Relationship Id="rId5" Type="http://schemas.openxmlformats.org/officeDocument/2006/relationships/image" Target="../media/image1.png"/><Relationship Id="rId4" Type="http://schemas.openxmlformats.org/officeDocument/2006/relationships/image" Target="../media/image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wav"/><Relationship Id="rId1" Type="http://schemas.microsoft.com/office/2007/relationships/media" Target="../media/media19.wav"/><Relationship Id="rId5" Type="http://schemas.openxmlformats.org/officeDocument/2006/relationships/image" Target="../media/image1.png"/><Relationship Id="rId4" Type="http://schemas.openxmlformats.org/officeDocument/2006/relationships/image" Target="../media/image7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11.jpeg"/><Relationship Id="rId2" Type="http://schemas.openxmlformats.org/officeDocument/2006/relationships/audio" Target="../media/media20.wav"/><Relationship Id="rId1" Type="http://schemas.microsoft.com/office/2007/relationships/media" Target="../media/media20.wav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21.wav"/><Relationship Id="rId1" Type="http://schemas.microsoft.com/office/2007/relationships/media" Target="../media/media21.wav"/><Relationship Id="rId6" Type="http://schemas.openxmlformats.org/officeDocument/2006/relationships/image" Target="../media/image1.pn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2.wav"/><Relationship Id="rId1" Type="http://schemas.microsoft.com/office/2007/relationships/media" Target="../media/media22.wav"/><Relationship Id="rId5" Type="http://schemas.openxmlformats.org/officeDocument/2006/relationships/image" Target="../media/image1.png"/><Relationship Id="rId4" Type="http://schemas.openxmlformats.org/officeDocument/2006/relationships/image" Target="../media/image1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3.wav"/><Relationship Id="rId1" Type="http://schemas.microsoft.com/office/2007/relationships/media" Target="../media/media23.wav"/><Relationship Id="rId6" Type="http://schemas.openxmlformats.org/officeDocument/2006/relationships/image" Target="../media/image1.pn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4.wav"/><Relationship Id="rId1" Type="http://schemas.microsoft.com/office/2007/relationships/media" Target="../media/media24.wav"/><Relationship Id="rId5" Type="http://schemas.openxmlformats.org/officeDocument/2006/relationships/image" Target="../media/image1.png"/><Relationship Id="rId4" Type="http://schemas.openxmlformats.org/officeDocument/2006/relationships/image" Target="../media/image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25.wav"/><Relationship Id="rId1" Type="http://schemas.microsoft.com/office/2007/relationships/media" Target="../media/media25.wav"/><Relationship Id="rId5" Type="http://schemas.openxmlformats.org/officeDocument/2006/relationships/image" Target="../media/image1.png"/><Relationship Id="rId4" Type="http://schemas.openxmlformats.org/officeDocument/2006/relationships/image" Target="../media/image1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6.wav"/><Relationship Id="rId1" Type="http://schemas.microsoft.com/office/2007/relationships/media" Target="../media/media26.wav"/><Relationship Id="rId6" Type="http://schemas.openxmlformats.org/officeDocument/2006/relationships/image" Target="../media/image1.pn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7.wav"/><Relationship Id="rId1" Type="http://schemas.microsoft.com/office/2007/relationships/media" Target="../media/media27.wav"/><Relationship Id="rId6" Type="http://schemas.openxmlformats.org/officeDocument/2006/relationships/image" Target="../media/image1.pn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8.wav"/><Relationship Id="rId1" Type="http://schemas.microsoft.com/office/2007/relationships/media" Target="../media/media28.wav"/><Relationship Id="rId6" Type="http://schemas.openxmlformats.org/officeDocument/2006/relationships/image" Target="../media/image1.pn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7.jpeg"/><Relationship Id="rId2" Type="http://schemas.openxmlformats.org/officeDocument/2006/relationships/audio" Target="../media/media29.wav"/><Relationship Id="rId1" Type="http://schemas.microsoft.com/office/2007/relationships/media" Target="../media/media29.wav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png"/><Relationship Id="rId2" Type="http://schemas.openxmlformats.org/officeDocument/2006/relationships/audio" Target="../media/media30.wav"/><Relationship Id="rId1" Type="http://schemas.microsoft.com/office/2007/relationships/media" Target="../media/media30.wav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1.wav"/><Relationship Id="rId1" Type="http://schemas.microsoft.com/office/2007/relationships/media" Target="../media/media31.wav"/><Relationship Id="rId5" Type="http://schemas.openxmlformats.org/officeDocument/2006/relationships/image" Target="../media/image1.png"/><Relationship Id="rId4" Type="http://schemas.openxmlformats.org/officeDocument/2006/relationships/image" Target="../media/image31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2.wav"/><Relationship Id="rId1" Type="http://schemas.microsoft.com/office/2007/relationships/media" Target="../media/media32.wav"/><Relationship Id="rId4" Type="http://schemas.openxmlformats.org/officeDocument/2006/relationships/image" Target="../media/image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3.wav"/><Relationship Id="rId1" Type="http://schemas.microsoft.com/office/2007/relationships/media" Target="../media/media33.wav"/><Relationship Id="rId4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4.wav"/><Relationship Id="rId1" Type="http://schemas.microsoft.com/office/2007/relationships/media" Target="../media/media34.wav"/><Relationship Id="rId4" Type="http://schemas.openxmlformats.org/officeDocument/2006/relationships/image" Target="../media/image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35.wav"/><Relationship Id="rId1" Type="http://schemas.microsoft.com/office/2007/relationships/media" Target="../media/media35.wav"/><Relationship Id="rId5" Type="http://schemas.openxmlformats.org/officeDocument/2006/relationships/image" Target="../media/image1.png"/><Relationship Id="rId4" Type="http://schemas.openxmlformats.org/officeDocument/2006/relationships/image" Target="../media/image32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6.wav"/><Relationship Id="rId1" Type="http://schemas.microsoft.com/office/2007/relationships/media" Target="../media/media36.wav"/><Relationship Id="rId4" Type="http://schemas.openxmlformats.org/officeDocument/2006/relationships/image" Target="../media/image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7.wav"/><Relationship Id="rId1" Type="http://schemas.microsoft.com/office/2007/relationships/media" Target="../media/media37.wav"/><Relationship Id="rId4" Type="http://schemas.openxmlformats.org/officeDocument/2006/relationships/image" Target="../media/image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8.wav"/><Relationship Id="rId1" Type="http://schemas.microsoft.com/office/2007/relationships/media" Target="../media/media38.wav"/><Relationship Id="rId4" Type="http://schemas.openxmlformats.org/officeDocument/2006/relationships/image" Target="../media/image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9.wav"/><Relationship Id="rId1" Type="http://schemas.microsoft.com/office/2007/relationships/media" Target="../media/media39.wav"/><Relationship Id="rId4" Type="http://schemas.openxmlformats.org/officeDocument/2006/relationships/image" Target="../media/image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0.wav"/><Relationship Id="rId1" Type="http://schemas.microsoft.com/office/2007/relationships/media" Target="../media/media40.wav"/><Relationship Id="rId4" Type="http://schemas.openxmlformats.org/officeDocument/2006/relationships/image" Target="../media/image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1.wav"/><Relationship Id="rId1" Type="http://schemas.microsoft.com/office/2007/relationships/media" Target="../media/media41.wav"/><Relationship Id="rId4" Type="http://schemas.openxmlformats.org/officeDocument/2006/relationships/image" Target="../media/image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2.wav"/><Relationship Id="rId1" Type="http://schemas.microsoft.com/office/2007/relationships/media" Target="../media/media42.wav"/><Relationship Id="rId4" Type="http://schemas.openxmlformats.org/officeDocument/2006/relationships/image" Target="../media/image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3.wav"/><Relationship Id="rId1" Type="http://schemas.microsoft.com/office/2007/relationships/media" Target="../media/media43.wav"/><Relationship Id="rId4" Type="http://schemas.openxmlformats.org/officeDocument/2006/relationships/image" Target="../media/image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4.wav"/><Relationship Id="rId1" Type="http://schemas.microsoft.com/office/2007/relationships/media" Target="../media/media44.wav"/><Relationship Id="rId4" Type="http://schemas.openxmlformats.org/officeDocument/2006/relationships/image" Target="../media/image1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259632" y="1412776"/>
            <a:ext cx="6740229" cy="3183218"/>
          </a:xfrm>
        </p:spPr>
        <p:txBody>
          <a:bodyPr/>
          <a:lstStyle/>
          <a:p>
            <a:r>
              <a:rPr lang="ru-RU" dirty="0" smtClean="0"/>
              <a:t>Профилактика болезней глаза и его придатков.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1187624" y="4607510"/>
            <a:ext cx="6805308" cy="1125745"/>
          </a:xfrm>
        </p:spPr>
        <p:txBody>
          <a:bodyPr>
            <a:normAutofit/>
          </a:bodyPr>
          <a:lstStyle/>
          <a:p>
            <a:r>
              <a:rPr lang="ru-RU" dirty="0" smtClean="0"/>
              <a:t>Лектор </a:t>
            </a:r>
            <a:r>
              <a:rPr lang="ru-RU" dirty="0" err="1" smtClean="0"/>
              <a:t>Проф.кафедры</a:t>
            </a:r>
            <a:r>
              <a:rPr lang="ru-RU" dirty="0" smtClean="0"/>
              <a:t> педиатрии ИДПО </a:t>
            </a:r>
            <a:r>
              <a:rPr lang="ru-RU" dirty="0" err="1" smtClean="0"/>
              <a:t>Шагарова</a:t>
            </a:r>
            <a:r>
              <a:rPr lang="ru-RU" dirty="0" smtClean="0"/>
              <a:t> С.В.</a:t>
            </a:r>
          </a:p>
          <a:p>
            <a:r>
              <a:rPr lang="ru-RU" u="sng" dirty="0" smtClean="0"/>
              <a:t>Контингент слушателей: </a:t>
            </a:r>
            <a:r>
              <a:rPr lang="ru-RU" dirty="0" smtClean="0"/>
              <a:t>врачи-</a:t>
            </a:r>
            <a:r>
              <a:rPr lang="ru-RU" dirty="0" err="1" smtClean="0"/>
              <a:t>педиатры,врачи</a:t>
            </a:r>
            <a:r>
              <a:rPr lang="ru-RU" dirty="0" smtClean="0"/>
              <a:t>-</a:t>
            </a:r>
            <a:r>
              <a:rPr lang="ru-RU" dirty="0" err="1" smtClean="0"/>
              <a:t>интерны,клинические</a:t>
            </a:r>
            <a:r>
              <a:rPr lang="ru-RU" dirty="0" smtClean="0"/>
              <a:t> </a:t>
            </a:r>
            <a:r>
              <a:rPr lang="ru-RU" dirty="0" err="1" smtClean="0"/>
              <a:t>ординаторы,аспиранты</a:t>
            </a:r>
            <a:endParaRPr lang="ru-RU" dirty="0"/>
          </a:p>
        </p:txBody>
      </p:sp>
      <p:pic>
        <p:nvPicPr>
          <p:cNvPr id="2" name="Звук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456"/>
    </mc:Choice>
    <mc:Fallback>
      <p:transition spd="slow" advTm="174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979712" y="692696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b="1" dirty="0">
                <a:solidFill>
                  <a:srgbClr val="7030A0"/>
                </a:solidFill>
              </a:rPr>
              <a:t>ГЛАУКОМА</a:t>
            </a:r>
            <a:r>
              <a:rPr lang="ru-RU" sz="2400" b="1" dirty="0">
                <a:solidFill>
                  <a:srgbClr val="7030A0"/>
                </a:solidFill>
              </a:rPr>
              <a:t>:</a:t>
            </a:r>
          </a:p>
          <a:p>
            <a:r>
              <a:rPr lang="ru-RU" sz="2400" b="1" dirty="0">
                <a:solidFill>
                  <a:srgbClr val="7030A0"/>
                </a:solidFill>
              </a:rPr>
              <a:t>КАК СОХРАНИТЬ ЗРЕНИЕ?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772816"/>
            <a:ext cx="4269168" cy="2808312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4581648" y="1778972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u="sng" dirty="0">
                <a:solidFill>
                  <a:srgbClr val="7030A0"/>
                </a:solidFill>
              </a:rPr>
              <a:t>Глаукома </a:t>
            </a:r>
            <a:r>
              <a:rPr lang="ru-RU" dirty="0" smtClean="0"/>
              <a:t>–</a:t>
            </a:r>
            <a:r>
              <a:rPr lang="ru-RU" dirty="0"/>
              <a:t> </a:t>
            </a:r>
            <a:r>
              <a:rPr lang="ru-RU" dirty="0" smtClean="0"/>
              <a:t>это </a:t>
            </a:r>
            <a:r>
              <a:rPr lang="ru-RU" dirty="0"/>
              <a:t>хроническое </a:t>
            </a:r>
          </a:p>
          <a:p>
            <a:r>
              <a:rPr lang="ru-RU" dirty="0"/>
              <a:t>заболевание глаз, приводящее к </a:t>
            </a:r>
          </a:p>
          <a:p>
            <a:r>
              <a:rPr lang="ru-RU" dirty="0"/>
              <a:t>поражению зрительного нерва и </a:t>
            </a:r>
          </a:p>
          <a:p>
            <a:r>
              <a:rPr lang="ru-RU" dirty="0"/>
              <a:t>необратимой потери зрения. Самое </a:t>
            </a:r>
          </a:p>
          <a:p>
            <a:r>
              <a:rPr lang="ru-RU" dirty="0"/>
              <a:t>опасное в глаукоме то, что протекает </a:t>
            </a:r>
          </a:p>
          <a:p>
            <a:r>
              <a:rPr lang="ru-RU" dirty="0"/>
              <a:t>она постепенно, и в большинстве </a:t>
            </a:r>
          </a:p>
          <a:p>
            <a:r>
              <a:rPr lang="ru-RU" dirty="0"/>
              <a:t>случаев больные обращаются к </a:t>
            </a:r>
            <a:r>
              <a:rPr lang="ru-RU" dirty="0" smtClean="0"/>
              <a:t>врачу</a:t>
            </a:r>
            <a:endParaRPr lang="ru-RU" dirty="0"/>
          </a:p>
          <a:p>
            <a:r>
              <a:rPr lang="ru-RU" dirty="0" smtClean="0"/>
              <a:t>уже  на поздней стадии болезни.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11560" y="4653136"/>
            <a:ext cx="770485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Выделяют первичную и вторичную </a:t>
            </a:r>
            <a:r>
              <a:rPr lang="ru-RU" dirty="0" smtClean="0"/>
              <a:t>глаукому</a:t>
            </a:r>
            <a:r>
              <a:rPr lang="ru-RU" dirty="0"/>
              <a:t>. </a:t>
            </a:r>
            <a:r>
              <a:rPr lang="ru-RU" i="1" u="sng" dirty="0"/>
              <a:t>Первичная </a:t>
            </a:r>
            <a:r>
              <a:rPr lang="ru-RU" dirty="0"/>
              <a:t>связана с </a:t>
            </a:r>
          </a:p>
          <a:p>
            <a:pPr algn="just"/>
            <a:r>
              <a:rPr lang="ru-RU" dirty="0"/>
              <a:t>нарушением процессов регуляции </a:t>
            </a:r>
            <a:r>
              <a:rPr lang="ru-RU" dirty="0" smtClean="0"/>
              <a:t>внутриглазного </a:t>
            </a:r>
            <a:r>
              <a:rPr lang="ru-RU" dirty="0"/>
              <a:t>давления и оттока </a:t>
            </a:r>
          </a:p>
          <a:p>
            <a:pPr algn="just"/>
            <a:r>
              <a:rPr lang="ru-RU" dirty="0"/>
              <a:t>внутриглазной жидкости. </a:t>
            </a:r>
            <a:r>
              <a:rPr lang="ru-RU" i="1" u="sng" dirty="0" smtClean="0"/>
              <a:t>Вторичная</a:t>
            </a:r>
            <a:r>
              <a:rPr lang="ru-RU" dirty="0"/>
              <a:t> </a:t>
            </a:r>
            <a:r>
              <a:rPr lang="ru-RU" dirty="0" smtClean="0"/>
              <a:t>глаукома </a:t>
            </a:r>
            <a:r>
              <a:rPr lang="ru-RU" dirty="0"/>
              <a:t>развивается как осложнение ряда </a:t>
            </a:r>
            <a:r>
              <a:rPr lang="ru-RU" dirty="0" smtClean="0"/>
              <a:t>заболеваний </a:t>
            </a:r>
            <a:r>
              <a:rPr lang="ru-RU" dirty="0"/>
              <a:t>глаз (</a:t>
            </a:r>
            <a:r>
              <a:rPr lang="ru-RU" dirty="0" smtClean="0"/>
              <a:t>иридоциклит</a:t>
            </a:r>
            <a:r>
              <a:rPr lang="ru-RU" dirty="0"/>
              <a:t>, внутриглазная опухоль и др.) Иногда встречается</a:t>
            </a:r>
            <a:r>
              <a:rPr lang="ru-RU" i="1" u="sng" dirty="0"/>
              <a:t> </a:t>
            </a:r>
            <a:r>
              <a:rPr lang="ru-RU" i="1" u="sng" dirty="0" smtClean="0"/>
              <a:t>врожденная </a:t>
            </a:r>
            <a:r>
              <a:rPr lang="ru-RU" dirty="0"/>
              <a:t>форма глаукомы, или гидрофтальм.</a:t>
            </a:r>
          </a:p>
        </p:txBody>
      </p:sp>
      <p:pic>
        <p:nvPicPr>
          <p:cNvPr id="2" name="Звук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4445"/>
    </mc:Choice>
    <mc:Fallback>
      <p:transition spd="slow" advTm="444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83568" y="764705"/>
            <a:ext cx="777686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u="sng" dirty="0">
                <a:solidFill>
                  <a:srgbClr val="7030A0"/>
                </a:solidFill>
              </a:rPr>
              <a:t>Признаками глаукомы наиболее часто являются</a:t>
            </a:r>
            <a:r>
              <a:rPr lang="ru-RU" sz="3200" dirty="0"/>
              <a:t>: </a:t>
            </a:r>
            <a:endParaRPr lang="ru-RU" sz="3200" dirty="0" smtClean="0"/>
          </a:p>
          <a:p>
            <a:pPr marL="514350" indent="-514350">
              <a:buFont typeface="+mj-lt"/>
              <a:buAutoNum type="arabicPeriod"/>
            </a:pPr>
            <a:r>
              <a:rPr lang="ru-RU" sz="3200" dirty="0" smtClean="0"/>
              <a:t>сужение </a:t>
            </a:r>
            <a:r>
              <a:rPr lang="ru-RU" sz="3200" dirty="0"/>
              <a:t>поля </a:t>
            </a:r>
            <a:r>
              <a:rPr lang="ru-RU" sz="3200" dirty="0" smtClean="0"/>
              <a:t>зрения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dirty="0" smtClean="0"/>
              <a:t> повышение </a:t>
            </a:r>
            <a:r>
              <a:rPr lang="ru-RU" sz="3200" dirty="0"/>
              <a:t>внутриглазного </a:t>
            </a:r>
            <a:r>
              <a:rPr lang="ru-RU" sz="3200" dirty="0" smtClean="0"/>
              <a:t>давления</a:t>
            </a:r>
            <a:endParaRPr lang="ru-RU" sz="3200" dirty="0"/>
          </a:p>
          <a:p>
            <a:pPr marL="514350" indent="-514350">
              <a:buFont typeface="+mj-lt"/>
              <a:buAutoNum type="arabicPeriod"/>
            </a:pPr>
            <a:r>
              <a:rPr lang="ru-RU" sz="3200" dirty="0" smtClean="0"/>
              <a:t>снижение </a:t>
            </a:r>
            <a:r>
              <a:rPr lang="ru-RU" sz="3200" dirty="0"/>
              <a:t>зрительной </a:t>
            </a:r>
            <a:r>
              <a:rPr lang="ru-RU" sz="3200" dirty="0" smtClean="0"/>
              <a:t>функции</a:t>
            </a:r>
            <a:endParaRPr lang="ru-RU" sz="3200" dirty="0"/>
          </a:p>
          <a:p>
            <a:pPr marL="514350" indent="-514350">
              <a:buFont typeface="+mj-lt"/>
              <a:buAutoNum type="arabicPeriod"/>
            </a:pPr>
            <a:r>
              <a:rPr lang="ru-RU" sz="3200" dirty="0" smtClean="0"/>
              <a:t> изменения </a:t>
            </a:r>
            <a:r>
              <a:rPr lang="ru-RU" sz="3200" dirty="0"/>
              <a:t>зрительного </a:t>
            </a:r>
            <a:r>
              <a:rPr lang="ru-RU" sz="3200" dirty="0" smtClean="0"/>
              <a:t>нерва</a:t>
            </a:r>
          </a:p>
        </p:txBody>
      </p:sp>
      <p:pic>
        <p:nvPicPr>
          <p:cNvPr id="2" name="Звук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856"/>
    </mc:Choice>
    <mc:Fallback>
      <p:transition spd="slow" advTm="128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836712"/>
            <a:ext cx="84249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7030A0"/>
                </a:solidFill>
                <a:latin typeface="Arial"/>
              </a:rPr>
              <a:t>ГЛАУКОМА </a:t>
            </a:r>
            <a:r>
              <a:rPr lang="ru-RU" sz="2800" dirty="0" smtClean="0">
                <a:solidFill>
                  <a:srgbClr val="7030A0"/>
                </a:solidFill>
                <a:latin typeface="Arial"/>
              </a:rPr>
              <a:t>–  БОЛЕЗНЬ </a:t>
            </a:r>
            <a:r>
              <a:rPr lang="ru-RU" sz="2800" dirty="0">
                <a:solidFill>
                  <a:srgbClr val="7030A0"/>
                </a:solidFill>
                <a:latin typeface="Arial"/>
              </a:rPr>
              <a:t>ПОЖИЛЫХ ЛЮДЕЙ</a:t>
            </a:r>
            <a:endParaRPr lang="ru-RU" sz="2800" dirty="0">
              <a:solidFill>
                <a:srgbClr val="7030A0"/>
              </a:solidFill>
              <a:effectLst/>
              <a:latin typeface="Arial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1412776"/>
            <a:ext cx="842493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До </a:t>
            </a:r>
            <a:r>
              <a:rPr lang="ru-RU" sz="2400" dirty="0" smtClean="0"/>
              <a:t>35-40 </a:t>
            </a:r>
            <a:r>
              <a:rPr lang="ru-RU" sz="2400" dirty="0"/>
              <a:t>лет глаукома </a:t>
            </a:r>
            <a:r>
              <a:rPr lang="ru-RU" sz="2400" dirty="0" smtClean="0"/>
              <a:t>встречается </a:t>
            </a:r>
            <a:r>
              <a:rPr lang="ru-RU" sz="2400" dirty="0"/>
              <a:t>сравнительно редко. Но </a:t>
            </a:r>
            <a:r>
              <a:rPr lang="ru-RU" sz="2400" dirty="0" smtClean="0"/>
              <a:t>в  преклонном  возрасте</a:t>
            </a:r>
            <a:r>
              <a:rPr lang="ru-RU" sz="2400" dirty="0"/>
              <a:t>, чтобы избежать потери </a:t>
            </a:r>
            <a:r>
              <a:rPr lang="ru-RU" sz="2400" dirty="0" smtClean="0"/>
              <a:t>зрения из-за </a:t>
            </a:r>
            <a:r>
              <a:rPr lang="ru-RU" sz="2400" dirty="0"/>
              <a:t>глаукомы, </a:t>
            </a:r>
            <a:r>
              <a:rPr lang="ru-RU" sz="2400" dirty="0" smtClean="0"/>
              <a:t>человеку </a:t>
            </a:r>
            <a:r>
              <a:rPr lang="ru-RU" sz="2400" dirty="0"/>
              <a:t>необходимо очень внимательно отнестись к этому </a:t>
            </a:r>
            <a:r>
              <a:rPr lang="ru-RU" sz="2400" dirty="0" smtClean="0"/>
              <a:t>вопросу</a:t>
            </a:r>
            <a:r>
              <a:rPr lang="ru-RU" sz="2400" dirty="0"/>
              <a:t>. После 40 лет необходимо систематически (не реже одного раза в год) посещать </a:t>
            </a:r>
            <a:r>
              <a:rPr lang="ru-RU" sz="2400" dirty="0" smtClean="0"/>
              <a:t>окулиста. </a:t>
            </a:r>
            <a:r>
              <a:rPr lang="ru-RU" sz="2400" dirty="0"/>
              <a:t>А уж при появлении симптомов </a:t>
            </a:r>
            <a:r>
              <a:rPr lang="ru-RU" sz="2400" dirty="0" smtClean="0"/>
              <a:t>глаукомы–более </a:t>
            </a:r>
            <a:r>
              <a:rPr lang="ru-RU" sz="2400" dirty="0"/>
              <a:t>или чувства давления в </a:t>
            </a:r>
            <a:r>
              <a:rPr lang="ru-RU" sz="2400" dirty="0" smtClean="0"/>
              <a:t>глазу</a:t>
            </a:r>
            <a:r>
              <a:rPr lang="ru-RU" sz="2400" dirty="0"/>
              <a:t>, головных болей, </a:t>
            </a:r>
            <a:r>
              <a:rPr lang="ru-RU" sz="2400" dirty="0" smtClean="0"/>
              <a:t>периодическом </a:t>
            </a:r>
            <a:r>
              <a:rPr lang="ru-RU" sz="2400" dirty="0"/>
              <a:t>затуманивании зрения и появлении радужных </a:t>
            </a:r>
            <a:r>
              <a:rPr lang="ru-RU" sz="2400" dirty="0" smtClean="0"/>
              <a:t>кругов </a:t>
            </a:r>
            <a:r>
              <a:rPr lang="ru-RU" sz="2400" dirty="0"/>
              <a:t>при взгляде на источник света </a:t>
            </a:r>
            <a:r>
              <a:rPr lang="ru-RU" sz="2400" dirty="0" smtClean="0"/>
              <a:t>–срочно </a:t>
            </a:r>
            <a:r>
              <a:rPr lang="ru-RU" sz="2400" dirty="0"/>
              <a:t>обратитесь к врачу!</a:t>
            </a:r>
          </a:p>
        </p:txBody>
      </p:sp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3702"/>
    </mc:Choice>
    <mc:Fallback>
      <p:transition spd="slow" advTm="337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3344" y="1124744"/>
            <a:ext cx="813690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7030A0"/>
                </a:solidFill>
              </a:rPr>
              <a:t>Радужные круги </a:t>
            </a:r>
            <a:r>
              <a:rPr lang="ru-RU" dirty="0"/>
              <a:t>обнаруживаются </a:t>
            </a:r>
            <a:r>
              <a:rPr lang="ru-RU" dirty="0" smtClean="0"/>
              <a:t>при начинающейся глаукоме. </a:t>
            </a:r>
            <a:r>
              <a:rPr lang="ru-RU" dirty="0"/>
              <a:t>Это проявление определенной формы болезни </a:t>
            </a:r>
            <a:r>
              <a:rPr lang="ru-RU" dirty="0" smtClean="0"/>
              <a:t>–так называемой </a:t>
            </a:r>
            <a:endParaRPr lang="ru-RU" dirty="0"/>
          </a:p>
          <a:p>
            <a:pPr algn="just"/>
            <a:r>
              <a:rPr lang="ru-RU" dirty="0" err="1">
                <a:solidFill>
                  <a:srgbClr val="7030A0"/>
                </a:solidFill>
              </a:rPr>
              <a:t>закрытоугольной</a:t>
            </a:r>
            <a:r>
              <a:rPr lang="ru-RU" dirty="0">
                <a:solidFill>
                  <a:srgbClr val="7030A0"/>
                </a:solidFill>
              </a:rPr>
              <a:t>. </a:t>
            </a:r>
            <a:r>
              <a:rPr lang="ru-RU" dirty="0"/>
              <a:t>Появление радужных кругов связывается с отеком роговицы, </a:t>
            </a:r>
            <a:r>
              <a:rPr lang="ru-RU" dirty="0" smtClean="0"/>
              <a:t>вызванным </a:t>
            </a:r>
            <a:r>
              <a:rPr lang="ru-RU" dirty="0"/>
              <a:t>повышением внутриглазного давления. </a:t>
            </a:r>
            <a:endParaRPr lang="ru-RU" dirty="0" smtClean="0"/>
          </a:p>
          <a:p>
            <a:pPr algn="just"/>
            <a:endParaRPr lang="ru-RU" dirty="0"/>
          </a:p>
          <a:p>
            <a:r>
              <a:rPr lang="ru-RU" dirty="0">
                <a:solidFill>
                  <a:srgbClr val="7030A0"/>
                </a:solidFill>
              </a:rPr>
              <a:t>Головные боли </a:t>
            </a:r>
            <a:r>
              <a:rPr lang="ru-RU" dirty="0" smtClean="0"/>
              <a:t>могут </a:t>
            </a:r>
            <a:r>
              <a:rPr lang="ru-RU" dirty="0"/>
              <a:t>напоминать приступы мигрени. </a:t>
            </a:r>
          </a:p>
          <a:p>
            <a:endParaRPr lang="ru-RU" dirty="0"/>
          </a:p>
          <a:p>
            <a:r>
              <a:rPr lang="ru-RU" dirty="0"/>
              <a:t>Ранний </a:t>
            </a:r>
            <a:r>
              <a:rPr lang="ru-RU" dirty="0" smtClean="0"/>
              <a:t>симптом </a:t>
            </a:r>
            <a:r>
              <a:rPr lang="ru-RU" dirty="0"/>
              <a:t>заболевания </a:t>
            </a:r>
            <a:r>
              <a:rPr lang="ru-RU" dirty="0" smtClean="0"/>
              <a:t>–</a:t>
            </a:r>
            <a:r>
              <a:rPr lang="ru-RU" dirty="0" smtClean="0">
                <a:solidFill>
                  <a:srgbClr val="7030A0"/>
                </a:solidFill>
              </a:rPr>
              <a:t>беспричинное </a:t>
            </a:r>
            <a:r>
              <a:rPr lang="ru-RU" dirty="0">
                <a:solidFill>
                  <a:srgbClr val="7030A0"/>
                </a:solidFill>
              </a:rPr>
              <a:t>слезотечение. </a:t>
            </a:r>
            <a:r>
              <a:rPr lang="ru-RU" dirty="0"/>
              <a:t>Кажущееся </a:t>
            </a:r>
          </a:p>
          <a:p>
            <a:r>
              <a:rPr lang="ru-RU" dirty="0"/>
              <a:t>увлажнение глаза проявляется тем, что глаз как бы наполняется слезой, но при утирании </a:t>
            </a:r>
            <a:r>
              <a:rPr lang="ru-RU" dirty="0" smtClean="0"/>
              <a:t>платком </a:t>
            </a:r>
            <a:r>
              <a:rPr lang="ru-RU" dirty="0"/>
              <a:t>никакой слезы больные не обнаруживают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/>
              <a:t>Подобные признаки не всегда строго характерны для глаукомы, а при</a:t>
            </a:r>
          </a:p>
          <a:p>
            <a:r>
              <a:rPr lang="ru-RU" dirty="0"/>
              <a:t>некоторых </a:t>
            </a:r>
            <a:r>
              <a:rPr lang="ru-RU" dirty="0" smtClean="0"/>
              <a:t>формах </a:t>
            </a:r>
            <a:r>
              <a:rPr lang="ru-RU" dirty="0"/>
              <a:t>болезни могут вообще отсутствовать (в том числе повышение внутриглазного </a:t>
            </a:r>
            <a:r>
              <a:rPr lang="ru-RU" dirty="0" smtClean="0"/>
              <a:t>давления</a:t>
            </a:r>
            <a:r>
              <a:rPr lang="ru-RU" dirty="0"/>
              <a:t>).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259632" y="116632"/>
            <a:ext cx="6448419" cy="792088"/>
          </a:xfrm>
        </p:spPr>
        <p:txBody>
          <a:bodyPr/>
          <a:lstStyle/>
          <a:p>
            <a:r>
              <a:rPr lang="ru-RU" sz="3200" dirty="0" smtClean="0">
                <a:solidFill>
                  <a:srgbClr val="7030A0"/>
                </a:solidFill>
              </a:rPr>
              <a:t>Симптомы:</a:t>
            </a:r>
            <a:endParaRPr lang="ru-RU" sz="3200" dirty="0">
              <a:solidFill>
                <a:srgbClr val="7030A0"/>
              </a:solidFill>
            </a:endParaRPr>
          </a:p>
        </p:txBody>
      </p:sp>
      <p:pic>
        <p:nvPicPr>
          <p:cNvPr id="6" name="Звук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3925"/>
    </mc:Choice>
    <mc:Fallback>
      <p:transition spd="slow" advTm="439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692696"/>
            <a:ext cx="6512511" cy="1143000"/>
          </a:xfrm>
        </p:spPr>
        <p:txBody>
          <a:bodyPr/>
          <a:lstStyle/>
          <a:p>
            <a:r>
              <a:rPr lang="ru-RU" dirty="0" smtClean="0">
                <a:solidFill>
                  <a:srgbClr val="7030A0"/>
                </a:solidFill>
              </a:rPr>
              <a:t>Факторы риска 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43608" y="1997839"/>
            <a:ext cx="7272808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2800" dirty="0" smtClean="0"/>
              <a:t>возраст </a:t>
            </a:r>
            <a:endParaRPr lang="ru-RU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/>
              <a:t>курение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800" dirty="0"/>
              <a:t>один из наиболее значимых факторов риска</a:t>
            </a:r>
            <a:r>
              <a:rPr lang="ru-RU" sz="2800" dirty="0" smtClean="0"/>
              <a:t>;</a:t>
            </a:r>
            <a:endParaRPr lang="ru-RU" sz="2800" dirty="0"/>
          </a:p>
          <a:p>
            <a:pPr marL="457200" indent="-457200">
              <a:buFont typeface="+mj-lt"/>
              <a:buAutoNum type="arabicPeriod"/>
            </a:pPr>
            <a:r>
              <a:rPr lang="ru-RU" sz="2800" dirty="0"/>
              <a:t>наследственная предрасположенность</a:t>
            </a:r>
            <a:r>
              <a:rPr lang="ru-RU" sz="2800" dirty="0" smtClean="0"/>
              <a:t>;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800" dirty="0" smtClean="0"/>
              <a:t>поражение </a:t>
            </a:r>
            <a:r>
              <a:rPr lang="ru-RU" sz="2800" dirty="0"/>
              <a:t>сосудов атеросклерозом</a:t>
            </a:r>
            <a:r>
              <a:rPr lang="ru-RU" sz="2800" dirty="0" smtClean="0"/>
              <a:t>;</a:t>
            </a:r>
            <a:endParaRPr lang="ru-RU" sz="2800" dirty="0"/>
          </a:p>
          <a:p>
            <a:pPr marL="457200" indent="-457200">
              <a:buFont typeface="+mj-lt"/>
              <a:buAutoNum type="arabicPeriod"/>
            </a:pPr>
            <a:r>
              <a:rPr lang="ru-RU" sz="2800" dirty="0"/>
              <a:t>близорукость</a:t>
            </a:r>
            <a:r>
              <a:rPr lang="ru-RU" sz="2800" dirty="0" smtClean="0"/>
              <a:t>;</a:t>
            </a:r>
            <a:endParaRPr lang="ru-RU" sz="2800" dirty="0"/>
          </a:p>
          <a:p>
            <a:pPr marL="457200" indent="-457200">
              <a:buFont typeface="+mj-lt"/>
              <a:buAutoNum type="arabicPeriod"/>
            </a:pPr>
            <a:r>
              <a:rPr lang="ru-RU" sz="2800" dirty="0"/>
              <a:t>низкая физическая активность</a:t>
            </a:r>
          </a:p>
          <a:p>
            <a:pPr marL="457200" indent="-457200">
              <a:buFont typeface="+mj-lt"/>
              <a:buAutoNum type="arabicPeriod"/>
            </a:pPr>
            <a:endParaRPr lang="ru-RU" sz="2400" dirty="0"/>
          </a:p>
        </p:txBody>
      </p:sp>
      <p:pic>
        <p:nvPicPr>
          <p:cNvPr id="4" name="Звук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102"/>
    </mc:Choice>
    <mc:Fallback>
      <p:transition spd="slow" advTm="141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476672"/>
            <a:ext cx="6512511" cy="1143000"/>
          </a:xfrm>
        </p:spPr>
        <p:txBody>
          <a:bodyPr/>
          <a:lstStyle/>
          <a:p>
            <a:r>
              <a:rPr lang="ru-RU" dirty="0" smtClean="0">
                <a:solidFill>
                  <a:srgbClr val="7030A0"/>
                </a:solidFill>
              </a:rPr>
              <a:t>ПРОФИЛАКТИКА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1556792"/>
            <a:ext cx="792088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sz="2800" dirty="0" smtClean="0"/>
              <a:t>После </a:t>
            </a:r>
            <a:r>
              <a:rPr lang="ru-RU" sz="2800" dirty="0"/>
              <a:t>40 </a:t>
            </a:r>
            <a:r>
              <a:rPr lang="ru-RU" sz="2800" dirty="0" smtClean="0"/>
              <a:t>лет раз </a:t>
            </a:r>
            <a:r>
              <a:rPr lang="ru-RU" sz="2800" dirty="0"/>
              <a:t>в год измеряйте внутриглазное давление и </a:t>
            </a:r>
            <a:r>
              <a:rPr lang="ru-RU" sz="2800" dirty="0" smtClean="0"/>
              <a:t>проводите </a:t>
            </a:r>
            <a:r>
              <a:rPr lang="ru-RU" sz="2800" dirty="0"/>
              <a:t>осмотр глазного дна у </a:t>
            </a:r>
            <a:r>
              <a:rPr lang="ru-RU" sz="2800" dirty="0" smtClean="0"/>
              <a:t>врача.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800" dirty="0" smtClean="0"/>
              <a:t> </a:t>
            </a:r>
            <a:r>
              <a:rPr lang="ru-RU" sz="2800" dirty="0"/>
              <a:t>не было ли случаев заболевания глаукомой у ваших родственников. </a:t>
            </a:r>
            <a:endParaRPr lang="ru-RU" sz="28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ru-RU" sz="2800" dirty="0" smtClean="0"/>
              <a:t>Соблюдайте </a:t>
            </a:r>
            <a:r>
              <a:rPr lang="ru-RU" sz="2800" dirty="0"/>
              <a:t>режим, сон должен быть регулярным (не менее </a:t>
            </a:r>
            <a:r>
              <a:rPr lang="ru-RU" sz="2800" dirty="0" smtClean="0"/>
              <a:t>7-8 </a:t>
            </a:r>
            <a:r>
              <a:rPr lang="ru-RU" sz="2800" dirty="0"/>
              <a:t>часов в сутки</a:t>
            </a:r>
            <a:r>
              <a:rPr lang="ru-RU" sz="2800" dirty="0" smtClean="0"/>
              <a:t>)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800" dirty="0" smtClean="0"/>
              <a:t> </a:t>
            </a:r>
            <a:r>
              <a:rPr lang="ru-RU" sz="2800" dirty="0"/>
              <a:t>гуляйте </a:t>
            </a:r>
            <a:r>
              <a:rPr lang="ru-RU" sz="2800" dirty="0" smtClean="0"/>
              <a:t> на </a:t>
            </a:r>
            <a:r>
              <a:rPr lang="ru-RU" sz="2800" dirty="0"/>
              <a:t>свежем </a:t>
            </a:r>
            <a:r>
              <a:rPr lang="ru-RU" sz="2800" dirty="0" smtClean="0"/>
              <a:t>воздухе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800" dirty="0" smtClean="0"/>
              <a:t> </a:t>
            </a:r>
            <a:r>
              <a:rPr lang="ru-RU" sz="2800" dirty="0"/>
              <a:t>соблюдайте </a:t>
            </a:r>
            <a:r>
              <a:rPr lang="ru-RU" sz="2800" dirty="0" smtClean="0"/>
              <a:t>молочно-растительную диету</a:t>
            </a:r>
            <a:endParaRPr lang="ru-RU" sz="2800" dirty="0"/>
          </a:p>
          <a:p>
            <a:endParaRPr lang="ru-RU" dirty="0"/>
          </a:p>
        </p:txBody>
      </p:sp>
      <p:pic>
        <p:nvPicPr>
          <p:cNvPr id="4" name="Звук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3234"/>
    </mc:Choice>
    <mc:Fallback>
      <p:transition spd="slow" advTm="232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9552" y="260648"/>
            <a:ext cx="799288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sz="2400" dirty="0"/>
              <a:t>Умеренная физическая нагрузка способствует понижению внутриглазного давления, так как стабилизирует и стимулирует кровообращение.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/>
              <a:t>Не стоит носить тугие воротнички и пояса –это вызывает повышение внутриглазного давления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/>
              <a:t>Давайте отдых глазам, выезжая за город, т.к. зеленый веет лугов и лесов снижает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/>
              <a:t>повышенное внутриглазное давление.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/>
              <a:t>В солнечные дни нужно носить солнцезащитные очки с зелеными стеклами</a:t>
            </a:r>
            <a:r>
              <a:rPr lang="ru-RU" sz="2400" dirty="0" smtClean="0"/>
              <a:t>.</a:t>
            </a:r>
            <a:endParaRPr lang="ru-RU" sz="2400" dirty="0"/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/>
              <a:t>Умеренно употребляйте кофе, спиртные напитки. Прием жидкости ограничьте до </a:t>
            </a:r>
            <a:r>
              <a:rPr lang="ru-RU" sz="2400" dirty="0" smtClean="0"/>
              <a:t>4-5 стаканов </a:t>
            </a:r>
            <a:r>
              <a:rPr lang="ru-RU" sz="2400" dirty="0"/>
              <a:t>в сутки</a:t>
            </a:r>
            <a:r>
              <a:rPr lang="ru-RU" sz="2400" dirty="0" smtClean="0"/>
              <a:t>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/>
              <a:t> </a:t>
            </a:r>
            <a:r>
              <a:rPr lang="ru-RU" sz="2400" dirty="0" smtClean="0"/>
              <a:t>Чаще </a:t>
            </a:r>
            <a:r>
              <a:rPr lang="ru-RU" sz="2400" dirty="0"/>
              <a:t>употребляйте продукты с мочегонным действием, например арбузы, </a:t>
            </a:r>
            <a:r>
              <a:rPr lang="ru-RU" sz="2400" dirty="0" smtClean="0"/>
              <a:t>березовый сок</a:t>
            </a:r>
            <a:r>
              <a:rPr lang="ru-RU" sz="2400" dirty="0"/>
              <a:t>, петрушку, укроп, шиповник</a:t>
            </a:r>
          </a:p>
        </p:txBody>
      </p:sp>
      <p:pic>
        <p:nvPicPr>
          <p:cNvPr id="4" name="Звук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9724"/>
    </mc:Choice>
    <mc:Fallback>
      <p:transition spd="slow" advTm="397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3384376" cy="114300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rgbClr val="7030A0"/>
                </a:solidFill>
              </a:rPr>
              <a:t>Катаракта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3923928" y="548680"/>
            <a:ext cx="5040560" cy="5688632"/>
          </a:xfrm>
        </p:spPr>
        <p:txBody>
          <a:bodyPr>
            <a:noAutofit/>
          </a:bodyPr>
          <a:lstStyle/>
          <a:p>
            <a:r>
              <a:rPr lang="ru-RU" sz="2000" dirty="0" smtClean="0"/>
              <a:t>- </a:t>
            </a:r>
            <a:r>
              <a:rPr lang="ru-RU" sz="2400" dirty="0" smtClean="0"/>
              <a:t>помутнение хрусталика  глаза.</a:t>
            </a:r>
          </a:p>
          <a:p>
            <a:r>
              <a:rPr lang="ru-RU" sz="2400" dirty="0" smtClean="0"/>
              <a:t>-является </a:t>
            </a:r>
            <a:r>
              <a:rPr lang="ru-RU" sz="2400" dirty="0"/>
              <a:t>одним из самых </a:t>
            </a:r>
            <a:r>
              <a:rPr lang="ru-RU" sz="2400" dirty="0" smtClean="0"/>
              <a:t>распространенных заболеваний </a:t>
            </a:r>
            <a:r>
              <a:rPr lang="ru-RU" sz="2400" dirty="0"/>
              <a:t>глаза. </a:t>
            </a:r>
            <a:r>
              <a:rPr lang="ru-RU" sz="2400" dirty="0" smtClean="0"/>
              <a:t>По статистике частота возрастной </a:t>
            </a:r>
            <a:r>
              <a:rPr lang="ru-RU" sz="2400" dirty="0"/>
              <a:t>катаракты составляет 33 на </a:t>
            </a:r>
            <a:r>
              <a:rPr lang="ru-RU" sz="2400" dirty="0" smtClean="0"/>
              <a:t>1000  населения</a:t>
            </a:r>
            <a:r>
              <a:rPr lang="ru-RU" sz="2400" dirty="0"/>
              <a:t>, причем эта цифра существенно </a:t>
            </a:r>
            <a:r>
              <a:rPr lang="ru-RU" sz="2400" dirty="0" smtClean="0"/>
              <a:t>увеличивается </a:t>
            </a:r>
            <a:r>
              <a:rPr lang="ru-RU" sz="2400" dirty="0"/>
              <a:t>с возрастом и достигает в </a:t>
            </a:r>
            <a:r>
              <a:rPr lang="ru-RU" sz="2400" dirty="0" smtClean="0"/>
              <a:t>70-80 лет </a:t>
            </a:r>
            <a:r>
              <a:rPr lang="ru-RU" sz="2400" dirty="0"/>
              <a:t>260 на 1000 у мужчин и 460 на 1000 у женщин. После 80 лет катарактой страдает </a:t>
            </a:r>
            <a:r>
              <a:rPr lang="ru-RU" sz="2400" dirty="0" smtClean="0"/>
              <a:t>практически </a:t>
            </a:r>
            <a:r>
              <a:rPr lang="ru-RU" sz="2400" dirty="0"/>
              <a:t>100% населения. </a:t>
            </a:r>
          </a:p>
        </p:txBody>
      </p:sp>
      <p:pic>
        <p:nvPicPr>
          <p:cNvPr id="6" name="Замещающее содержимое 5" descr="catarac223t1"/>
          <p:cNvPicPr>
            <a:picLocks noGrp="1" noChangeAspect="1"/>
          </p:cNvPicPr>
          <p:nvPr>
            <p:ph sz="quarter" idx="13"/>
          </p:nvPr>
        </p:nvPicPr>
        <p:blipFill>
          <a:blip r:embed="rId4"/>
          <a:stretch>
            <a:fillRect/>
          </a:stretch>
        </p:blipFill>
        <p:spPr>
          <a:xfrm>
            <a:off x="196850" y="1845310"/>
            <a:ext cx="3832860" cy="2514600"/>
          </a:xfrm>
          <a:prstGeom prst="rect">
            <a:avLst/>
          </a:prstGeom>
        </p:spPr>
      </p:pic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9085"/>
    </mc:Choice>
    <mc:Fallback>
      <p:transition spd="slow" advTm="290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75656" y="260648"/>
            <a:ext cx="5966666" cy="1008112"/>
          </a:xfrm>
        </p:spPr>
        <p:txBody>
          <a:bodyPr/>
          <a:lstStyle/>
          <a:p>
            <a:r>
              <a:rPr lang="ru-RU" dirty="0" smtClean="0">
                <a:solidFill>
                  <a:srgbClr val="7030A0"/>
                </a:solidFill>
              </a:rPr>
              <a:t>Причины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611560" y="1628800"/>
            <a:ext cx="7776864" cy="4464496"/>
          </a:xfrm>
        </p:spPr>
        <p:txBody>
          <a:bodyPr>
            <a:normAutofit fontScale="92500" lnSpcReduction="20000"/>
          </a:bodyPr>
          <a:lstStyle/>
          <a:p>
            <a:pPr marL="342900" indent="-342900" algn="just">
              <a:buFont typeface="Arial" pitchFamily="34" charset="0"/>
              <a:buChar char="•"/>
            </a:pPr>
            <a:r>
              <a:rPr lang="ru-RU" dirty="0" smtClean="0"/>
              <a:t>Изменение питания глаза</a:t>
            </a:r>
            <a:endParaRPr lang="ru-RU" dirty="0"/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dirty="0" smtClean="0"/>
              <a:t> состояние различных </a:t>
            </a:r>
            <a:r>
              <a:rPr lang="ru-RU" dirty="0"/>
              <a:t>систем организма, </a:t>
            </a:r>
            <a:r>
              <a:rPr lang="ru-RU" dirty="0" smtClean="0"/>
              <a:t>обеспечивающи</a:t>
            </a:r>
            <a:r>
              <a:rPr lang="ru-RU" dirty="0"/>
              <a:t>х</a:t>
            </a:r>
            <a:r>
              <a:rPr lang="ru-RU" dirty="0" smtClean="0"/>
              <a:t> </a:t>
            </a:r>
            <a:r>
              <a:rPr lang="ru-RU" dirty="0"/>
              <a:t>стабильность внутренней среды.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dirty="0" smtClean="0"/>
              <a:t> старческие изменения </a:t>
            </a:r>
            <a:r>
              <a:rPr lang="ru-RU" dirty="0"/>
              <a:t>в химическом составе хрусталика. </a:t>
            </a:r>
            <a:endParaRPr lang="ru-RU" dirty="0" smtClean="0"/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dirty="0" smtClean="0"/>
              <a:t>форма процесса </a:t>
            </a:r>
            <a:r>
              <a:rPr lang="ru-RU" dirty="0"/>
              <a:t>склероза, в ходе которого хрусталик становится менее прозрачным.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dirty="0" smtClean="0"/>
              <a:t>Глазная травма в прошлом </a:t>
            </a:r>
            <a:endParaRPr lang="ru-RU" dirty="0"/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dirty="0" smtClean="0"/>
              <a:t>наследственная предрасположенность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dirty="0" smtClean="0"/>
              <a:t>применением </a:t>
            </a:r>
            <a:r>
              <a:rPr lang="ru-RU" dirty="0"/>
              <a:t>некоторых медицинских </a:t>
            </a:r>
            <a:r>
              <a:rPr lang="ru-RU" dirty="0" smtClean="0"/>
              <a:t>препаратов.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dirty="0" smtClean="0"/>
              <a:t>проблемы со здоровьем, например диабет</a:t>
            </a:r>
            <a:r>
              <a:rPr lang="ru-RU" dirty="0"/>
              <a:t>.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dirty="0" smtClean="0"/>
              <a:t>длительное </a:t>
            </a:r>
            <a:r>
              <a:rPr lang="ru-RU" dirty="0"/>
              <a:t>воздействие больших </a:t>
            </a:r>
            <a:r>
              <a:rPr lang="ru-RU" dirty="0" smtClean="0"/>
              <a:t>доз ультрафиолетовых лучей</a:t>
            </a:r>
            <a:endParaRPr lang="ru-RU" dirty="0"/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dirty="0"/>
              <a:t>Иногда катаракта может развиваться у новорожденных </a:t>
            </a:r>
            <a:r>
              <a:rPr lang="ru-RU" dirty="0" smtClean="0"/>
              <a:t>из-за каких-либо нарушений</a:t>
            </a:r>
            <a:r>
              <a:rPr lang="ru-RU" dirty="0"/>
              <a:t>, повлиявших на плод, например, в результате заболевания матери краснухой </a:t>
            </a:r>
            <a:r>
              <a:rPr lang="ru-RU" dirty="0" smtClean="0"/>
              <a:t>в </a:t>
            </a:r>
            <a:r>
              <a:rPr lang="ru-RU" dirty="0"/>
              <a:t>первой трети беременности. </a:t>
            </a:r>
          </a:p>
        </p:txBody>
      </p:sp>
      <p:pic>
        <p:nvPicPr>
          <p:cNvPr id="2" name="Звук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8904"/>
    </mc:Choice>
    <mc:Fallback>
      <p:transition spd="slow" advTm="489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692696"/>
            <a:ext cx="5966666" cy="576064"/>
          </a:xfrm>
        </p:spPr>
        <p:txBody>
          <a:bodyPr/>
          <a:lstStyle/>
          <a:p>
            <a:r>
              <a:rPr lang="ru-RU" dirty="0" smtClean="0">
                <a:solidFill>
                  <a:srgbClr val="7030A0"/>
                </a:solidFill>
              </a:rPr>
              <a:t>Профилактика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9552" y="1412776"/>
            <a:ext cx="6906598" cy="4104456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2400" dirty="0"/>
              <a:t>С</a:t>
            </a:r>
            <a:r>
              <a:rPr lang="ru-RU" sz="2400" dirty="0" smtClean="0"/>
              <a:t>уществует тесная </a:t>
            </a:r>
            <a:r>
              <a:rPr lang="ru-RU" sz="2400" dirty="0"/>
              <a:t>связь между ультрафиолетовым излучением и катарактой, так что для </a:t>
            </a:r>
            <a:r>
              <a:rPr lang="ru-RU" sz="2400" dirty="0" smtClean="0"/>
              <a:t>профилактики </a:t>
            </a:r>
            <a:r>
              <a:rPr lang="ru-RU" sz="2400" dirty="0"/>
              <a:t>катаракты всегда надевайте солнцезащитные очки и шляпу или козырек </a:t>
            </a:r>
            <a:r>
              <a:rPr lang="ru-RU" sz="2400" dirty="0" smtClean="0"/>
              <a:t>при </a:t>
            </a:r>
            <a:r>
              <a:rPr lang="ru-RU" sz="2400" dirty="0"/>
              <a:t>выходе на улицу. Будьте </a:t>
            </a:r>
            <a:r>
              <a:rPr lang="ru-RU" sz="2400" dirty="0" smtClean="0"/>
              <a:t>особенно </a:t>
            </a:r>
            <a:r>
              <a:rPr lang="ru-RU" sz="2400" dirty="0"/>
              <a:t>осторожны, находясь в горах, на пляже или в </a:t>
            </a:r>
            <a:r>
              <a:rPr lang="ru-RU" sz="2400" dirty="0" smtClean="0"/>
              <a:t>плавательном </a:t>
            </a:r>
            <a:r>
              <a:rPr lang="ru-RU" sz="2400" dirty="0"/>
              <a:t>бассейне. В воде или недалеко от водных источников человек получает </a:t>
            </a:r>
            <a:r>
              <a:rPr lang="ru-RU" sz="2400" dirty="0" smtClean="0"/>
              <a:t>двойную </a:t>
            </a:r>
            <a:r>
              <a:rPr lang="ru-RU" sz="2400" dirty="0"/>
              <a:t>дозу ультрафиолета </a:t>
            </a:r>
            <a:r>
              <a:rPr lang="ru-RU" sz="2400" dirty="0" smtClean="0"/>
              <a:t>–прямые </a:t>
            </a:r>
            <a:r>
              <a:rPr lang="ru-RU" sz="2400" dirty="0"/>
              <a:t>и отраженные </a:t>
            </a:r>
            <a:r>
              <a:rPr lang="ru-RU" sz="2400" dirty="0" smtClean="0"/>
              <a:t>солнечные. </a:t>
            </a:r>
            <a:r>
              <a:rPr lang="ru-RU" sz="2400" dirty="0"/>
              <a:t>Чем выше солнце, тем </a:t>
            </a:r>
            <a:r>
              <a:rPr lang="ru-RU" sz="2400" dirty="0" smtClean="0"/>
              <a:t>его </a:t>
            </a:r>
            <a:r>
              <a:rPr lang="ru-RU" sz="2400" dirty="0"/>
              <a:t>лучи опаснее для ваших </a:t>
            </a:r>
            <a:r>
              <a:rPr lang="ru-RU" sz="2400" dirty="0" smtClean="0"/>
              <a:t>глаз.</a:t>
            </a:r>
            <a:endParaRPr lang="ru-RU" sz="2400" dirty="0"/>
          </a:p>
          <a:p>
            <a:endParaRPr lang="ru-RU" dirty="0"/>
          </a:p>
        </p:txBody>
      </p:sp>
      <p:pic>
        <p:nvPicPr>
          <p:cNvPr id="4" name="Звук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7438"/>
    </mc:Choice>
    <mc:Fallback>
      <p:transition spd="slow" advTm="374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22784" y="404664"/>
            <a:ext cx="813690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С </a:t>
            </a:r>
            <a:r>
              <a:rPr lang="ru-RU" sz="2400" dirty="0"/>
              <a:t>недавних </a:t>
            </a:r>
            <a:r>
              <a:rPr lang="ru-RU" sz="2400" dirty="0" smtClean="0"/>
              <a:t>пор</a:t>
            </a:r>
            <a:r>
              <a:rPr lang="ru-RU" sz="2400" dirty="0"/>
              <a:t> </a:t>
            </a:r>
            <a:r>
              <a:rPr lang="ru-RU" sz="2400" dirty="0" smtClean="0"/>
              <a:t>существует </a:t>
            </a:r>
            <a:r>
              <a:rPr lang="ru-RU" sz="2400" dirty="0"/>
              <a:t>мнение, что </a:t>
            </a:r>
            <a:r>
              <a:rPr lang="ru-RU" sz="2400" dirty="0" smtClean="0">
                <a:solidFill>
                  <a:srgbClr val="7030A0"/>
                </a:solidFill>
              </a:rPr>
              <a:t>витамины-антиоксиданты</a:t>
            </a:r>
            <a:r>
              <a:rPr lang="ru-RU" sz="2400" dirty="0" smtClean="0"/>
              <a:t> </a:t>
            </a:r>
            <a:r>
              <a:rPr lang="ru-RU" sz="2400" dirty="0"/>
              <a:t>могут </a:t>
            </a:r>
            <a:r>
              <a:rPr lang="ru-RU" sz="2400" dirty="0" smtClean="0"/>
              <a:t>предотвратить </a:t>
            </a:r>
            <a:r>
              <a:rPr lang="ru-RU" sz="2400" dirty="0"/>
              <a:t>возникновение катаракты, захватывая свободные </a:t>
            </a:r>
            <a:r>
              <a:rPr lang="ru-RU" sz="2400" dirty="0" smtClean="0"/>
              <a:t>радикалы</a:t>
            </a:r>
            <a:r>
              <a:rPr lang="ru-RU" sz="2400" dirty="0"/>
              <a:t>, разрушающие </a:t>
            </a:r>
            <a:r>
              <a:rPr lang="ru-RU" sz="2400" dirty="0" smtClean="0"/>
              <a:t>белок </a:t>
            </a:r>
            <a:r>
              <a:rPr lang="ru-RU" sz="2400" dirty="0"/>
              <a:t>в хрусталике глаза. Свободные радикалы образуются не только в результате </a:t>
            </a:r>
            <a:r>
              <a:rPr lang="ru-RU" sz="2400" dirty="0" smtClean="0"/>
              <a:t>обмена </a:t>
            </a:r>
            <a:r>
              <a:rPr lang="ru-RU" sz="2400" dirty="0"/>
              <a:t>веществ в организме, но и под действием </a:t>
            </a:r>
            <a:r>
              <a:rPr lang="ru-RU" sz="2400" dirty="0" smtClean="0"/>
              <a:t>УФ-лучей</a:t>
            </a:r>
            <a:r>
              <a:rPr lang="ru-RU" sz="2400" dirty="0"/>
              <a:t>.</a:t>
            </a:r>
          </a:p>
          <a:p>
            <a:r>
              <a:rPr lang="ru-RU" sz="2400" dirty="0"/>
              <a:t>Исследование, проведенное в 1994 году в Гарвардском университете, показало, </a:t>
            </a:r>
            <a:r>
              <a:rPr lang="ru-RU" sz="2400" dirty="0" smtClean="0"/>
              <a:t>что </a:t>
            </a:r>
            <a:r>
              <a:rPr lang="ru-RU" sz="2400" dirty="0"/>
              <a:t>прием </a:t>
            </a:r>
            <a:r>
              <a:rPr lang="ru-RU" sz="2400" dirty="0" err="1" smtClean="0"/>
              <a:t>мультивитаминных</a:t>
            </a:r>
            <a:r>
              <a:rPr lang="ru-RU" sz="2400" dirty="0" smtClean="0"/>
              <a:t> </a:t>
            </a:r>
            <a:r>
              <a:rPr lang="ru-RU" sz="2400" dirty="0"/>
              <a:t>добавок снижает риск возникновения и развития </a:t>
            </a:r>
            <a:r>
              <a:rPr lang="ru-RU" sz="2400" dirty="0" smtClean="0"/>
              <a:t>катаракты</a:t>
            </a:r>
            <a:r>
              <a:rPr lang="ru-RU" sz="2400" dirty="0"/>
              <a:t>. В результате другого исследования было выявлено снижение случаев </a:t>
            </a:r>
            <a:r>
              <a:rPr lang="ru-RU" sz="2400" dirty="0" smtClean="0"/>
              <a:t>заболевания </a:t>
            </a:r>
            <a:r>
              <a:rPr lang="ru-RU" sz="2400" dirty="0"/>
              <a:t>у людей, принимавших витамин А и </a:t>
            </a:r>
            <a:r>
              <a:rPr lang="ru-RU" sz="2400" dirty="0" smtClean="0"/>
              <a:t>бета-каротин</a:t>
            </a:r>
            <a:r>
              <a:rPr lang="ru-RU" sz="2400" dirty="0"/>
              <a:t>. Считается, что прием </a:t>
            </a:r>
            <a:r>
              <a:rPr lang="ru-RU" sz="2400" dirty="0" smtClean="0"/>
              <a:t>витамина</a:t>
            </a:r>
            <a:r>
              <a:rPr lang="ru-RU" sz="2400" dirty="0"/>
              <a:t> </a:t>
            </a:r>
            <a:r>
              <a:rPr lang="ru-RU" sz="2400" dirty="0" smtClean="0"/>
              <a:t>Е </a:t>
            </a:r>
            <a:r>
              <a:rPr lang="ru-RU" sz="2400" dirty="0"/>
              <a:t>также снижает риск заболевания.</a:t>
            </a:r>
          </a:p>
        </p:txBody>
      </p:sp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2744"/>
    </mc:Choice>
    <mc:Fallback>
      <p:transition spd="slow" advTm="427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55576" y="476673"/>
            <a:ext cx="3636085" cy="792088"/>
          </a:xfrm>
        </p:spPr>
        <p:txBody>
          <a:bodyPr/>
          <a:lstStyle/>
          <a:p>
            <a:r>
              <a:rPr lang="ru-RU" sz="3200" dirty="0" smtClean="0">
                <a:solidFill>
                  <a:srgbClr val="7030A0"/>
                </a:solidFill>
              </a:rPr>
              <a:t>Близорукость</a:t>
            </a:r>
            <a:endParaRPr lang="ru-RU" sz="3200" dirty="0">
              <a:solidFill>
                <a:srgbClr val="7030A0"/>
              </a:solidFill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4225" y="1052737"/>
            <a:ext cx="4442271" cy="3833612"/>
          </a:xfrm>
        </p:spPr>
      </p:pic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539552" y="1772816"/>
            <a:ext cx="3924873" cy="3864504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Близорукостью, </a:t>
            </a:r>
            <a:r>
              <a:rPr lang="ru-RU" sz="2000" dirty="0"/>
              <a:t>или </a:t>
            </a:r>
            <a:r>
              <a:rPr lang="ru-RU" sz="2000" dirty="0" smtClean="0"/>
              <a:t>миопией, </a:t>
            </a:r>
            <a:r>
              <a:rPr lang="ru-RU" sz="2000" dirty="0"/>
              <a:t>страдает </a:t>
            </a:r>
          </a:p>
          <a:p>
            <a:r>
              <a:rPr lang="ru-RU" sz="2000" dirty="0"/>
              <a:t>каждый третий житель </a:t>
            </a:r>
            <a:r>
              <a:rPr lang="ru-RU" sz="2000" dirty="0" smtClean="0"/>
              <a:t>на </a:t>
            </a:r>
            <a:r>
              <a:rPr lang="ru-RU" sz="2000" dirty="0"/>
              <a:t>земном шаре. Это </a:t>
            </a:r>
          </a:p>
          <a:p>
            <a:r>
              <a:rPr lang="ru-RU" sz="2000" dirty="0"/>
              <a:t>заболевание встречается </a:t>
            </a:r>
            <a:r>
              <a:rPr lang="ru-RU" sz="2000" dirty="0" smtClean="0"/>
              <a:t>как </a:t>
            </a:r>
            <a:r>
              <a:rPr lang="ru-RU" sz="2000" dirty="0"/>
              <a:t>у детей, так и у взрослых. Самый первый </a:t>
            </a:r>
            <a:r>
              <a:rPr lang="ru-RU" sz="2000" dirty="0" smtClean="0"/>
              <a:t>признак близорукости –это </a:t>
            </a:r>
            <a:r>
              <a:rPr lang="ru-RU" sz="2000" dirty="0"/>
              <a:t>ухудшение зрения вдаль.</a:t>
            </a:r>
          </a:p>
          <a:p>
            <a:endParaRPr lang="ru-RU" dirty="0"/>
          </a:p>
        </p:txBody>
      </p:sp>
      <p:pic>
        <p:nvPicPr>
          <p:cNvPr id="2" name="Звук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598"/>
    </mc:Choice>
    <mc:Fallback>
      <p:transition spd="slow" advTm="165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115616" y="404664"/>
            <a:ext cx="6512511" cy="1143000"/>
          </a:xfrm>
        </p:spPr>
        <p:txBody>
          <a:bodyPr/>
          <a:lstStyle/>
          <a:p>
            <a:r>
              <a:rPr lang="ru-RU" dirty="0" smtClean="0">
                <a:solidFill>
                  <a:srgbClr val="7030A0"/>
                </a:solidFill>
              </a:rPr>
              <a:t>Причины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3248" y="1268760"/>
            <a:ext cx="835292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sz="2000" dirty="0">
                <a:solidFill>
                  <a:srgbClr val="7030A0"/>
                </a:solidFill>
              </a:rPr>
              <a:t>Неправильное питание.</a:t>
            </a:r>
          </a:p>
          <a:p>
            <a:r>
              <a:rPr lang="ru-RU" sz="2000" dirty="0"/>
              <a:t>Недостаток в рационе </a:t>
            </a:r>
            <a:r>
              <a:rPr lang="ru-RU" sz="2000" dirty="0" smtClean="0"/>
              <a:t>питания </a:t>
            </a:r>
            <a:r>
              <a:rPr lang="ru-RU" sz="2000" dirty="0"/>
              <a:t>различных </a:t>
            </a:r>
            <a:r>
              <a:rPr lang="ru-RU" sz="2000" dirty="0" smtClean="0"/>
              <a:t>микроэлементов </a:t>
            </a:r>
            <a:r>
              <a:rPr lang="ru-RU" sz="2000" dirty="0"/>
              <a:t>(таких как </a:t>
            </a:r>
            <a:r>
              <a:rPr lang="ru-RU" sz="2000" dirty="0" err="1" smtClean="0"/>
              <a:t>Zn</a:t>
            </a:r>
            <a:r>
              <a:rPr lang="ru-RU" sz="2000" dirty="0" smtClean="0"/>
              <a:t>, </a:t>
            </a:r>
            <a:r>
              <a:rPr lang="ru-RU" sz="2000" dirty="0" err="1" smtClean="0"/>
              <a:t>Mn</a:t>
            </a:r>
            <a:r>
              <a:rPr lang="ru-RU" sz="2000" dirty="0" smtClean="0"/>
              <a:t>, </a:t>
            </a:r>
            <a:r>
              <a:rPr lang="ru-RU" sz="2000" dirty="0" err="1" smtClean="0"/>
              <a:t>Cu</a:t>
            </a:r>
            <a:r>
              <a:rPr lang="ru-RU" sz="2000" dirty="0" smtClean="0"/>
              <a:t>, </a:t>
            </a:r>
            <a:r>
              <a:rPr lang="ru-RU" sz="2000" dirty="0" err="1" smtClean="0"/>
              <a:t>Cr</a:t>
            </a:r>
            <a:r>
              <a:rPr lang="ru-RU" sz="2000" dirty="0" smtClean="0"/>
              <a:t> и </a:t>
            </a:r>
            <a:r>
              <a:rPr lang="ru-RU" sz="2000" dirty="0"/>
              <a:t>др.), необходимых для развития тканей </a:t>
            </a:r>
            <a:r>
              <a:rPr lang="ru-RU" sz="2000" dirty="0" smtClean="0"/>
              <a:t>склеры</a:t>
            </a:r>
            <a:r>
              <a:rPr lang="ru-RU" sz="2000" dirty="0"/>
              <a:t>, может способствовать прогрессированию </a:t>
            </a:r>
            <a:r>
              <a:rPr lang="ru-RU" sz="2000" dirty="0" err="1" smtClean="0"/>
              <a:t>близорукости.Если</a:t>
            </a:r>
            <a:r>
              <a:rPr lang="ru-RU" sz="2000" dirty="0" smtClean="0"/>
              <a:t> </a:t>
            </a:r>
            <a:r>
              <a:rPr lang="ru-RU" sz="2000" dirty="0"/>
              <a:t>рацион питания включает большое </a:t>
            </a:r>
            <a:r>
              <a:rPr lang="ru-RU" sz="2000" dirty="0" smtClean="0"/>
              <a:t>количество </a:t>
            </a:r>
            <a:r>
              <a:rPr lang="ru-RU" sz="2000" dirty="0"/>
              <a:t>углеводов, в частности, много хлеба, у </a:t>
            </a:r>
            <a:r>
              <a:rPr lang="ru-RU" sz="2000" dirty="0" smtClean="0"/>
              <a:t>детей </a:t>
            </a:r>
            <a:r>
              <a:rPr lang="ru-RU" sz="2000" dirty="0"/>
              <a:t>значительно повышается уровень </a:t>
            </a:r>
            <a:r>
              <a:rPr lang="ru-RU" sz="2000" dirty="0" smtClean="0"/>
              <a:t>инсулина</a:t>
            </a:r>
            <a:r>
              <a:rPr lang="ru-RU" sz="2000" dirty="0"/>
              <a:t>, </a:t>
            </a:r>
            <a:r>
              <a:rPr lang="ru-RU" sz="2000" dirty="0" smtClean="0"/>
              <a:t>чрезмерное </a:t>
            </a:r>
            <a:r>
              <a:rPr lang="ru-RU" sz="2000" dirty="0"/>
              <a:t>количество которого приводит к </a:t>
            </a:r>
            <a:r>
              <a:rPr lang="ru-RU" sz="2000" dirty="0" smtClean="0"/>
              <a:t>растяжению </a:t>
            </a:r>
            <a:r>
              <a:rPr lang="ru-RU" sz="2000" dirty="0"/>
              <a:t>главного яблока в длину, что т</a:t>
            </a:r>
            <a:r>
              <a:rPr lang="ru-RU" sz="2000" dirty="0" smtClean="0"/>
              <a:t>акже вызывает </a:t>
            </a:r>
            <a:r>
              <a:rPr lang="ru-RU" sz="2000" dirty="0"/>
              <a:t>возникновение близорукости.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000" dirty="0">
                <a:solidFill>
                  <a:srgbClr val="7030A0"/>
                </a:solidFill>
              </a:rPr>
              <a:t>Перенапряжение глаз.</a:t>
            </a:r>
          </a:p>
          <a:p>
            <a:r>
              <a:rPr lang="ru-RU" sz="2000" dirty="0"/>
              <a:t>Длительные и </a:t>
            </a:r>
            <a:r>
              <a:rPr lang="ru-RU" sz="2000" dirty="0" smtClean="0"/>
              <a:t>интенсивные </a:t>
            </a:r>
            <a:r>
              <a:rPr lang="ru-RU" sz="2000" dirty="0"/>
              <a:t>зрительные нагрузки на </a:t>
            </a:r>
            <a:r>
              <a:rPr lang="ru-RU" sz="2000" dirty="0" smtClean="0"/>
              <a:t>близком расстоянии</a:t>
            </a:r>
            <a:r>
              <a:rPr lang="ru-RU" sz="2000" dirty="0"/>
              <a:t>, плохое освещение рабочего </a:t>
            </a:r>
            <a:r>
              <a:rPr lang="ru-RU" sz="2000" dirty="0" smtClean="0"/>
              <a:t>места, неправильная посадка </a:t>
            </a:r>
            <a:r>
              <a:rPr lang="ru-RU" sz="2000" dirty="0"/>
              <a:t>при чтении и письме, </a:t>
            </a:r>
            <a:r>
              <a:rPr lang="ru-RU" sz="2000" dirty="0" smtClean="0"/>
              <a:t>чрезмерное </a:t>
            </a:r>
            <a:r>
              <a:rPr lang="ru-RU" sz="2000" dirty="0"/>
              <a:t>увеличение телевизором и компьютером </a:t>
            </a:r>
          </a:p>
          <a:p>
            <a:r>
              <a:rPr lang="ru-RU" sz="2000" dirty="0" smtClean="0"/>
              <a:t>–все </a:t>
            </a:r>
            <a:r>
              <a:rPr lang="ru-RU" sz="2000" dirty="0"/>
              <a:t>это отрицательно сказывается на качестве </a:t>
            </a:r>
            <a:r>
              <a:rPr lang="ru-RU" sz="2000" dirty="0" smtClean="0"/>
              <a:t>зрения.</a:t>
            </a:r>
            <a:endParaRPr lang="ru-RU" sz="2000" dirty="0"/>
          </a:p>
        </p:txBody>
      </p:sp>
      <p:pic>
        <p:nvPicPr>
          <p:cNvPr id="4" name="Звук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154"/>
    </mc:Choice>
    <mc:Fallback>
      <p:transition spd="slow" advTm="501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7544" y="332656"/>
            <a:ext cx="8424936" cy="5601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sz="2000" dirty="0">
                <a:solidFill>
                  <a:srgbClr val="7030A0"/>
                </a:solidFill>
              </a:rPr>
              <a:t>Неправильная коррекция.</a:t>
            </a:r>
          </a:p>
          <a:p>
            <a:r>
              <a:rPr lang="ru-RU" sz="2000" dirty="0"/>
              <a:t>Отсутствие коррекции зрения при первом появлении близорукости </a:t>
            </a:r>
          </a:p>
          <a:p>
            <a:r>
              <a:rPr lang="ru-RU" sz="2000" dirty="0"/>
              <a:t>ведет к дальнейшему перенапряжению органов зрения и способствует прогрессированию заболевания, а иногда –к развитию </a:t>
            </a:r>
            <a:r>
              <a:rPr lang="ru-RU" sz="2000" dirty="0" err="1"/>
              <a:t>амблиопии</a:t>
            </a:r>
            <a:r>
              <a:rPr lang="ru-RU" sz="2000" dirty="0"/>
              <a:t> </a:t>
            </a:r>
          </a:p>
          <a:p>
            <a:r>
              <a:rPr lang="ru-RU" sz="2000" dirty="0"/>
              <a:t>(синдрома ленивого глаза) и даже косоглазию. Если для работы</a:t>
            </a:r>
          </a:p>
          <a:p>
            <a:r>
              <a:rPr lang="ru-RU" sz="2000" dirty="0"/>
              <a:t>на близком расстоянии используются неправильно подобранные (слишком сильные) очки или контактные линзы, это провоцирует перенапряжение мышц глаза и способствует дальнейшему ухудшению </a:t>
            </a:r>
            <a:r>
              <a:rPr lang="ru-RU" sz="2000" dirty="0" smtClean="0"/>
              <a:t>зрения.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dirty="0">
                <a:solidFill>
                  <a:srgbClr val="7030A0"/>
                </a:solidFill>
              </a:rPr>
              <a:t>Слабость глазных мышц.</a:t>
            </a:r>
          </a:p>
          <a:p>
            <a:r>
              <a:rPr lang="ru-RU" sz="2000" dirty="0"/>
              <a:t>Развитие близорукости </a:t>
            </a:r>
            <a:r>
              <a:rPr lang="ru-RU" sz="2000" dirty="0" smtClean="0"/>
              <a:t>во </a:t>
            </a:r>
            <a:r>
              <a:rPr lang="ru-RU" sz="2000" dirty="0"/>
              <a:t>многом зависит от недостаточно развитой </a:t>
            </a:r>
          </a:p>
          <a:p>
            <a:r>
              <a:rPr lang="ru-RU" sz="2000" dirty="0"/>
              <a:t>аккомодационной мышцы глаза, которая изменяет </a:t>
            </a:r>
            <a:r>
              <a:rPr lang="ru-RU" sz="2000" dirty="0" smtClean="0"/>
              <a:t>кривизну </a:t>
            </a:r>
            <a:r>
              <a:rPr lang="ru-RU" sz="2000" dirty="0"/>
              <a:t>хрусталик</a:t>
            </a:r>
          </a:p>
          <a:p>
            <a:r>
              <a:rPr lang="ru-RU" sz="2000" dirty="0"/>
              <a:t>а, обеспечивая способность ясно </a:t>
            </a:r>
            <a:r>
              <a:rPr lang="ru-RU" sz="2000" dirty="0" smtClean="0"/>
              <a:t>видеть </a:t>
            </a:r>
            <a:r>
              <a:rPr lang="ru-RU" sz="2000" dirty="0"/>
              <a:t>предметы на различных расстояниях. </a:t>
            </a:r>
            <a:r>
              <a:rPr lang="ru-RU" sz="2000" dirty="0" smtClean="0"/>
              <a:t>Длительное </a:t>
            </a:r>
            <a:r>
              <a:rPr lang="ru-RU" sz="2000" dirty="0"/>
              <a:t>перенапряжение этой мышцы также </a:t>
            </a:r>
            <a:r>
              <a:rPr lang="ru-RU" sz="2000"/>
              <a:t>может </a:t>
            </a:r>
            <a:r>
              <a:rPr lang="ru-RU" sz="2000" smtClean="0"/>
              <a:t>привести </a:t>
            </a:r>
            <a:r>
              <a:rPr lang="ru-RU" sz="2000"/>
              <a:t>к </a:t>
            </a:r>
            <a:r>
              <a:rPr lang="ru-RU" sz="2000" smtClean="0"/>
              <a:t>близорукости.</a:t>
            </a:r>
            <a:endParaRPr lang="ru-RU" sz="2000" dirty="0"/>
          </a:p>
          <a:p>
            <a:endParaRPr lang="ru-RU" dirty="0"/>
          </a:p>
        </p:txBody>
      </p:sp>
      <p:pic>
        <p:nvPicPr>
          <p:cNvPr id="5" name="Звук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1680"/>
    </mc:Choice>
    <mc:Fallback>
      <p:transition spd="slow" advTm="516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en-US"/>
          </a:p>
        </p:txBody>
      </p:sp>
      <p:pic>
        <p:nvPicPr>
          <p:cNvPr id="4" name="Замещающее содержимое 3" descr="58c7ff6eb3008"/>
          <p:cNvPicPr>
            <a:picLocks noGrp="1" noChangeAspect="1"/>
          </p:cNvPicPr>
          <p:nvPr>
            <p:ph sz="quarter" idx="13"/>
          </p:nvPr>
        </p:nvPicPr>
        <p:blipFill>
          <a:blip r:embed="rId4"/>
          <a:stretch>
            <a:fillRect/>
          </a:stretch>
        </p:blipFill>
        <p:spPr>
          <a:xfrm>
            <a:off x="395605" y="260985"/>
            <a:ext cx="8331200" cy="6014085"/>
          </a:xfrm>
          <a:prstGeom prst="rect">
            <a:avLst/>
          </a:prstGeom>
        </p:spPr>
      </p:pic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9751"/>
    </mc:Choice>
    <mc:Fallback>
      <p:transition spd="slow" advTm="297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547664" y="1988840"/>
            <a:ext cx="6552728" cy="3960440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К ним относятся</a:t>
            </a:r>
            <a:r>
              <a:rPr lang="ru-RU" sz="3200" dirty="0" smtClean="0"/>
              <a:t>: 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Болезни век,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слезных путей,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глазницы,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болезни мышц глаза,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3200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конъюктивиты</a:t>
            </a:r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:</a:t>
            </a:r>
            <a:endParaRPr lang="ru-RU" sz="320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11560" y="476672"/>
            <a:ext cx="7772400" cy="1470025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ЗАБОЛЕВАНИЯ ПРИДАТОЧНОГО АППАРАТА ГЛАЗА</a:t>
            </a:r>
            <a:r>
              <a:rPr lang="ru-RU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ru-RU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</a:br>
            <a:endParaRPr lang="ru-RU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pic>
        <p:nvPicPr>
          <p:cNvPr id="2" name="Звук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771"/>
    </mc:Choice>
    <mc:Fallback>
      <p:transition spd="slow" advTm="127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116632"/>
            <a:ext cx="4608513" cy="432048"/>
          </a:xfrm>
        </p:spPr>
        <p:txBody>
          <a:bodyPr/>
          <a:lstStyle/>
          <a:p>
            <a:pPr algn="ctr"/>
            <a:r>
              <a:rPr lang="ru-RU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Заболевания век</a:t>
            </a:r>
            <a:endParaRPr lang="ru-RU" sz="24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3" y="692696"/>
            <a:ext cx="5088565" cy="3816424"/>
          </a:xfrm>
        </p:spPr>
      </p:pic>
      <p:sp>
        <p:nvSpPr>
          <p:cNvPr id="5" name="Объект 2"/>
          <p:cNvSpPr txBox="1"/>
          <p:nvPr/>
        </p:nvSpPr>
        <p:spPr>
          <a:xfrm>
            <a:off x="5004048" y="836712"/>
            <a:ext cx="4032448" cy="453650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90015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335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625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/>
              <a:t>Веки защищают </a:t>
            </a:r>
            <a:r>
              <a:rPr lang="ru-RU" dirty="0" smtClean="0"/>
              <a:t>переднюю поверхность глазного яблока от высыхания и неблагоприятного воздействия окружающей среды, поддерживая таким образом влажность и зеркальный блеск роговицы и постоянное увлажнение конъюнктивы. </a:t>
            </a:r>
          </a:p>
          <a:p>
            <a:r>
              <a:rPr lang="ru-RU" b="1" dirty="0" smtClean="0"/>
              <a:t>Спонтанное моргание</a:t>
            </a:r>
            <a:r>
              <a:rPr lang="ru-RU" dirty="0" smtClean="0"/>
              <a:t>, происходящее приблизительно 15 раз в минуту, обеспечивает равномерное распределение слезы и секрета желез век на передней поверхности роговицы, а также помогает отведению слезной жидкости.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4797152"/>
            <a:ext cx="473082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Ресницы </a:t>
            </a:r>
            <a:r>
              <a:rPr lang="ru-RU" b="1" dirty="0"/>
              <a:t>образуют </a:t>
            </a:r>
            <a:r>
              <a:rPr lang="ru-RU" dirty="0"/>
              <a:t>двухрядный нежный заслон для глазной щели из 100—150 коротких волосков на верхнем веке и вдвое меньшего количества на нижнем. Через каждые 3—5 </a:t>
            </a:r>
            <a:r>
              <a:rPr lang="ru-RU" dirty="0" smtClean="0"/>
              <a:t>мес. </a:t>
            </a:r>
            <a:r>
              <a:rPr lang="ru-RU" dirty="0"/>
              <a:t>они заменяются новыми. </a:t>
            </a:r>
          </a:p>
        </p:txBody>
      </p:sp>
      <p:pic>
        <p:nvPicPr>
          <p:cNvPr id="8" name="Звук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5926"/>
    </mc:Choice>
    <mc:Fallback>
      <p:transition spd="slow" advTm="459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ОФТАЛЬМОЛОГИЯ\ЗАБ Я   ВЕК\блефарит\316_86_0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9310" y="1124744"/>
            <a:ext cx="4824536" cy="4098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 txBox="1"/>
          <p:nvPr/>
        </p:nvSpPr>
        <p:spPr>
          <a:xfrm>
            <a:off x="1547664" y="260648"/>
            <a:ext cx="6512511" cy="64100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3600" smtClean="0">
                <a:solidFill>
                  <a:schemeClr val="bg2">
                    <a:lumMod val="50000"/>
                  </a:schemeClr>
                </a:solidFill>
              </a:rPr>
              <a:t>Строение века</a:t>
            </a:r>
            <a:endParaRPr lang="ru-RU" sz="36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" name="Объект 2"/>
          <p:cNvSpPr txBox="1"/>
          <p:nvPr/>
        </p:nvSpPr>
        <p:spPr>
          <a:xfrm>
            <a:off x="17082" y="5373216"/>
            <a:ext cx="8928992" cy="1224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90015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335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625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26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Блефарит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</a:rPr>
              <a:t> — двустороннее воспаление краев век, почти всегда имеющее хроническое течение и являющееся одним из наиболее часто встречающихся глазных заболеваний.</a:t>
            </a:r>
            <a:endParaRPr lang="ru-RU" dirty="0"/>
          </a:p>
        </p:txBody>
      </p:sp>
      <p:pic>
        <p:nvPicPr>
          <p:cNvPr id="2" name="Звук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976"/>
    </mc:Choice>
    <mc:Fallback>
      <p:transition spd="slow" advTm="159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N:\Глазные проявления  заболеваний (2)\Заболевания век\Блефарит\el-02-01  Staph Blepharitis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5348" y="733909"/>
            <a:ext cx="3346450" cy="2230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1"/>
          <p:cNvSpPr txBox="1"/>
          <p:nvPr/>
        </p:nvSpPr>
        <p:spPr>
          <a:xfrm>
            <a:off x="2051720" y="116632"/>
            <a:ext cx="4608513" cy="43204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Заболевания края век</a:t>
            </a:r>
            <a:endParaRPr lang="ru-RU" sz="24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pic>
        <p:nvPicPr>
          <p:cNvPr id="1027" name="Picture 3" descr="N:\Глазные проявления  заболеваний (2)\Заболевания век\Блефарит\el-02-02   Angular Blephariti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1359" y="3147841"/>
            <a:ext cx="2376263" cy="2297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N:\Глазные проявления  заболеваний (2)\Заболевания век\Блефарит\el-02-03  Scaly and seborrhoeal blepharitis.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755539"/>
            <a:ext cx="3384376" cy="2256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85348" y="5445224"/>
            <a:ext cx="79208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Воспаление края век — блефарит бывает простым (чешуйчатым), язвенным, </a:t>
            </a:r>
            <a:r>
              <a:rPr lang="ru-RU" dirty="0" err="1"/>
              <a:t>мейбомиевым</a:t>
            </a:r>
            <a:r>
              <a:rPr lang="ru-RU" dirty="0"/>
              <a:t> и </a:t>
            </a:r>
            <a:r>
              <a:rPr lang="ru-RU" dirty="0" err="1"/>
              <a:t>ангулярным</a:t>
            </a:r>
            <a:r>
              <a:rPr lang="ru-RU" dirty="0"/>
              <a:t>. Процесс обусловлен воспалением сальных и </a:t>
            </a:r>
            <a:r>
              <a:rPr lang="ru-RU" dirty="0" err="1"/>
              <a:t>мейбомиевых</a:t>
            </a:r>
            <a:r>
              <a:rPr lang="ru-RU" dirty="0"/>
              <a:t> желез и выделением патологически измененного секрета.</a:t>
            </a:r>
          </a:p>
        </p:txBody>
      </p:sp>
      <p:pic>
        <p:nvPicPr>
          <p:cNvPr id="2050" name="Picture 2" descr="F:\ОФТАЛЬМОЛОГИЯ\ЗАБ Я   ВЕК\блефарит\a_2300_1167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887" y="3147841"/>
            <a:ext cx="3346450" cy="2270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1702"/>
    </mc:Choice>
    <mc:Fallback>
      <p:transition spd="slow" advTm="217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84177" y="4293096"/>
            <a:ext cx="806489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Развитию блефарита </a:t>
            </a:r>
            <a:r>
              <a:rPr lang="ru-RU" dirty="0" smtClean="0"/>
              <a:t>способствуют </a:t>
            </a:r>
            <a:r>
              <a:rPr lang="ru-RU" dirty="0"/>
              <a:t>неблагоприятные санитарно-гигиенические условия, токсико-аллергические состояния организма (скрофулез), постинфекционное ослабление защитных сил организма, хронические заболевания желудочно-кишечного тракта, глистные инвазии и грибковые поражения, заболевания слезно-носовых путей, анемия, авитаминоз, сахарный диабет, </a:t>
            </a:r>
            <a:r>
              <a:rPr lang="ru-RU" dirty="0" err="1"/>
              <a:t>некорригированные</a:t>
            </a:r>
            <a:r>
              <a:rPr lang="ru-RU" dirty="0"/>
              <a:t> аномалии рефракции (дальнозоркость, астигматизм) и </a:t>
            </a:r>
            <a:r>
              <a:rPr lang="ru-RU" dirty="0" err="1"/>
              <a:t>др</a:t>
            </a:r>
            <a:endParaRPr lang="ru-RU" dirty="0"/>
          </a:p>
        </p:txBody>
      </p:sp>
      <p:sp>
        <p:nvSpPr>
          <p:cNvPr id="6" name="Заголовок 1"/>
          <p:cNvSpPr txBox="1"/>
          <p:nvPr/>
        </p:nvSpPr>
        <p:spPr>
          <a:xfrm>
            <a:off x="827584" y="116632"/>
            <a:ext cx="7848872" cy="43204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Заболевания края век  Причины</a:t>
            </a:r>
            <a:endParaRPr lang="ru-RU" sz="24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pic>
        <p:nvPicPr>
          <p:cNvPr id="1026" name="Picture 2" descr="I:\ОФТАЛЬМОЛОГИЯ\ЗАБ Я   ВЕК\блефарит\blefarite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4286" y="836712"/>
            <a:ext cx="3760365" cy="2482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I:\ОФТАЛЬМОЛОГИЯ\ЗАБ Я   ВЕК\блефарит\blefaritis2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170" y="961730"/>
            <a:ext cx="3493298" cy="2357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Звук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2240"/>
    </mc:Choice>
    <mc:Fallback>
      <p:transition spd="slow" advTm="322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/>
          <p:nvPr/>
        </p:nvSpPr>
        <p:spPr>
          <a:xfrm>
            <a:off x="2051720" y="116632"/>
            <a:ext cx="4608513" cy="43204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Заболевания края век</a:t>
            </a:r>
            <a:endParaRPr lang="ru-RU" sz="24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pic>
        <p:nvPicPr>
          <p:cNvPr id="3074" name="Picture 2" descr="F:\ОФТАЛЬМОЛОГИЯ\ЗАБ Я   ВЕК\блефарит\blephariti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692696"/>
            <a:ext cx="4971146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5724128" y="692696"/>
            <a:ext cx="3240779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Чешуйчатый блефарит </a:t>
            </a:r>
            <a:r>
              <a:rPr lang="ru-RU" dirty="0"/>
              <a:t>(</a:t>
            </a:r>
            <a:r>
              <a:rPr lang="ru-RU" dirty="0" err="1"/>
              <a:t>blepharitis</a:t>
            </a:r>
            <a:r>
              <a:rPr lang="ru-RU" dirty="0"/>
              <a:t> </a:t>
            </a:r>
            <a:r>
              <a:rPr lang="ru-RU" dirty="0" err="1"/>
              <a:t>squamosa</a:t>
            </a:r>
            <a:r>
              <a:rPr lang="ru-RU" dirty="0"/>
              <a:t>), или себорея, проявляется покраснением и утолщением, чувством жжения и зуда краев век. Отмечаются небольшая светобоязнь, сужение глазной щели (частичный блефароспазм) и небольшое слезотечение.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51520" y="3832017"/>
            <a:ext cx="864096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У оснований ресниц и между ними появляются серые, белые и желтоватые чешуйки отшелушившихся клеток эпидермиса и засохшего секрета </a:t>
            </a:r>
            <a:r>
              <a:rPr lang="ru-RU" dirty="0" err="1"/>
              <a:t>интермаргинальных</a:t>
            </a:r>
            <a:r>
              <a:rPr lang="ru-RU" dirty="0"/>
              <a:t> желез. После снятия влажным ватным тампоном этих чешуек обнаруживаются гиперемированные участки, пронизанные тонкими кровеносными сосудами, однако дефектов (изъязвлений) на этих местах нет. </a:t>
            </a:r>
            <a:r>
              <a:rPr lang="ru-RU" dirty="0" smtClean="0"/>
              <a:t>Течение </a:t>
            </a:r>
            <a:r>
              <a:rPr lang="ru-RU" dirty="0"/>
              <a:t>себореи краев век хроническое и длительное (месяцы и годы), ее ликвидация возможна после выявления и устранения этиологических факторов.</a:t>
            </a:r>
          </a:p>
        </p:txBody>
      </p:sp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2955"/>
    </mc:Choice>
    <mc:Fallback>
      <p:transition spd="slow" advTm="529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2780928"/>
            <a:ext cx="849694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Язвенный блефарит </a:t>
            </a:r>
            <a:r>
              <a:rPr lang="ru-RU" dirty="0"/>
              <a:t>(</a:t>
            </a:r>
            <a:r>
              <a:rPr lang="ru-RU" dirty="0" err="1"/>
              <a:t>blepharitis</a:t>
            </a:r>
            <a:r>
              <a:rPr lang="ru-RU" dirty="0"/>
              <a:t> </a:t>
            </a:r>
            <a:r>
              <a:rPr lang="ru-RU" dirty="0" err="1"/>
              <a:t>ulcerosa</a:t>
            </a:r>
            <a:r>
              <a:rPr lang="ru-RU" dirty="0"/>
              <a:t>) </a:t>
            </a:r>
            <a:r>
              <a:rPr lang="ru-RU" dirty="0" smtClean="0"/>
              <a:t> </a:t>
            </a:r>
            <a:r>
              <a:rPr lang="ru-RU" dirty="0"/>
              <a:t>возраста почти не встречается, но в школьном возрасте является нередким заболеванием. </a:t>
            </a:r>
          </a:p>
          <a:p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Общие 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местные 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признаки и жалобы: </a:t>
            </a:r>
            <a:r>
              <a:rPr lang="ru-RU" dirty="0" smtClean="0"/>
              <a:t>покраснение </a:t>
            </a:r>
            <a:r>
              <a:rPr lang="ru-RU" dirty="0"/>
              <a:t>и </a:t>
            </a:r>
            <a:r>
              <a:rPr lang="ru-RU" dirty="0" smtClean="0"/>
              <a:t>утолщение, чувство </a:t>
            </a:r>
            <a:r>
              <a:rPr lang="ru-RU" dirty="0"/>
              <a:t>жжения и </a:t>
            </a:r>
            <a:r>
              <a:rPr lang="ru-RU" dirty="0" smtClean="0"/>
              <a:t>зуд </a:t>
            </a:r>
            <a:r>
              <a:rPr lang="ru-RU" dirty="0"/>
              <a:t>краев </a:t>
            </a:r>
            <a:r>
              <a:rPr lang="ru-RU" dirty="0" smtClean="0"/>
              <a:t>век выражены </a:t>
            </a:r>
            <a:r>
              <a:rPr lang="ru-RU" dirty="0"/>
              <a:t>сильнее</a:t>
            </a:r>
            <a:r>
              <a:rPr lang="ru-RU" dirty="0" smtClean="0"/>
              <a:t>. </a:t>
            </a:r>
            <a:r>
              <a:rPr lang="ru-RU" dirty="0"/>
              <a:t>Отмечаются </a:t>
            </a:r>
            <a:r>
              <a:rPr lang="ru-RU" dirty="0" smtClean="0"/>
              <a:t> светобоязнь</a:t>
            </a:r>
            <a:r>
              <a:rPr lang="ru-RU" dirty="0"/>
              <a:t>, сужение глазной щели </a:t>
            </a:r>
            <a:r>
              <a:rPr lang="ru-RU" dirty="0" smtClean="0"/>
              <a:t>и слезотечение</a:t>
            </a:r>
            <a:r>
              <a:rPr lang="ru-RU" dirty="0"/>
              <a:t>. </a:t>
            </a:r>
          </a:p>
          <a:p>
            <a:r>
              <a:rPr lang="ru-RU" dirty="0" smtClean="0"/>
              <a:t>Основным </a:t>
            </a:r>
            <a:r>
              <a:rPr lang="ru-RU" dirty="0"/>
              <a:t>отличительным и ведущим симптомом служит язвенная поверхность края век в области ресниц. Удаление желтоватых плотных корочек затруднительно, вызывает боль и под ними остаются кровоточащие язвочки. Вместе с корочками удаляются и ресницы, из волосяного фолликула выступает желтоватая гнойная жидкость. В результате последующего рубцевания может возникнуть заворот век, неправильный рост ресниц (трихиаз), облысение (</a:t>
            </a:r>
            <a:r>
              <a:rPr lang="ru-RU" dirty="0" err="1"/>
              <a:t>мадароз</a:t>
            </a:r>
            <a:r>
              <a:rPr lang="ru-RU" dirty="0"/>
              <a:t>) и обезображивание ресничного края век. Такие грубые изменения век могут приводить к повреждениям роговой оболочки и конъюнктивы (</a:t>
            </a:r>
            <a:r>
              <a:rPr lang="ru-RU" dirty="0" err="1"/>
              <a:t>кератоконъюнктивиты</a:t>
            </a:r>
            <a:r>
              <a:rPr lang="ru-RU" dirty="0"/>
              <a:t>).</a:t>
            </a:r>
          </a:p>
        </p:txBody>
      </p:sp>
      <p:sp>
        <p:nvSpPr>
          <p:cNvPr id="6" name="Заголовок 1"/>
          <p:cNvSpPr txBox="1"/>
          <p:nvPr/>
        </p:nvSpPr>
        <p:spPr>
          <a:xfrm>
            <a:off x="4353134" y="188640"/>
            <a:ext cx="4608513" cy="43204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Заболевания края век</a:t>
            </a:r>
            <a:endParaRPr lang="ru-RU" sz="24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pic>
        <p:nvPicPr>
          <p:cNvPr id="1026" name="Picture 2" descr="F:\ОФТАЛЬМОЛОГИЯ\ЗАБ Я   ВЕК\Язвенный блефарит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802357"/>
            <a:ext cx="3627931" cy="1978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I:\ОФТАЛЬМОЛОГИЯ\ЗАБ Я   ВЕК\блефарит\blefarit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31516"/>
            <a:ext cx="3697982" cy="2582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Звук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4564"/>
    </mc:Choice>
    <mc:Fallback>
      <p:transition spd="slow" advTm="645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749763" y="983994"/>
            <a:ext cx="417646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Угловой (</a:t>
            </a:r>
            <a:r>
              <a:rPr lang="ru-RU" sz="2400" dirty="0" err="1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ангулярный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блефарит </a:t>
            </a:r>
            <a:r>
              <a:rPr lang="ru-RU" sz="2400" dirty="0"/>
              <a:t>проявляется значительным покраснением кожи век преимущественно в углах глазной щели. Веки утолщены, имеются трещины, изъязвления и </a:t>
            </a:r>
            <a:r>
              <a:rPr lang="ru-RU" sz="2400" dirty="0" err="1" smtClean="0"/>
              <a:t>мокнутие</a:t>
            </a:r>
            <a:r>
              <a:rPr lang="ru-RU" sz="2400" dirty="0"/>
              <a:t>. </a:t>
            </a:r>
            <a:endParaRPr lang="ru-RU" sz="2400" dirty="0" smtClean="0"/>
          </a:p>
        </p:txBody>
      </p:sp>
      <p:pic>
        <p:nvPicPr>
          <p:cNvPr id="3074" name="Picture 2" descr="I:\ОФТАЛЬМОЛОГИЯ\ЗАБ Я   ВЕК\блефарит\el-02-02   Angular Blepharitis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04664"/>
            <a:ext cx="4468822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/>
          <p:cNvSpPr txBox="1"/>
          <p:nvPr/>
        </p:nvSpPr>
        <p:spPr>
          <a:xfrm>
            <a:off x="4353134" y="188640"/>
            <a:ext cx="4608513" cy="43204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Заболевания края век</a:t>
            </a:r>
            <a:endParaRPr lang="ru-RU" sz="24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23528" y="5229200"/>
            <a:ext cx="846043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В конъюнктивальном мешке появляется обильное слизистое отделяемое. Процесс сопровождается болью и сильным зудом. Заболевание чаще встречается у подростков и взрослых.</a:t>
            </a:r>
          </a:p>
        </p:txBody>
      </p:sp>
      <p:pic>
        <p:nvPicPr>
          <p:cNvPr id="5" name="Звук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4798"/>
    </mc:Choice>
    <mc:Fallback>
      <p:transition spd="slow" advTm="247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7"/>
          <p:cNvSpPr txBox="1"/>
          <p:nvPr/>
        </p:nvSpPr>
        <p:spPr>
          <a:xfrm>
            <a:off x="1403648" y="305642"/>
            <a:ext cx="6512511" cy="569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4000" dirty="0" smtClean="0">
                <a:solidFill>
                  <a:schemeClr val="bg2">
                    <a:lumMod val="75000"/>
                  </a:schemeClr>
                </a:solidFill>
              </a:rPr>
              <a:t>Заболевания век </a:t>
            </a:r>
          </a:p>
          <a:p>
            <a:pPr marL="0" indent="0" algn="ctr">
              <a:buNone/>
            </a:pPr>
            <a:endParaRPr lang="ru-RU" sz="40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0375" y="4581128"/>
            <a:ext cx="82089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</a:rPr>
              <a:t>Ячмень (</a:t>
            </a:r>
            <a:r>
              <a:rPr lang="ru-RU" sz="2400" b="1" dirty="0" err="1">
                <a:solidFill>
                  <a:srgbClr val="FF0000"/>
                </a:solidFill>
              </a:rPr>
              <a:t>hordeolum</a:t>
            </a:r>
            <a:r>
              <a:rPr lang="ru-RU" sz="2400" b="1" dirty="0">
                <a:solidFill>
                  <a:srgbClr val="FF0000"/>
                </a:solidFill>
              </a:rPr>
              <a:t>) </a:t>
            </a:r>
            <a:r>
              <a:rPr lang="ru-RU" sz="2400" dirty="0"/>
              <a:t>- это </a:t>
            </a:r>
            <a:r>
              <a:rPr lang="ru-RU" sz="2400" dirty="0" err="1"/>
              <a:t>остpое</a:t>
            </a:r>
            <a:r>
              <a:rPr lang="ru-RU" sz="2400" dirty="0"/>
              <a:t> гнойное воспаление сальной железы Цейса или волосяного мешочка </a:t>
            </a:r>
            <a:r>
              <a:rPr lang="ru-RU" sz="2400" dirty="0" err="1"/>
              <a:t>pесниц</a:t>
            </a:r>
            <a:r>
              <a:rPr lang="ru-RU" sz="2400" dirty="0"/>
              <a:t> (</a:t>
            </a:r>
            <a:r>
              <a:rPr lang="ru-RU" sz="2400" dirty="0" err="1"/>
              <a:t>наpужный</a:t>
            </a:r>
            <a:r>
              <a:rPr lang="ru-RU" sz="2400" dirty="0"/>
              <a:t> ячмень</a:t>
            </a:r>
            <a:r>
              <a:rPr lang="ru-RU" sz="2400" dirty="0" smtClean="0"/>
              <a:t>).  </a:t>
            </a:r>
          </a:p>
          <a:p>
            <a:pPr algn="ctr"/>
            <a:r>
              <a:rPr lang="ru-RU" sz="2400" dirty="0" smtClean="0"/>
              <a:t>Вызывается </a:t>
            </a:r>
            <a:r>
              <a:rPr lang="ru-RU" sz="2400" dirty="0"/>
              <a:t>заболевание золотистым стафилококком. </a:t>
            </a:r>
          </a:p>
        </p:txBody>
      </p:sp>
      <p:pic>
        <p:nvPicPr>
          <p:cNvPr id="3074" name="Picture 2" descr="N:\Глазные проявления  заболеваний (2)\Заболевания век\Ячмень\ei-04-01  Hordeolum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8803" y="1124744"/>
            <a:ext cx="5002200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2" descr="&amp;Kcy;&amp;acy;&amp;kcy; &amp;vcy;&amp;ycy;&amp;lcy;&amp;iecy;&amp;chcy;&amp;icy;&amp;tcy;&amp;softcy; &amp;yacy;&amp;chcy;&amp;mcy;&amp;iecy;&amp;ncy;&amp;softcy; &amp;ncy;&amp;acy; &amp;gcy;&amp;lcy;&amp;acy;&amp;zcy;&amp;ucy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sp>
        <p:nvSpPr>
          <p:cNvPr id="7" name="AutoShape 4" descr="&amp;Kcy;&amp;acy;&amp;kcy; &amp;vcy;&amp;ycy;&amp;lcy;&amp;iecy;&amp;chcy;&amp;icy;&amp;tcy;&amp;softcy; &amp;yacy;&amp;chcy;&amp;mcy;&amp;iecy;&amp;ncy;&amp;softcy; &amp;ncy;&amp;acy; &amp;gcy;&amp;lcy;&amp;acy;&amp;zcy;&amp;ucy;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sp>
        <p:nvSpPr>
          <p:cNvPr id="8" name="AutoShape 6" descr="&amp;Kcy;&amp;acy;&amp;kcy; &amp;vcy;&amp;ycy;&amp;lcy;&amp;iecy;&amp;chcy;&amp;icy;&amp;tcy;&amp;softcy; &amp;yacy;&amp;chcy;&amp;mcy;&amp;iecy;&amp;ncy;&amp;softcy; &amp;ncy;&amp;acy; &amp;gcy;&amp;lcy;&amp;acy;&amp;zcy;&amp;ucy;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pic>
        <p:nvPicPr>
          <p:cNvPr id="9" name="Звук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580"/>
    </mc:Choice>
    <mc:Fallback>
      <p:transition spd="slow" advTm="125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&amp;Kcy;&amp;acy;&amp;kcy; &amp;icy;&amp;zcy;&amp;bcy;&amp;acy;&amp;vcy;&amp;icy;&amp;tcy;&amp;softcy;&amp;scy;&amp;yacy; &amp;ocy;&amp;tcy; &amp;yacy;&amp;chcy;&amp;mcy;&amp;iecy;&amp;ncy;&amp;yacy;. - &amp;Ncy;&amp;iecy;&amp;zcy;&amp;acy;&amp;vcy;&amp;icy;&amp;scy;&amp;icy;&amp;mcy;&amp;acy;&amp;yacy; &amp;gcy;&amp;acy;&amp;zcy;&amp;iecy;&amp;tcy;&amp;acy; &quot;&amp;Ncy;&amp;ocy;&amp;vcy;&amp;ocy;&amp;scy;&amp;tcy;&amp;icy; &amp;Ucy;&amp;zcy;&amp;bcy;&amp;iecy;&amp;kcy;&amp;icy;&amp;scy;&amp;tcy;&amp;acy;&amp;ncy;&amp;acy;&quo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053" y="764704"/>
            <a:ext cx="3583457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60375" y="4797152"/>
            <a:ext cx="784887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Больные жалуются </a:t>
            </a:r>
            <a:r>
              <a:rPr lang="ru-RU" sz="2400" dirty="0"/>
              <a:t>на боль в области соответствующего участка века. </a:t>
            </a:r>
            <a:endParaRPr lang="ru-RU" sz="2400" dirty="0" smtClean="0"/>
          </a:p>
          <a:p>
            <a:pPr algn="ctr"/>
            <a:r>
              <a:rPr lang="ru-RU" sz="2400" dirty="0" smtClean="0"/>
              <a:t>При </a:t>
            </a:r>
            <a:r>
              <a:rPr lang="ru-RU" sz="2400" dirty="0"/>
              <a:t>осмотре определяется ограниченное покраснение и припухлость. </a:t>
            </a:r>
          </a:p>
        </p:txBody>
      </p:sp>
      <p:pic>
        <p:nvPicPr>
          <p:cNvPr id="3076" name="Picture 4" descr="&amp;Ncy;&amp;acy; &amp;gcy;&amp;lcy;&amp;acy;&amp;zcy;&amp;ucy; &amp;yacy;&amp;chcy;&amp;mcy;&amp;iecy;&amp;ncy;&amp;softcy;: &amp;pcy;&amp;rcy;&amp;icy;&amp;chcy;&amp;icy;&amp;ncy;&amp;ycy; &amp;icy; &amp;lcy;&amp;iecy;&amp;chcy;&amp;iecy;&amp;ncy;&amp;icy;&amp;iecy; :: SYL.ru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5284" y="764704"/>
            <a:ext cx="3312368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6" descr="&amp;Kcy;&amp;acy;&amp;kcy; &amp;vcy;&amp;ycy;&amp;lcy;&amp;iecy;&amp;chcy;&amp;icy;&amp;tcy;&amp;softcy; &amp;yacy;&amp;chcy;&amp;mcy;&amp;iecy;&amp;ncy;&amp;softcy; &amp;ncy;&amp;acy; &amp;gcy;&amp;lcy;&amp;acy;&amp;zcy;&amp;ucy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sp>
        <p:nvSpPr>
          <p:cNvPr id="4" name="AutoShape 8" descr="&amp;Kcy;&amp;acy;&amp;kcy; &amp;vcy;&amp;ycy;&amp;lcy;&amp;iecy;&amp;chcy;&amp;icy;&amp;tcy;&amp;softcy; &amp;yacy;&amp;chcy;&amp;mcy;&amp;iecy;&amp;ncy;&amp;softcy; &amp;ncy;&amp;acy; &amp;gcy;&amp;lcy;&amp;acy;&amp;zcy;&amp;ucy;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pic>
        <p:nvPicPr>
          <p:cNvPr id="5" name="Звук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574"/>
    </mc:Choice>
    <mc:Fallback>
      <p:transition spd="slow" advTm="105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F:\ОФТАЛЬМОЛОГИЯ\ЗАБ Я   ВЕК\rldbwa yx kfmqz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036" y="980728"/>
            <a:ext cx="3528392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F:\ОФТАЛЬМОЛОГИЯ\ЗАБ Я   ВЕК\Inf_stafilococ_9.jpg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063127"/>
            <a:ext cx="4484793" cy="3363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7"/>
          <p:cNvSpPr txBox="1"/>
          <p:nvPr/>
        </p:nvSpPr>
        <p:spPr>
          <a:xfrm>
            <a:off x="1403648" y="116632"/>
            <a:ext cx="6512511" cy="569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3600" dirty="0" smtClean="0">
                <a:solidFill>
                  <a:schemeClr val="bg2">
                    <a:lumMod val="75000"/>
                  </a:schemeClr>
                </a:solidFill>
              </a:rPr>
              <a:t>Заболевания век Ячмень</a:t>
            </a:r>
            <a:endParaRPr lang="ru-RU" sz="36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49036" y="4869160"/>
            <a:ext cx="83529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Через 2—3 дня припухлость приобретает желтый цвет, затем образуется гнойная пустула, вокруг нее имеется реактивная гиперемия и отечность, болезненность несколько уменьшается. </a:t>
            </a:r>
          </a:p>
        </p:txBody>
      </p:sp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131"/>
    </mc:Choice>
    <mc:Fallback>
      <p:transition spd="slow" advTm="131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&amp;Fcy;&amp;ocy;&amp;tcy;&amp;ocy; &amp;gcy;&amp;acy;&amp;lcy;&amp;iecy;&amp;rcy;&amp;iecy;&amp;yacy;: &amp;YAcy;&amp;chcy;&amp;mcy;&amp;iecy;&amp;ncy;&amp;softcy; (&amp;bcy;&amp;ocy;&amp;lcy;&amp;iecy;&amp;zcy;&amp;ncy;&amp;icy; &amp;gcy;&amp;lcy;&amp;acy;&amp;zcy;) &amp;Mcy;&amp;iecy;&amp;dcy;&amp;icy;&amp;tscy;&amp;icy;&amp;ncy;&amp;scy;&amp;kcy;&amp;icy;&amp;jcy; &amp;pcy;&amp;ocy;&amp;rcy;&amp;tcy;&amp;acy;&amp;lcy; &quot;&amp;Zcy;&amp;dcy;&amp;ocy;&amp;rcy;&amp;ocy;&amp;vcy;&amp;softcy;&amp;iecy; &amp;Ucy;&amp;kcy;&amp;rcy;&amp;acy;&amp;icy;&amp;ncy;&amp;ycy;&quo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8232" y="620688"/>
            <a:ext cx="4062657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39913" y="3645024"/>
            <a:ext cx="761459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На 3—4-й день от начала процесса пустула вскрывается, и из нее выходит густое желтое гнойное содержимое; в других случаях она не вскрывается, и тогда происходит или рассасывание инфильтрата, или его организация и уплотнение. Отечность и гиперемия к концу недели исчезают. На месте вскрытия пустулы может образоваться нежный рубчик.</a:t>
            </a:r>
          </a:p>
        </p:txBody>
      </p:sp>
      <p:pic>
        <p:nvPicPr>
          <p:cNvPr id="4100" name="Picture 4" descr="&amp;YAcy;&amp;chcy;&amp;mcy;&amp;iecy;&amp;ncy;&amp;softcy; &amp;ncy;&amp;acy; &amp;vcy;&amp;iecy;&amp;kcy;&amp;iecy;: &amp;ecy;&amp;tcy;&amp;icy;&amp;ocy;&amp;lcy;&amp;ocy;&amp;gcy;&amp;icy;&amp;yacy;, &amp;pcy;&amp;acy;&amp;tcy;&amp;ocy;&amp;gcy;&amp;iecy;&amp;ncy;&amp;iecy;&amp;zcy;, &amp;lcy;&amp;iecy;&amp;chcy;&amp;iecy;&amp;ncy;&amp;icy;&amp;iecy;, &amp;pcy;&amp;rcy;&amp;ocy;&amp;fcy;&amp;icy;&amp;lcy;&amp;acy;&amp;kcy;&amp;tcy;&amp;icy;&amp;kcy;&amp;acy; - &amp;Scy;&amp;tcy;&amp;acy;&amp;tcy;&amp;softcy;&amp;icy; &amp;pcy;&amp;ocy; &amp;ocy;&amp;fcy;&amp;tcy;&amp;acy;&amp;lcy;&amp;softcy;&amp;mcy;&amp;ocy;&amp;lcy;&amp;ocy;&amp;gcy;&amp;icy;&amp;icy; - &amp;Mcy;&amp;iecy;&amp;dcy;&amp;icy;&amp;tscy;&amp;icy;&amp;ncy;&amp;scy;&amp;kcy;&amp;icy;&amp;iecy; &amp;scy;&amp;tcy;&amp;acy;&amp;tcy;&amp;softcy;&amp;icy; - WebMedInfo.ru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859" y="620688"/>
            <a:ext cx="3971350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4836"/>
    </mc:Choice>
    <mc:Fallback>
      <p:transition spd="slow" advTm="248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/>
          <p:nvPr/>
        </p:nvSpPr>
        <p:spPr>
          <a:xfrm>
            <a:off x="2051720" y="116632"/>
            <a:ext cx="4608513" cy="43204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Заболевания век</a:t>
            </a:r>
            <a:endParaRPr lang="ru-RU" sz="24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40364" y="5469324"/>
            <a:ext cx="87129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Халазион - </a:t>
            </a:r>
            <a:r>
              <a:rPr lang="ru-RU" dirty="0" smtClean="0"/>
              <a:t>внутренний </a:t>
            </a:r>
            <a:r>
              <a:rPr lang="ru-RU" dirty="0"/>
              <a:t>ячмень отличается </a:t>
            </a:r>
            <a:r>
              <a:rPr lang="ru-RU" dirty="0" smtClean="0"/>
              <a:t>тем</a:t>
            </a:r>
            <a:r>
              <a:rPr lang="ru-RU" dirty="0"/>
              <a:t>, что </a:t>
            </a:r>
            <a:r>
              <a:rPr lang="ru-RU" dirty="0" smtClean="0"/>
              <a:t>процесс сосредоточен </a:t>
            </a:r>
            <a:r>
              <a:rPr lang="ru-RU" dirty="0"/>
              <a:t>не с </a:t>
            </a:r>
            <a:r>
              <a:rPr lang="ru-RU" dirty="0" smtClean="0"/>
              <a:t>наружной, </a:t>
            </a:r>
            <a:r>
              <a:rPr lang="ru-RU" dirty="0"/>
              <a:t>а с </a:t>
            </a:r>
            <a:r>
              <a:rPr lang="ru-RU" dirty="0" smtClean="0"/>
              <a:t>внутренней стороны </a:t>
            </a:r>
            <a:r>
              <a:rPr lang="ru-RU" dirty="0"/>
              <a:t>век и </a:t>
            </a:r>
            <a:r>
              <a:rPr lang="ru-RU" dirty="0" smtClean="0"/>
              <a:t>вскрытие </a:t>
            </a:r>
            <a:r>
              <a:rPr lang="ru-RU" dirty="0"/>
              <a:t>его </a:t>
            </a:r>
            <a:r>
              <a:rPr lang="ru-RU" dirty="0" smtClean="0"/>
              <a:t>происходит </a:t>
            </a:r>
            <a:r>
              <a:rPr lang="ru-RU" dirty="0"/>
              <a:t>со </a:t>
            </a:r>
            <a:r>
              <a:rPr lang="ru-RU" dirty="0" smtClean="0"/>
              <a:t>стороны </a:t>
            </a:r>
            <a:r>
              <a:rPr lang="ru-RU" dirty="0"/>
              <a:t>конъюнктивы. </a:t>
            </a:r>
            <a:r>
              <a:rPr lang="ru-RU" dirty="0" smtClean="0"/>
              <a:t>При хроническом мейбомеите </a:t>
            </a:r>
            <a:r>
              <a:rPr lang="ru-RU" dirty="0"/>
              <a:t>в толще века </a:t>
            </a:r>
            <a:r>
              <a:rPr lang="ru-RU" dirty="0" smtClean="0"/>
              <a:t>образуется </a:t>
            </a:r>
            <a:r>
              <a:rPr lang="ru-RU" dirty="0"/>
              <a:t>уплотнение - </a:t>
            </a:r>
            <a:r>
              <a:rPr lang="ru-RU" dirty="0" smtClean="0"/>
              <a:t>градина, </a:t>
            </a:r>
            <a:endParaRPr lang="ru-RU" dirty="0"/>
          </a:p>
        </p:txBody>
      </p:sp>
      <p:pic>
        <p:nvPicPr>
          <p:cNvPr id="2050" name="Picture 2" descr="N:\Глазные проявления  заболеваний (2)\Заболевания век\Халязион\el-04-01  Халязион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813357"/>
            <a:ext cx="3203128" cy="2111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N:\Глазные проявления  заболеваний (2)\Заболевания век\Халязион\el-04-07  Chalazion. Pyogenous granuloma. Viewed with slit lamp..jpg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7550" y="620713"/>
            <a:ext cx="3346450" cy="2230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N:\Глазные проявления  заболеваний (2)\Заболевания век\Халязион\el-04-03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428" y="3154743"/>
            <a:ext cx="3245726" cy="2134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:\Глазные проявления  заболеваний (2)\Заболевания век\Ячмень\ei-04-02  Hordeolum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1074" y="3154742"/>
            <a:ext cx="3257350" cy="2196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9714"/>
    </mc:Choice>
    <mc:Fallback>
      <p:transition spd="slow" advTm="197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632075" y="115888"/>
            <a:ext cx="6511925" cy="785812"/>
          </a:xfrm>
        </p:spPr>
        <p:txBody>
          <a:bodyPr/>
          <a:lstStyle/>
          <a:p>
            <a:pPr algn="ctr"/>
            <a:r>
              <a:rPr lang="ru-RU" sz="3600" dirty="0" smtClean="0">
                <a:solidFill>
                  <a:schemeClr val="bg2">
                    <a:lumMod val="50000"/>
                  </a:schemeClr>
                </a:solidFill>
              </a:rPr>
              <a:t>Абсцесс века</a:t>
            </a:r>
            <a:endParaRPr lang="ru-RU" sz="36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2050" name="Picture 2" descr="N:\ДОПОЛНИТЕЛЬНО офтальмология (2)\AAA\Блефарит, Инфекционный\Абсцесс Века.jpg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907" y="3717032"/>
            <a:ext cx="2727325" cy="2081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551109" y="908720"/>
            <a:ext cx="532859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Абсцесс века — острое воспаление тканей века с образованием гнойной полости. Причиной формирования гнойника является ранение кожи века</a:t>
            </a:r>
            <a:r>
              <a:rPr lang="ru-RU" dirty="0" smtClean="0"/>
              <a:t>.</a:t>
            </a:r>
            <a:r>
              <a:rPr lang="ru-RU" dirty="0"/>
              <a:t> Иногда заболевание возникает при гнойных синуситах, ячмене и фурункуле. В более редких случаях абсцесс века развивается как метастаз на одном или обоих глазах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552529" y="3902773"/>
            <a:ext cx="54006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1" dirty="0">
                <a:solidFill>
                  <a:schemeClr val="accent5">
                    <a:lumMod val="75000"/>
                  </a:schemeClr>
                </a:solidFill>
              </a:rPr>
              <a:t>Симптомы абсцесса </a:t>
            </a:r>
            <a:r>
              <a:rPr lang="ru-RU" b="1" i="1" dirty="0" smtClean="0">
                <a:solidFill>
                  <a:schemeClr val="accent5">
                    <a:lumMod val="75000"/>
                  </a:schemeClr>
                </a:solidFill>
              </a:rPr>
              <a:t>века</a:t>
            </a:r>
            <a:r>
              <a:rPr lang="ru-RU" dirty="0" smtClean="0"/>
              <a:t>: Заболевание </a:t>
            </a:r>
            <a:r>
              <a:rPr lang="ru-RU" dirty="0"/>
              <a:t>начинается с разлитой </a:t>
            </a:r>
            <a:r>
              <a:rPr lang="ru-RU" dirty="0" smtClean="0"/>
              <a:t>гиперемии, </a:t>
            </a:r>
            <a:r>
              <a:rPr lang="ru-RU" dirty="0"/>
              <a:t>болезненного </a:t>
            </a:r>
            <a:r>
              <a:rPr lang="ru-RU" dirty="0" smtClean="0"/>
              <a:t>уплотнения и </a:t>
            </a:r>
            <a:r>
              <a:rPr lang="ru-RU" dirty="0"/>
              <a:t>покраснения кожи, птозом века, и отека слизистой оболочки </a:t>
            </a:r>
            <a:r>
              <a:rPr lang="ru-RU" dirty="0" smtClean="0"/>
              <a:t>века, отеком конъюнктивы (</a:t>
            </a:r>
            <a:r>
              <a:rPr lang="ru-RU" dirty="0" err="1" smtClean="0"/>
              <a:t>хемозом</a:t>
            </a:r>
            <a:r>
              <a:rPr lang="ru-RU" dirty="0" smtClean="0"/>
              <a:t>), </a:t>
            </a:r>
            <a:r>
              <a:rPr lang="ru-RU" dirty="0"/>
              <a:t>припухлостью и болезненностью регионарных лимфатических узлов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5122" name="Picture 2" descr="&amp;Acy;&amp;bcy;&amp;scy;&amp;tscy;&amp;iecy;&amp;scy;&amp;scy; &amp;vcy;&amp;iecy;&amp;kcy;&amp;acy; &amp;kcy;&amp;lcy;&amp;icy;&amp;ncy;&amp;icy;&amp;chcy;&amp;iecy;&amp;scy;&amp;kcy;&amp;acy;&amp;yacy; &amp;kcy;&amp;acy;&amp;rcy;&amp;tcy;&amp;icy;&amp;ncy;&amp;acy; (&amp;scy;&amp;icy;&amp;mcy;&amp;pcy;&amp;tcy;&amp;ocy;&amp;mcy;&amp;ycy;), &amp;dcy;&amp;icy;&amp;acy;&amp;gcy;&amp;ncy;&amp;ocy;&amp;scy;&amp;tcy;&amp;icy;&amp;kcy;&amp;acy;, &amp;lcy;&amp;iecy;&amp;chcy;&amp;iecy;&amp;ncy;&amp;icy;&amp;iecy;, &amp;pcy;&amp;rcy;&amp;ocy;&amp;fcy;&amp;icy;&amp;lcy;&amp;acy;&amp;kcy;&amp;tcy;&amp;icy;&amp;kcy;&amp;acy;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759" y="1052736"/>
            <a:ext cx="3259622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&amp;Gcy;&amp;Lcy;&amp;Acy;&amp;Vcy;&amp;Acy; 5 &amp;Pcy;&amp;Acy;&amp;Tcy;&amp;Ocy;&amp;Lcy;&amp;Ocy;&amp;Gcy;&amp;Icy;&amp;YAcy; &amp;Gcy;&amp;Lcy;&amp;Acy;&amp;Zcy;&amp;Ocy;- &amp;Dcy;&amp;Vcy;&amp;Icy;&amp;Gcy;&amp;Acy;&amp;Tcy;&amp;IEcy;&amp;Lcy;&amp;SOFTcy;&amp;Ncy;&amp;Ocy;&amp;Gcy;&amp;Ocy; &amp;Acy;&amp;Pcy;&amp;Pcy;&amp;Acy;&amp;Rcy;&amp;Acy;&amp;Tcy;&amp;Acy;. &amp;Zcy;&amp;Acy;&amp;Bcy;&amp;Ocy;&amp;Lcy;&amp;IEcy;&amp;Vcy;&amp;Acy;&amp;Ncy;&amp;Icy;&amp;YAcy; &amp;Vcy;&amp;IEcy;&amp;Kcy; - &amp;Gcy;&amp;lcy;&amp;acy;&amp;zcy;&amp;ncy;&amp;ycy;&amp;iecy; &amp;bcy;&amp;ocy;&amp;lcy;&amp;iecy;&amp;zcy;&amp;ncy;&amp;icy;: &amp;ucy;&amp;chcy;&amp;iecy;&amp;bcy;&amp;ncy;&amp;icy;&amp;kcy; &amp;dcy;&amp;lcy;&amp;yacy; &amp;mcy;&amp;iecy;&amp;dcy;&amp;icy;&amp;tscy;&amp;icy;&amp;ncy;&amp;scy;&amp;kcy;&amp;icy;&amp;khcy; &amp;ucy;&amp;chcy;&amp;icy;&amp;lcy;&amp;icy;&amp;shchcy;.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14" y="3658752"/>
            <a:ext cx="3325067" cy="2273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Звук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4833"/>
    </mc:Choice>
    <mc:Fallback>
      <p:transition spd="slow" advTm="448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84975" cy="569000"/>
          </a:xfrm>
        </p:spPr>
        <p:txBody>
          <a:bodyPr/>
          <a:lstStyle/>
          <a:p>
            <a:r>
              <a:rPr 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Острый дакриоаденит - воспаление слезной железы.</a:t>
            </a:r>
            <a:endParaRPr lang="ru-RU" sz="24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4139952" y="886361"/>
            <a:ext cx="4752528" cy="2154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Этиология:  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Заболевание 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возникает как осложнение общих инфекций (грипп, ангина, 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брюшной тиф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пневмония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скарлатина, 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эпидемический 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паротит и др.).</a:t>
            </a:r>
          </a:p>
        </p:txBody>
      </p:sp>
      <p:pic>
        <p:nvPicPr>
          <p:cNvPr id="6" name="Объект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043" y="764704"/>
            <a:ext cx="3479877" cy="2435915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79512" y="3573016"/>
            <a:ext cx="871296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Заболевание начинается остро с покраснения и отека кожи в наружном отделе верхнего века. Вследствие отека наружный край верхнего века опущен, в результате чего глазная щель имеет S-образную форму. Глазное яблоко смещено книзу и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кнутри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подвижность его ограничена кверху и кнаружи. Вследствие смещения глазного яблока возникает диплопия. При оттягивании верхнего века в зоне проекции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пальпебральной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части слезной железы конъюнктива гиперемирована, отечна. Пальпация наружного отдела верхнего века резко болезненна.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Предушные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лимфатические узлы увеличены и болезненны. Наблюдается повышение температуры тела, общее недомогание, головная боль.</a:t>
            </a:r>
          </a:p>
        </p:txBody>
      </p:sp>
      <p:pic>
        <p:nvPicPr>
          <p:cNvPr id="8" name="Звук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8129"/>
    </mc:Choice>
    <mc:Fallback>
      <p:transition spd="slow" advTm="581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77620" y="332740"/>
            <a:ext cx="6422390" cy="861060"/>
          </a:xfrm>
        </p:spPr>
        <p:txBody>
          <a:bodyPr/>
          <a:lstStyle/>
          <a:p>
            <a:r>
              <a:rPr lang="ru-RU" altLang="en-US"/>
              <a:t>Профилактика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quarter" idx="13"/>
          </p:nvPr>
        </p:nvSpPr>
        <p:spPr>
          <a:xfrm>
            <a:off x="350520" y="1270635"/>
            <a:ext cx="8443595" cy="5320030"/>
          </a:xfrm>
        </p:spPr>
        <p:txBody>
          <a:bodyPr/>
          <a:lstStyle/>
          <a:p>
            <a:pPr marL="388620" indent="-342900">
              <a:buFont typeface="Wingdings" charset="0"/>
              <a:buChar char="§"/>
            </a:pPr>
            <a:r>
              <a:rPr lang="ru-RU" altLang="en-US" sz="2400"/>
              <a:t> Гигиена глаз</a:t>
            </a:r>
          </a:p>
          <a:p>
            <a:pPr marL="388620" indent="-342900">
              <a:buFont typeface="Wingdings" charset="0"/>
              <a:buChar char="§"/>
            </a:pPr>
            <a:r>
              <a:rPr lang="ru-RU" altLang="en-US" sz="2400"/>
              <a:t> Расслабление глаз</a:t>
            </a:r>
          </a:p>
          <a:p>
            <a:pPr marL="388620" indent="-342900">
              <a:buFont typeface="Wingdings" charset="0"/>
              <a:buChar char="§"/>
            </a:pPr>
            <a:r>
              <a:rPr lang="ru-RU" altLang="en-US" sz="2400"/>
              <a:t> Оздоровление солнечным светом</a:t>
            </a:r>
          </a:p>
          <a:p>
            <a:pPr marL="388620" indent="-342900">
              <a:buFont typeface="Wingdings" charset="0"/>
              <a:buChar char="§"/>
            </a:pPr>
            <a:r>
              <a:rPr lang="ru-RU" altLang="en-US" sz="2400"/>
              <a:t> Главное условие хорошего зрения –движение</a:t>
            </a:r>
          </a:p>
          <a:p>
            <a:pPr marL="388620" indent="-342900">
              <a:buFont typeface="Wingdings" charset="0"/>
              <a:buChar char="§"/>
            </a:pPr>
            <a:r>
              <a:rPr lang="ru-RU" altLang="en-US" sz="2400"/>
              <a:t>Режим дня</a:t>
            </a:r>
          </a:p>
          <a:p>
            <a:pPr marL="388620" indent="-342900">
              <a:buFont typeface="Wingdings" charset="0"/>
              <a:buChar char="§"/>
            </a:pPr>
            <a:r>
              <a:rPr lang="ru-RU" altLang="en-US" sz="2400"/>
              <a:t>Правильное питание</a:t>
            </a:r>
          </a:p>
          <a:p>
            <a:pPr marL="388620" indent="-342900">
              <a:buFont typeface="Wingdings" charset="0"/>
              <a:buChar char="§"/>
            </a:pPr>
            <a:r>
              <a:rPr lang="ru-RU" altLang="en-US" sz="2400"/>
              <a:t>Дыхательная гимнастика</a:t>
            </a:r>
          </a:p>
        </p:txBody>
      </p:sp>
      <p:pic>
        <p:nvPicPr>
          <p:cNvPr id="4" name="Звук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160"/>
    </mc:Choice>
    <mc:Fallback>
      <p:transition spd="slow" advTm="151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354" y="405323"/>
            <a:ext cx="6512511" cy="1143000"/>
          </a:xfrm>
        </p:spPr>
        <p:txBody>
          <a:bodyPr/>
          <a:lstStyle/>
          <a:p>
            <a:r>
              <a:rPr lang="ru-RU" altLang="en-US"/>
              <a:t>Гигиена глаз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quarter" idx="13"/>
          </p:nvPr>
        </p:nvSpPr>
        <p:spPr>
          <a:xfrm>
            <a:off x="404495" y="1774190"/>
            <a:ext cx="8014335" cy="4495165"/>
          </a:xfrm>
        </p:spPr>
        <p:txBody>
          <a:bodyPr/>
          <a:lstStyle/>
          <a:p>
            <a:r>
              <a:rPr lang="ru-RU" altLang="en-US"/>
              <a:t>Заключается в исключении инфекционных и травматических причин, которое во многом зависит от правильного и здорового образа жизни. При возникновении же инфекционного заболевания или получении травмы необходимо обратиться к врачу, для правильного лечения, чтобы предотвратить серьезные осложнения, которые могут возникнуть не только сразу же после заболевания, но и в будущем.</a:t>
            </a:r>
          </a:p>
        </p:txBody>
      </p:sp>
      <p:pic>
        <p:nvPicPr>
          <p:cNvPr id="4" name="Звук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4453"/>
    </mc:Choice>
    <mc:Fallback>
      <p:transition spd="slow" advTm="244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889" y="332933"/>
            <a:ext cx="6512511" cy="1143000"/>
          </a:xfrm>
        </p:spPr>
        <p:txBody>
          <a:bodyPr/>
          <a:lstStyle/>
          <a:p>
            <a:r>
              <a:rPr lang="ru-RU" altLang="en-US"/>
              <a:t>Расслабление глаз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quarter" idx="13"/>
          </p:nvPr>
        </p:nvSpPr>
        <p:spPr>
          <a:xfrm>
            <a:off x="525145" y="1341755"/>
            <a:ext cx="8053705" cy="5020945"/>
          </a:xfrm>
        </p:spPr>
        <p:txBody>
          <a:bodyPr/>
          <a:lstStyle/>
          <a:p>
            <a:pPr marL="45720" indent="0">
              <a:buNone/>
            </a:pPr>
            <a:r>
              <a:rPr lang="ru-RU" altLang="en-US"/>
              <a:t>Проще всего достигнуть расслабления глаз</a:t>
            </a:r>
          </a:p>
          <a:p>
            <a:pPr marL="45720" indent="0">
              <a:buNone/>
            </a:pPr>
            <a:r>
              <a:rPr lang="ru-RU" altLang="en-US"/>
              <a:t>можно, прикрыв веки на более или менее</a:t>
            </a:r>
          </a:p>
          <a:p>
            <a:pPr marL="45720" indent="0">
              <a:buNone/>
            </a:pPr>
            <a:r>
              <a:rPr lang="ru-RU" altLang="en-US"/>
              <a:t>длительный срок. Пока глаза закрыты, следует</a:t>
            </a:r>
          </a:p>
          <a:p>
            <a:pPr marL="45720" indent="0">
              <a:buNone/>
            </a:pPr>
            <a:r>
              <a:rPr lang="ru-RU" altLang="en-US"/>
              <a:t>вызывать в воображении какие-нибудь приятные и</a:t>
            </a:r>
          </a:p>
          <a:p>
            <a:pPr marL="45720" indent="0" algn="l">
              <a:lnSpc>
                <a:spcPct val="130000"/>
              </a:lnSpc>
              <a:buNone/>
            </a:pPr>
            <a:r>
              <a:rPr lang="ru-RU" altLang="en-US"/>
              <a:t>успокаивающие картины. Этот метод служит средством первой помощи, поэтому с него стоит</a:t>
            </a:r>
          </a:p>
          <a:p>
            <a:pPr marL="45720" indent="0" algn="l">
              <a:lnSpc>
                <a:spcPct val="130000"/>
              </a:lnSpc>
              <a:buNone/>
            </a:pPr>
            <a:r>
              <a:rPr lang="ru-RU" altLang="en-US"/>
              <a:t>начинать любые тренировки.</a:t>
            </a:r>
          </a:p>
        </p:txBody>
      </p:sp>
      <p:pic>
        <p:nvPicPr>
          <p:cNvPr id="4" name="Звук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3320"/>
    </mc:Choice>
    <mc:Fallback>
      <p:transition spd="slow" advTm="233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96240" y="260985"/>
            <a:ext cx="8207375" cy="1143000"/>
          </a:xfrm>
        </p:spPr>
        <p:txBody>
          <a:bodyPr/>
          <a:lstStyle/>
          <a:p>
            <a:pPr marL="0" indent="0">
              <a:buNone/>
            </a:pPr>
            <a:r>
              <a:rPr lang="ru-RU" altLang="en-US" sz="4000"/>
              <a:t>Оздоровление солнечным светом</a:t>
            </a:r>
          </a:p>
        </p:txBody>
      </p:sp>
      <p:pic>
        <p:nvPicPr>
          <p:cNvPr id="7" name="Замещающее содержимое 6" descr="vidy-zakalivaniya-vodoy-dlya-detey-6901-large"/>
          <p:cNvPicPr>
            <a:picLocks noGrp="1" noChangeAspect="1"/>
          </p:cNvPicPr>
          <p:nvPr>
            <p:ph sz="quarter" idx="13"/>
          </p:nvPr>
        </p:nvPicPr>
        <p:blipFill>
          <a:blip r:embed="rId4"/>
          <a:stretch>
            <a:fillRect/>
          </a:stretch>
        </p:blipFill>
        <p:spPr>
          <a:xfrm>
            <a:off x="251460" y="1557020"/>
            <a:ext cx="3346450" cy="2387600"/>
          </a:xfrm>
          <a:prstGeom prst="rect">
            <a:avLst/>
          </a:prstGeom>
        </p:spPr>
      </p:pic>
      <p:sp>
        <p:nvSpPr>
          <p:cNvPr id="6" name="Замещающее содержимое 5"/>
          <p:cNvSpPr>
            <a:spLocks noGrp="1"/>
          </p:cNvSpPr>
          <p:nvPr>
            <p:ph sz="quarter" idx="14"/>
          </p:nvPr>
        </p:nvSpPr>
        <p:spPr>
          <a:xfrm>
            <a:off x="3852545" y="1629410"/>
            <a:ext cx="4869815" cy="4755515"/>
          </a:xfrm>
        </p:spPr>
        <p:txBody>
          <a:bodyPr>
            <a:normAutofit fontScale="90000" lnSpcReduction="20000"/>
          </a:bodyPr>
          <a:lstStyle/>
          <a:p>
            <a:r>
              <a:rPr lang="ru-RU" altLang="en-US" sz="2000"/>
              <a:t>Солнечный свет необходим глазам не меньше,чем покой и расслабление. Отраженный, рассеянный или тонированный свет вреден для глаз. Пользуйтесь любой возможностью для того, чтобы подставить глаза под лучи солнца. Постарайтесь начинать каждый день с солнечных ванн. Глаза, излишне чувствительные к  солнечному свету, подобны тепличным растениям. Защищая глаза от  солнечных лучей с помощью специальных очков, мы оказываем им поистине медвежью услугу. Куда лучше приучить их к яркому солнечному свету. Боль, которая пронзает глаза в тот момент, когда вы подставляете их под яркие лучи солнца, обусловлена не столько интенсивностью освещения, сколько неожиданным изменением силы света.</a:t>
            </a:r>
          </a:p>
        </p:txBody>
      </p:sp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9968"/>
    </mc:Choice>
    <mc:Fallback>
      <p:transition spd="slow" advTm="499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95605" y="260985"/>
            <a:ext cx="8574405" cy="1143000"/>
          </a:xfrm>
        </p:spPr>
        <p:txBody>
          <a:bodyPr/>
          <a:lstStyle/>
          <a:p>
            <a:pPr algn="ctr"/>
            <a:r>
              <a:rPr lang="ru-RU" altLang="en-US" sz="3600">
                <a:sym typeface="+mn-ea"/>
              </a:rPr>
              <a:t>Главное условие хорошего зрения –</a:t>
            </a:r>
            <a:endParaRPr lang="ru-RU" altLang="en-US" sz="3600"/>
          </a:p>
          <a:p>
            <a:pPr algn="ctr"/>
            <a:r>
              <a:rPr lang="ru-RU" altLang="en-US" sz="3600">
                <a:sym typeface="+mn-ea"/>
              </a:rPr>
              <a:t>движение</a:t>
            </a:r>
            <a:endParaRPr lang="ru-RU" altLang="en-US" sz="3600"/>
          </a:p>
        </p:txBody>
      </p:sp>
      <p:sp>
        <p:nvSpPr>
          <p:cNvPr id="6" name="Замещающее содержимое 5"/>
          <p:cNvSpPr>
            <a:spLocks noGrp="1"/>
          </p:cNvSpPr>
          <p:nvPr>
            <p:ph sz="quarter" idx="13"/>
          </p:nvPr>
        </p:nvSpPr>
        <p:spPr>
          <a:xfrm>
            <a:off x="658495" y="2061210"/>
            <a:ext cx="7665085" cy="347472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endParaRPr lang="ru-RU" altLang="en-US"/>
          </a:p>
          <a:p>
            <a:pPr marL="45720" indent="0">
              <a:buNone/>
            </a:pPr>
            <a:r>
              <a:rPr lang="ru-RU" altLang="en-US"/>
              <a:t>Глаз видит, когда двигается. Если вы смотрите</a:t>
            </a:r>
          </a:p>
          <a:p>
            <a:pPr marL="45720" indent="0">
              <a:buNone/>
            </a:pPr>
            <a:r>
              <a:rPr lang="ru-RU" altLang="en-US"/>
              <a:t>пристально на какой-либо объект, зрение</a:t>
            </a:r>
          </a:p>
          <a:p>
            <a:pPr marL="45720" indent="0">
              <a:buNone/>
            </a:pPr>
            <a:r>
              <a:rPr lang="ru-RU" altLang="en-US"/>
              <a:t>притупляется. Благодаря, упражнениям, основанным</a:t>
            </a:r>
          </a:p>
          <a:p>
            <a:pPr marL="45720" indent="0">
              <a:buNone/>
            </a:pPr>
            <a:r>
              <a:rPr lang="ru-RU" altLang="en-US"/>
              <a:t>на различных поворотах, вы сможете избавиться от</a:t>
            </a:r>
          </a:p>
          <a:p>
            <a:pPr marL="45720" indent="0">
              <a:buNone/>
            </a:pPr>
            <a:r>
              <a:rPr lang="ru-RU" altLang="en-US"/>
              <a:t>дурной привычки пристально разглядывать предметы.</a:t>
            </a:r>
          </a:p>
        </p:txBody>
      </p:sp>
      <p:pic>
        <p:nvPicPr>
          <p:cNvPr id="4" name="Звук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010"/>
    </mc:Choice>
    <mc:Fallback>
      <p:transition spd="slow" advTm="180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744" y="332933"/>
            <a:ext cx="6512511" cy="1143000"/>
          </a:xfrm>
        </p:spPr>
        <p:txBody>
          <a:bodyPr/>
          <a:lstStyle/>
          <a:p>
            <a:r>
              <a:rPr lang="ru-RU" altLang="en-US"/>
              <a:t>Правильное питание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quarter" idx="13"/>
          </p:nvPr>
        </p:nvSpPr>
        <p:spPr>
          <a:xfrm>
            <a:off x="586105" y="1270000"/>
            <a:ext cx="7974965" cy="4993005"/>
          </a:xfrm>
        </p:spPr>
        <p:txBody>
          <a:bodyPr/>
          <a:lstStyle/>
          <a:p>
            <a:pPr marL="45720" indent="0">
              <a:buNone/>
            </a:pPr>
            <a:r>
              <a:rPr lang="ru-RU" altLang="en-US" sz="2800"/>
              <a:t>Немалое значение для хорошего зрения имеет правильное питание. Пища должна быть особенно богата витаминами А и D. При недостатке витамина А снижается острота зрения. Витамин А содержится в сливочном масле, молоке, яичном желтке, печени, моркови, хурме, томате, шиповнике и др. Витамин А обеспечивает также сумеречное зрение.Витамин D содержится в сливочном масле, яичном желтке, сельди. </a:t>
            </a:r>
          </a:p>
        </p:txBody>
      </p:sp>
      <p:pic>
        <p:nvPicPr>
          <p:cNvPr id="5" name="Звук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1263"/>
    </mc:Choice>
    <mc:Fallback>
      <p:transition spd="slow" advTm="312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260" y="332740"/>
            <a:ext cx="7809865" cy="1143000"/>
          </a:xfrm>
        </p:spPr>
        <p:txBody>
          <a:bodyPr/>
          <a:lstStyle/>
          <a:p>
            <a:pPr marL="0" indent="0">
              <a:buNone/>
            </a:pPr>
            <a:r>
              <a:rPr lang="ru-RU" altLang="en-US"/>
              <a:t>Дыхательная гимнастика 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quarter" idx="13"/>
          </p:nvPr>
        </p:nvSpPr>
        <p:spPr>
          <a:xfrm>
            <a:off x="730250" y="1399540"/>
            <a:ext cx="7621270" cy="488950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altLang="en-US"/>
              <a:t>Люди с нарушением зрения порой бессознательно</a:t>
            </a:r>
          </a:p>
          <a:p>
            <a:pPr marL="45720" indent="0">
              <a:buNone/>
            </a:pPr>
            <a:r>
              <a:rPr lang="ru-RU" altLang="en-US"/>
              <a:t>задерживают дыхание, внимательно рассматривая</a:t>
            </a:r>
          </a:p>
          <a:p>
            <a:pPr marL="45720" indent="0">
              <a:buNone/>
            </a:pPr>
            <a:r>
              <a:rPr lang="ru-RU" altLang="en-US"/>
              <a:t>какой-либо предмет. Многие не знают, что кровь при</a:t>
            </a:r>
          </a:p>
          <a:p>
            <a:pPr marL="45720" indent="0">
              <a:buNone/>
            </a:pPr>
            <a:r>
              <a:rPr lang="ru-RU" altLang="en-US"/>
              <a:t>этом обедняется кислородом, насыщаясь углекислым</a:t>
            </a:r>
          </a:p>
          <a:p>
            <a:pPr marL="45720" indent="0">
              <a:buNone/>
            </a:pPr>
            <a:r>
              <a:rPr lang="ru-RU" altLang="en-US"/>
              <a:t>газом. В такие моменты сетчатка кратковременно</a:t>
            </a:r>
          </a:p>
          <a:p>
            <a:pPr marL="45720" indent="0">
              <a:buNone/>
            </a:pPr>
            <a:r>
              <a:rPr lang="ru-RU" altLang="en-US"/>
              <a:t>перестает реагировать на световые импульсы. Для</a:t>
            </a:r>
          </a:p>
          <a:p>
            <a:pPr marL="45720" indent="0">
              <a:buNone/>
            </a:pPr>
            <a:r>
              <a:rPr lang="ru-RU" altLang="en-US"/>
              <a:t>нормальной деятельности органов зрения в процессе</a:t>
            </a:r>
          </a:p>
          <a:p>
            <a:pPr marL="45720" indent="0">
              <a:buNone/>
            </a:pPr>
            <a:r>
              <a:rPr lang="ru-RU" altLang="en-US"/>
              <a:t>работы, требующей долгого разглядывания каких-либо</a:t>
            </a:r>
          </a:p>
          <a:p>
            <a:pPr marL="45720" indent="0">
              <a:buNone/>
            </a:pPr>
            <a:r>
              <a:rPr lang="ru-RU" altLang="en-US"/>
              <a:t>объектов, лучше всего регулярно отвлекаться и</a:t>
            </a:r>
          </a:p>
          <a:p>
            <a:pPr marL="45720" indent="0">
              <a:buNone/>
            </a:pPr>
            <a:r>
              <a:rPr lang="ru-RU" altLang="en-US"/>
              <a:t>приводить дыхательные упражнения.</a:t>
            </a:r>
          </a:p>
        </p:txBody>
      </p:sp>
      <p:pic>
        <p:nvPicPr>
          <p:cNvPr id="4" name="Звук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5844"/>
    </mc:Choice>
    <mc:Fallback>
      <p:transition spd="slow" advTm="358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88640"/>
            <a:ext cx="6512511" cy="1143000"/>
          </a:xfrm>
        </p:spPr>
        <p:txBody>
          <a:bodyPr/>
          <a:lstStyle/>
          <a:p>
            <a:r>
              <a:rPr lang="ru-RU" altLang="en-US" dirty="0" smtClean="0"/>
              <a:t>Тестовый контроль</a:t>
            </a:r>
            <a:endParaRPr lang="ru-RU" altLang="en-US" dirty="0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quarter" idx="13"/>
          </p:nvPr>
        </p:nvSpPr>
        <p:spPr>
          <a:xfrm>
            <a:off x="539552" y="1268760"/>
            <a:ext cx="8011795" cy="5292725"/>
          </a:xfrm>
        </p:spPr>
        <p:txBody>
          <a:bodyPr/>
          <a:lstStyle/>
          <a:p>
            <a:r>
              <a:rPr lang="ru-RU" altLang="en-US" sz="2800" dirty="0"/>
              <a:t>ПРИ ОСТРОМ ДАКРИОАДЕНИТЕ ПАТОЛОГИЧЕСКИЙ ПРОЦЕСС ЛОКАЛИЗУЕТСЯ</a:t>
            </a:r>
          </a:p>
          <a:p>
            <a:pPr marL="45720" indent="0">
              <a:buNone/>
            </a:pPr>
            <a:r>
              <a:rPr lang="ru-RU" altLang="en-US" sz="2800" u="sng" dirty="0"/>
              <a:t>-в наружной части верхнего века</a:t>
            </a:r>
          </a:p>
          <a:p>
            <a:pPr marL="45720" indent="0">
              <a:buNone/>
            </a:pPr>
            <a:r>
              <a:rPr lang="ru-RU" altLang="en-US" sz="2800" dirty="0"/>
              <a:t>-во внутренней части верхнего века</a:t>
            </a:r>
          </a:p>
          <a:p>
            <a:pPr marL="45720" indent="0">
              <a:buNone/>
            </a:pPr>
            <a:r>
              <a:rPr lang="ru-RU" altLang="en-US" sz="2800" dirty="0"/>
              <a:t>-в наружной части нижнего века</a:t>
            </a:r>
          </a:p>
          <a:p>
            <a:pPr marL="45720" indent="0">
              <a:buNone/>
            </a:pPr>
            <a:r>
              <a:rPr lang="ru-RU" altLang="en-US" sz="2800" dirty="0"/>
              <a:t>-во внутренней части нижнего века</a:t>
            </a:r>
          </a:p>
          <a:p>
            <a:pPr marL="45720" indent="0">
              <a:buNone/>
            </a:pPr>
            <a:r>
              <a:rPr lang="ru-RU" altLang="en-US" sz="2800" dirty="0"/>
              <a:t>-может быть любая локализация</a:t>
            </a:r>
          </a:p>
        </p:txBody>
      </p:sp>
      <p:pic>
        <p:nvPicPr>
          <p:cNvPr id="5" name="Звук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6204"/>
    </mc:Choice>
    <mc:Fallback>
      <p:transition spd="slow" advTm="262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en-US" dirty="0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quarter" idx="13"/>
          </p:nvPr>
        </p:nvSpPr>
        <p:spPr>
          <a:xfrm>
            <a:off x="323850" y="621665"/>
            <a:ext cx="8052435" cy="5569585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altLang="en-US" sz="2800"/>
              <a:t>НАРУЖНЫЙ ЯЧМЕНЬ - ЭТО</a:t>
            </a:r>
          </a:p>
          <a:p>
            <a:pPr marL="45720" indent="0">
              <a:buNone/>
            </a:pPr>
            <a:r>
              <a:rPr lang="ru-RU" altLang="en-US" sz="2800"/>
              <a:t>-воспалительный инфильтрат в толще века</a:t>
            </a:r>
          </a:p>
          <a:p>
            <a:pPr marL="45720" indent="0">
              <a:buNone/>
            </a:pPr>
            <a:r>
              <a:rPr lang="ru-RU" altLang="en-US" sz="2800"/>
              <a:t>-</a:t>
            </a:r>
            <a:r>
              <a:rPr lang="ru-RU" altLang="en-US" sz="2800" u="sng"/>
              <a:t>острое гнойное воспаление волосяного мешочка корня ресницы</a:t>
            </a:r>
          </a:p>
          <a:p>
            <a:pPr marL="45720" indent="0">
              <a:buNone/>
            </a:pPr>
            <a:r>
              <a:rPr lang="ru-RU" altLang="en-US" sz="2800"/>
              <a:t>-хроническое воспаление сальной железы</a:t>
            </a:r>
          </a:p>
          <a:p>
            <a:pPr marL="45720" indent="0">
              <a:buNone/>
            </a:pPr>
            <a:r>
              <a:rPr lang="ru-RU" altLang="en-US" sz="2800"/>
              <a:t>-острое воспаление мейбомиевой железы</a:t>
            </a:r>
          </a:p>
        </p:txBody>
      </p:sp>
      <p:pic>
        <p:nvPicPr>
          <p:cNvPr id="7" name="Звук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4570"/>
    </mc:Choice>
    <mc:Fallback>
      <p:transition spd="slow" advTm="245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quarter" idx="13"/>
          </p:nvPr>
        </p:nvSpPr>
        <p:spPr>
          <a:xfrm>
            <a:off x="371475" y="732790"/>
            <a:ext cx="7818755" cy="5382895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altLang="en-US" sz="2800"/>
              <a:t>ПРИЧИНАМИ БЛЕФАРИТА ЯВЛЯЮТСЯ, КРОМЕ</a:t>
            </a:r>
          </a:p>
          <a:p>
            <a:pPr marL="45720" indent="0">
              <a:buNone/>
            </a:pPr>
            <a:r>
              <a:rPr lang="ru-RU" altLang="en-US" sz="2800"/>
              <a:t>-патология пищеварительного тракта</a:t>
            </a:r>
          </a:p>
          <a:p>
            <a:pPr marL="45720" indent="0">
              <a:buNone/>
            </a:pPr>
            <a:r>
              <a:rPr lang="ru-RU" altLang="en-US" sz="2800"/>
              <a:t>-эндокринные и обменные нарушения</a:t>
            </a:r>
          </a:p>
          <a:p>
            <a:pPr marL="45720" indent="0">
              <a:buNone/>
            </a:pPr>
            <a:r>
              <a:rPr lang="ru-RU" altLang="en-US" sz="2800"/>
              <a:t>-глистные инвазии</a:t>
            </a:r>
          </a:p>
          <a:p>
            <a:pPr marL="45720" indent="0">
              <a:buNone/>
            </a:pPr>
            <a:r>
              <a:rPr lang="ru-RU" altLang="en-US" sz="2800"/>
              <a:t>-некоррегированные аномалии рефракции (гиперметропия, астигматизм)</a:t>
            </a:r>
          </a:p>
          <a:p>
            <a:pPr marL="45720" indent="0">
              <a:buNone/>
            </a:pPr>
            <a:r>
              <a:rPr lang="ru-RU" altLang="en-US" sz="2800" u="sng"/>
              <a:t>-парез глазодвигательного нерва</a:t>
            </a:r>
          </a:p>
        </p:txBody>
      </p:sp>
      <p:pic>
        <p:nvPicPr>
          <p:cNvPr id="4" name="Звук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6573"/>
    </mc:Choice>
    <mc:Fallback>
      <p:transition spd="slow" advTm="265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quarter" idx="13"/>
          </p:nvPr>
        </p:nvSpPr>
        <p:spPr>
          <a:xfrm>
            <a:off x="524510" y="731520"/>
            <a:ext cx="7931150" cy="4818380"/>
          </a:xfrm>
        </p:spPr>
        <p:txBody>
          <a:bodyPr/>
          <a:lstStyle/>
          <a:p>
            <a:pPr marL="45720" indent="0">
              <a:buNone/>
            </a:pPr>
            <a:r>
              <a:rPr lang="ru-RU" altLang="en-US" sz="2800"/>
              <a:t>ПОМУТНЕНИЕ ХРУСТАЛИКА НАЗЫВАЕТСЯ</a:t>
            </a:r>
          </a:p>
          <a:p>
            <a:pPr marL="45720" indent="0">
              <a:buNone/>
            </a:pPr>
            <a:r>
              <a:rPr lang="ru-RU" altLang="en-US" sz="2800" u="sng"/>
              <a:t>-катаракта</a:t>
            </a:r>
          </a:p>
          <a:p>
            <a:pPr marL="45720" indent="0">
              <a:buNone/>
            </a:pPr>
            <a:r>
              <a:rPr lang="ru-RU" altLang="en-US" sz="2800"/>
              <a:t>-бельмо</a:t>
            </a:r>
          </a:p>
          <a:p>
            <a:pPr marL="45720" indent="0">
              <a:buNone/>
            </a:pPr>
            <a:r>
              <a:rPr lang="ru-RU" altLang="en-US" sz="2800"/>
              <a:t>-афакия</a:t>
            </a:r>
          </a:p>
          <a:p>
            <a:pPr marL="45720" indent="0">
              <a:buNone/>
            </a:pPr>
            <a:r>
              <a:rPr lang="ru-RU" altLang="en-US" sz="2800"/>
              <a:t>-глаукома</a:t>
            </a:r>
          </a:p>
        </p:txBody>
      </p:sp>
      <p:pic>
        <p:nvPicPr>
          <p:cNvPr id="4" name="Звук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038"/>
    </mc:Choice>
    <mc:Fallback>
      <p:transition spd="slow" advTm="160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88640"/>
            <a:ext cx="7088575" cy="1143000"/>
          </a:xfrm>
        </p:spPr>
        <p:txBody>
          <a:bodyPr/>
          <a:lstStyle/>
          <a:p>
            <a:r>
              <a:rPr lang="ru-RU" altLang="en-US" dirty="0" smtClean="0"/>
              <a:t>Ситуационные задачи</a:t>
            </a:r>
            <a:endParaRPr lang="ru-RU" altLang="en-US" dirty="0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quarter" idx="13"/>
          </p:nvPr>
        </p:nvSpPr>
        <p:spPr>
          <a:xfrm>
            <a:off x="251520" y="1052736"/>
            <a:ext cx="8154035" cy="5252085"/>
          </a:xfrm>
        </p:spPr>
        <p:txBody>
          <a:bodyPr>
            <a:normAutofit/>
          </a:bodyPr>
          <a:lstStyle/>
          <a:p>
            <a:r>
              <a:rPr lang="ru-RU" altLang="en-US" dirty="0"/>
              <a:t>К Вам обратилась мать годовалого ребенка за советом. Вскоре после его рождения она заметила, что у него "большие глаза и один глаз больше другого". Отмечает беспокойное поведение ребенка, особенно днем, светобоязнь, слезотечение. При осмотре ребенка Вы обратили внимание на большую величину глазных яблок и </a:t>
            </a:r>
            <a:r>
              <a:rPr lang="ru-RU" altLang="en-US" dirty="0" err="1"/>
              <a:t>разноразмерность</a:t>
            </a:r>
            <a:r>
              <a:rPr lang="ru-RU" altLang="en-US" dirty="0"/>
              <a:t> их, выраженную светобоязнь и слезотечение. При бифокальном осмотре: роговицы обоих глаз умеренно отечные, диаметр роговиц большой, глубжележащие среды глаз осмотреть не удалось из-за сильной светобоязни и беспокойного поведения ребенка.</a:t>
            </a:r>
          </a:p>
          <a:p>
            <a:r>
              <a:rPr lang="ru-RU" altLang="en-US" dirty="0"/>
              <a:t> Какое заболевание вы заподозрите у ребенка? </a:t>
            </a:r>
          </a:p>
          <a:p>
            <a:pPr marL="45720" indent="0">
              <a:buNone/>
            </a:pPr>
            <a:r>
              <a:rPr lang="ru-RU" altLang="en-US" dirty="0"/>
              <a:t>(Врожденная глаукома)</a:t>
            </a:r>
          </a:p>
        </p:txBody>
      </p:sp>
      <p:pic>
        <p:nvPicPr>
          <p:cNvPr id="4" name="Звук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093"/>
    </mc:Choice>
    <mc:Fallback>
      <p:transition spd="slow" advTm="600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quarter" idx="13"/>
          </p:nvPr>
        </p:nvSpPr>
        <p:spPr>
          <a:xfrm>
            <a:off x="359410" y="732790"/>
            <a:ext cx="8096250" cy="5536565"/>
          </a:xfrm>
        </p:spPr>
        <p:txBody>
          <a:bodyPr>
            <a:normAutofit/>
          </a:bodyPr>
          <a:lstStyle/>
          <a:p>
            <a:r>
              <a:rPr lang="ru-RU" altLang="en-US"/>
              <a:t>. Больная 62 лет обратилась к Вам с жалобами на отсутствие предметного зрения правого глаза, значительное снижение зрения левого глаза. Постепенное снижение зрения на оба глаза отмечает в течение 2-х лет. Острота зрения ОД = правильная проекция света; OS = 0,1 не корр. Глаза спокойны, роговицы прозрачны; зрачок на ОД равномерно серого цвета, зрачковые реакции сохранены. При бифокальном освещении на OS зрачок темно-серого цвета хорошо реагирует на свет.</a:t>
            </a:r>
          </a:p>
          <a:p>
            <a:endParaRPr lang="ru-RU" altLang="en-US"/>
          </a:p>
          <a:p>
            <a:r>
              <a:rPr lang="ru-RU" altLang="en-US"/>
              <a:t>Что Вы заподозрите у этого пациента? (возрастная катаракта обоих глаз) </a:t>
            </a:r>
          </a:p>
        </p:txBody>
      </p:sp>
      <p:pic>
        <p:nvPicPr>
          <p:cNvPr id="7" name="Звук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599"/>
    </mc:Choice>
    <mc:Fallback>
      <p:transition spd="slow" advTm="405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260648"/>
            <a:ext cx="6512511" cy="1143000"/>
          </a:xfrm>
        </p:spPr>
        <p:txBody>
          <a:bodyPr/>
          <a:lstStyle/>
          <a:p>
            <a:r>
              <a:rPr lang="ru-RU" dirty="0" smtClean="0"/>
              <a:t>Список литературы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1196752"/>
            <a:ext cx="8208912" cy="4896544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 </a:t>
            </a:r>
            <a:endParaRPr lang="ru-RU" b="1" dirty="0"/>
          </a:p>
          <a:p>
            <a:r>
              <a:rPr lang="ru-RU" dirty="0" smtClean="0"/>
              <a:t>1. </a:t>
            </a:r>
            <a:r>
              <a:rPr lang="ru-RU" dirty="0"/>
              <a:t>Приказ МЗ и СР от 19 августа 2009г. №597н «Об организации деятельности центров здоровья по формированию здорового образа жизни у граждан Российской Федерации, включая сокращение потребления алкоголя и табака».</a:t>
            </a:r>
          </a:p>
          <a:p>
            <a:r>
              <a:rPr lang="en-US" dirty="0"/>
              <a:t> </a:t>
            </a:r>
            <a:endParaRPr lang="ru-RU" b="1" dirty="0"/>
          </a:p>
          <a:p>
            <a:r>
              <a:rPr lang="ru-RU" dirty="0"/>
              <a:t>2</a:t>
            </a:r>
            <a:r>
              <a:rPr lang="ru-RU" dirty="0" smtClean="0"/>
              <a:t>. </a:t>
            </a:r>
            <a:r>
              <a:rPr lang="ru-RU" dirty="0"/>
              <a:t>Приказ МЗ РБ 19 ноября 2009 г.  № 2272-Д «Об организации деятельности центров здоровья по формированию здорового образа жизни у граждан Республики Башкортостан, включая сокращение потребления алкоголя и табака».</a:t>
            </a:r>
            <a:endParaRPr lang="ru-RU" b="1" dirty="0"/>
          </a:p>
          <a:p>
            <a:r>
              <a:rPr lang="ru-RU" dirty="0"/>
              <a:t> </a:t>
            </a:r>
            <a:endParaRPr lang="ru-RU" b="1" dirty="0"/>
          </a:p>
          <a:p>
            <a:r>
              <a:rPr lang="ru-RU" dirty="0"/>
              <a:t>3</a:t>
            </a:r>
            <a:r>
              <a:rPr lang="ru-RU" dirty="0" smtClean="0"/>
              <a:t>. </a:t>
            </a:r>
            <a:r>
              <a:rPr lang="ru-RU" dirty="0"/>
              <a:t>Приказ № 1765-Д от 16  августа  2010г   МЗ РБ «Об утверждении Плана мероприятий по реализации республиканской целевой программы  «Формирование здорового образа жизни у населения Республики Башкортостан, включая сокращение потребления алкоголя, табака и борьбу с наркоманией, на 2011-2015 годы». </a:t>
            </a:r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6307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3366"/>
    </mc:Choice>
    <mc:Fallback>
      <p:transition spd="slow" advTm="63366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260648"/>
            <a:ext cx="8352928" cy="6048672"/>
          </a:xfrm>
        </p:spPr>
        <p:txBody>
          <a:bodyPr/>
          <a:lstStyle/>
          <a:p>
            <a:r>
              <a:rPr lang="ru-RU" dirty="0"/>
              <a:t>4</a:t>
            </a:r>
            <a:r>
              <a:rPr lang="ru-RU" dirty="0" smtClean="0"/>
              <a:t>. </a:t>
            </a:r>
            <a:r>
              <a:rPr lang="ru-RU" dirty="0"/>
              <a:t>Кирпичев, В. И. Физиология и гигиена подростка: учебное пособие для студ. вузов, обучающихся по педагогическим спец. / В. И. Кирпичев. - М. : Академия, 2008. - 206 с. </a:t>
            </a:r>
            <a:endParaRPr lang="ru-RU" dirty="0" smtClean="0"/>
          </a:p>
          <a:p>
            <a:r>
              <a:rPr lang="ru-RU" dirty="0" smtClean="0"/>
              <a:t>5. </a:t>
            </a:r>
            <a:r>
              <a:rPr lang="ru-RU" dirty="0" err="1"/>
              <a:t>Кански</a:t>
            </a:r>
            <a:r>
              <a:rPr lang="ru-RU" dirty="0"/>
              <a:t> Д</a:t>
            </a:r>
            <a:r>
              <a:rPr lang="ru-RU" i="1" dirty="0"/>
              <a:t>. </a:t>
            </a:r>
            <a:r>
              <a:rPr lang="ru-RU" dirty="0"/>
              <a:t>Клиническая офтальмология. Систематизированный подход: Пер. с англ. / Под ред. В. П. </a:t>
            </a:r>
            <a:r>
              <a:rPr lang="ru-RU" dirty="0" err="1"/>
              <a:t>Еричева</a:t>
            </a:r>
            <a:r>
              <a:rPr lang="ru-RU" dirty="0"/>
              <a:t>. - 2-е изд. - М.: </a:t>
            </a:r>
            <a:r>
              <a:rPr lang="ru-RU" dirty="0" err="1"/>
              <a:t>Логосфера</a:t>
            </a:r>
            <a:r>
              <a:rPr lang="ru-RU" dirty="0"/>
              <a:t>, 2009. - 944 с</a:t>
            </a:r>
            <a:r>
              <a:rPr lang="ru-RU" dirty="0" smtClean="0"/>
              <a:t>.</a:t>
            </a:r>
          </a:p>
          <a:p>
            <a:r>
              <a:rPr lang="ru-RU" dirty="0" smtClean="0"/>
              <a:t>6.</a:t>
            </a:r>
            <a:r>
              <a:rPr lang="ru-RU" i="1" dirty="0"/>
              <a:t> </a:t>
            </a:r>
            <a:r>
              <a:rPr lang="ru-RU" dirty="0" err="1"/>
              <a:t>Ри</a:t>
            </a:r>
            <a:r>
              <a:rPr lang="ru-RU" dirty="0"/>
              <a:t> Д. Дж</a:t>
            </a:r>
            <a:r>
              <a:rPr lang="ru-RU" i="1" dirty="0"/>
              <a:t>. </a:t>
            </a:r>
            <a:r>
              <a:rPr lang="ru-RU" dirty="0"/>
              <a:t>Глаукома (Серия «Атласы по офтальмологии»): Пер. с англ. / Под ред. С. Э. Аветисова, В. П. </a:t>
            </a:r>
            <a:r>
              <a:rPr lang="ru-RU" dirty="0" err="1"/>
              <a:t>Еричева</a:t>
            </a:r>
            <a:r>
              <a:rPr lang="ru-RU" dirty="0"/>
              <a:t>. -М., 2010. -472 с</a:t>
            </a:r>
            <a:r>
              <a:rPr lang="ru-RU" dirty="0" smtClean="0"/>
              <a:t>.</a:t>
            </a:r>
          </a:p>
          <a:p>
            <a:r>
              <a:rPr lang="ru-RU" dirty="0" smtClean="0"/>
              <a:t>7.</a:t>
            </a:r>
            <a:r>
              <a:rPr lang="ru-RU" i="1" dirty="0"/>
              <a:t> </a:t>
            </a:r>
            <a:r>
              <a:rPr lang="ru-RU" dirty="0"/>
              <a:t>Сидоренко Е. И., Маркова Ю. Ю., Матвеев Α. Α. Компьютерный зрительный</a:t>
            </a:r>
          </a:p>
          <a:p>
            <a:r>
              <a:rPr lang="ru-RU" dirty="0"/>
              <a:t>синдром // Рос. педиатр. </a:t>
            </a:r>
            <a:r>
              <a:rPr lang="ru-RU" dirty="0" err="1"/>
              <a:t>офтальмол</a:t>
            </a:r>
            <a:r>
              <a:rPr lang="ru-RU" dirty="0"/>
              <a:t>. -2009. - № 2. - С. 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87537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2685"/>
    </mc:Choice>
    <mc:Fallback>
      <p:transition spd="slow" advTm="42685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805264"/>
            <a:ext cx="7848871" cy="857032"/>
          </a:xfrm>
        </p:spPr>
        <p:txBody>
          <a:bodyPr/>
          <a:lstStyle/>
          <a:p>
            <a:r>
              <a:rPr lang="ru-RU" dirty="0" smtClean="0">
                <a:solidFill>
                  <a:srgbClr val="00B050"/>
                </a:solidFill>
              </a:rPr>
              <a:t>Спасибо за внимание !</a:t>
            </a:r>
            <a:endParaRPr lang="ru-RU" dirty="0">
              <a:solidFill>
                <a:srgbClr val="00B050"/>
              </a:solidFill>
            </a:endParaRPr>
          </a:p>
        </p:txBody>
      </p:sp>
      <p:pic>
        <p:nvPicPr>
          <p:cNvPr id="1026" name="Picture 2" descr="I:\ОФТАЛЬМОЛОГИЯ\пересмотреть не по теме\1465450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796" y="210538"/>
            <a:ext cx="7267612" cy="5450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88</TotalTime>
  <Words>2828</Words>
  <Application>Microsoft Office PowerPoint</Application>
  <PresentationFormat>Экран (4:3)</PresentationFormat>
  <Paragraphs>218</Paragraphs>
  <Slides>47</Slides>
  <Notes>0</Notes>
  <HiddenSlides>0</HiddenSlides>
  <MMClips>44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47</vt:i4>
      </vt:variant>
    </vt:vector>
  </HeadingPairs>
  <TitlesOfParts>
    <vt:vector size="48" baseType="lpstr">
      <vt:lpstr>Воздушный поток</vt:lpstr>
      <vt:lpstr>Профилактика болезней глаза и его придатков.</vt:lpstr>
      <vt:lpstr>Презентация PowerPoint</vt:lpstr>
      <vt:lpstr>Презентация PowerPoint</vt:lpstr>
      <vt:lpstr>Презентация PowerPoint</vt:lpstr>
      <vt:lpstr>Симптомы:</vt:lpstr>
      <vt:lpstr>Факторы риска </vt:lpstr>
      <vt:lpstr>ПРОФИЛАКТИКА</vt:lpstr>
      <vt:lpstr>Презентация PowerPoint</vt:lpstr>
      <vt:lpstr>Катаракта</vt:lpstr>
      <vt:lpstr>Причины </vt:lpstr>
      <vt:lpstr>Профилактика</vt:lpstr>
      <vt:lpstr>Презентация PowerPoint</vt:lpstr>
      <vt:lpstr>Близорукость</vt:lpstr>
      <vt:lpstr>Причины</vt:lpstr>
      <vt:lpstr>Презентация PowerPoint</vt:lpstr>
      <vt:lpstr>Презентация PowerPoint</vt:lpstr>
      <vt:lpstr>ЗАБОЛЕВАНИЯ ПРИДАТОЧНОГО АППАРАТА ГЛАЗА </vt:lpstr>
      <vt:lpstr>Заболевания век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Абсцесс века</vt:lpstr>
      <vt:lpstr>Острый дакриоаденит - воспаление слезной железы.</vt:lpstr>
      <vt:lpstr>Профилактика</vt:lpstr>
      <vt:lpstr>Гигиена глаз</vt:lpstr>
      <vt:lpstr>Расслабление глаз</vt:lpstr>
      <vt:lpstr>Оздоровление солнечным светом</vt:lpstr>
      <vt:lpstr>Главное условие хорошего зрения – движение</vt:lpstr>
      <vt:lpstr>Правильное питание</vt:lpstr>
      <vt:lpstr>Дыхательная гимнастика </vt:lpstr>
      <vt:lpstr>Тестовый контроль</vt:lpstr>
      <vt:lpstr>Презентация PowerPoint</vt:lpstr>
      <vt:lpstr>Презентация PowerPoint</vt:lpstr>
      <vt:lpstr>Презентация PowerPoint</vt:lpstr>
      <vt:lpstr>Ситуационные задачи</vt:lpstr>
      <vt:lpstr>Презентация PowerPoint</vt:lpstr>
      <vt:lpstr>Список литературы</vt:lpstr>
      <vt:lpstr>Презентация PowerPoint</vt:lpstr>
      <vt:lpstr>Спасибо за внимание !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telemed-1</cp:lastModifiedBy>
  <cp:revision>157</cp:revision>
  <dcterms:created xsi:type="dcterms:W3CDTF">2013-01-30T15:55:00Z</dcterms:created>
  <dcterms:modified xsi:type="dcterms:W3CDTF">2017-05-12T07:46:27Z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1049-10.1.0.5507</vt:lpwstr>
  </property>
</Properties>
</file>