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33" r:id="rId3"/>
    <p:sldId id="258" r:id="rId4"/>
    <p:sldId id="334" r:id="rId5"/>
    <p:sldId id="290" r:id="rId6"/>
    <p:sldId id="299" r:id="rId7"/>
    <p:sldId id="259" r:id="rId8"/>
    <p:sldId id="260" r:id="rId9"/>
    <p:sldId id="263" r:id="rId10"/>
    <p:sldId id="264" r:id="rId11"/>
    <p:sldId id="265" r:id="rId12"/>
    <p:sldId id="266" r:id="rId13"/>
    <p:sldId id="302" r:id="rId14"/>
    <p:sldId id="307" r:id="rId15"/>
    <p:sldId id="300" r:id="rId16"/>
    <p:sldId id="301" r:id="rId17"/>
    <p:sldId id="303" r:id="rId18"/>
    <p:sldId id="304" r:id="rId19"/>
    <p:sldId id="305" r:id="rId20"/>
    <p:sldId id="267" r:id="rId21"/>
    <p:sldId id="268" r:id="rId22"/>
    <p:sldId id="295" r:id="rId23"/>
    <p:sldId id="296" r:id="rId24"/>
    <p:sldId id="308" r:id="rId25"/>
    <p:sldId id="269" r:id="rId26"/>
    <p:sldId id="270" r:id="rId27"/>
    <p:sldId id="297" r:id="rId28"/>
    <p:sldId id="271" r:id="rId29"/>
    <p:sldId id="298" r:id="rId30"/>
    <p:sldId id="291" r:id="rId31"/>
    <p:sldId id="272" r:id="rId32"/>
    <p:sldId id="273" r:id="rId33"/>
    <p:sldId id="312" r:id="rId34"/>
    <p:sldId id="309" r:id="rId35"/>
    <p:sldId id="310" r:id="rId36"/>
    <p:sldId id="311" r:id="rId37"/>
    <p:sldId id="313" r:id="rId38"/>
    <p:sldId id="314" r:id="rId39"/>
    <p:sldId id="274" r:id="rId40"/>
    <p:sldId id="275" r:id="rId41"/>
    <p:sldId id="276" r:id="rId42"/>
    <p:sldId id="277" r:id="rId43"/>
    <p:sldId id="278" r:id="rId44"/>
    <p:sldId id="279" r:id="rId45"/>
    <p:sldId id="280" r:id="rId46"/>
    <p:sldId id="281" r:id="rId47"/>
    <p:sldId id="282" r:id="rId48"/>
    <p:sldId id="283" r:id="rId49"/>
    <p:sldId id="284" r:id="rId50"/>
    <p:sldId id="285" r:id="rId51"/>
    <p:sldId id="286" r:id="rId52"/>
    <p:sldId id="287" r:id="rId53"/>
    <p:sldId id="288" r:id="rId54"/>
    <p:sldId id="289" r:id="rId55"/>
    <p:sldId id="292" r:id="rId56"/>
    <p:sldId id="293" r:id="rId57"/>
    <p:sldId id="29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5" r:id="rId77"/>
    <p:sldId id="336" r:id="rId78"/>
    <p:sldId id="337" r:id="rId79"/>
    <p:sldId id="338" r:id="rId80"/>
    <p:sldId id="339" r:id="rId81"/>
    <p:sldId id="340" r:id="rId82"/>
    <p:sldId id="341" r:id="rId83"/>
    <p:sldId id="342" r:id="rId84"/>
    <p:sldId id="343" r:id="rId85"/>
    <p:sldId id="344" r:id="rId86"/>
    <p:sldId id="345" r:id="rId87"/>
    <p:sldId id="346" r:id="rId88"/>
    <p:sldId id="347" r:id="rId89"/>
    <p:sldId id="348" r:id="rId90"/>
    <p:sldId id="349" r:id="rId91"/>
    <p:sldId id="350" r:id="rId9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1FF2D64-4152-49A9-970B-C5106CF08A71}" type="datetimeFigureOut">
              <a:rPr lang="ru-RU" smtClean="0"/>
              <a:t>04.05.2017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C5E43A3-B489-4AE7-868E-4818A4994DE1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F2D64-4152-49A9-970B-C5106CF08A71}" type="datetimeFigureOut">
              <a:rPr lang="ru-RU" smtClean="0"/>
              <a:t>04.05.2017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E43A3-B489-4AE7-868E-4818A4994D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F2D64-4152-49A9-970B-C5106CF08A71}" type="datetimeFigureOut">
              <a:rPr lang="ru-RU" smtClean="0"/>
              <a:t>04.05.2017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E43A3-B489-4AE7-868E-4818A4994D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F2D64-4152-49A9-970B-C5106CF08A71}" type="datetimeFigureOut">
              <a:rPr lang="ru-RU" smtClean="0"/>
              <a:t>04.05.2017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E43A3-B489-4AE7-868E-4818A4994DE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F2D64-4152-49A9-970B-C5106CF08A71}" type="datetimeFigureOut">
              <a:rPr lang="ru-RU" smtClean="0"/>
              <a:t>04.05.2017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E43A3-B489-4AE7-868E-4818A4994D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F2D64-4152-49A9-970B-C5106CF08A71}" type="datetimeFigureOut">
              <a:rPr lang="ru-RU" smtClean="0"/>
              <a:t>04.05.2017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E43A3-B489-4AE7-868E-4818A4994D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F2D64-4152-49A9-970B-C5106CF08A71}" type="datetimeFigureOut">
              <a:rPr lang="ru-RU" smtClean="0"/>
              <a:t>04.05.2017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E43A3-B489-4AE7-868E-4818A4994D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F2D64-4152-49A9-970B-C5106CF08A71}" type="datetimeFigureOut">
              <a:rPr lang="ru-RU" smtClean="0"/>
              <a:t>04.05.2017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E43A3-B489-4AE7-868E-4818A4994DE1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F2D64-4152-49A9-970B-C5106CF08A71}" type="datetimeFigureOut">
              <a:rPr lang="ru-RU" smtClean="0"/>
              <a:t>04.05.2017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E43A3-B489-4AE7-868E-4818A4994D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F2D64-4152-49A9-970B-C5106CF08A71}" type="datetimeFigureOut">
              <a:rPr lang="ru-RU" smtClean="0"/>
              <a:t>04.05.2017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E43A3-B489-4AE7-868E-4818A4994D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F2D64-4152-49A9-970B-C5106CF08A71}" type="datetimeFigureOut">
              <a:rPr lang="ru-RU" smtClean="0"/>
              <a:t>04.05.2017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E43A3-B489-4AE7-868E-4818A4994DE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1FF2D64-4152-49A9-970B-C5106CF08A71}" type="datetimeFigureOut">
              <a:rPr lang="ru-RU" smtClean="0"/>
              <a:t>04.05.2017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C5E43A3-B489-4AE7-868E-4818A4994DE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1.e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2.bin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692696"/>
            <a:ext cx="3367027" cy="5976664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800" b="1" dirty="0" smtClean="0"/>
              <a:t>Организация деятельности Центров здоровья для детей по формированию здорового образа </a:t>
            </a:r>
            <a:r>
              <a:rPr lang="ru-RU" sz="2800" b="1" dirty="0" smtClean="0"/>
              <a:t>жизни </a:t>
            </a:r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/>
          </a:p>
          <a:p>
            <a:pPr algn="ctr"/>
            <a:endParaRPr lang="ru-RU" sz="2800" b="1" dirty="0" smtClean="0"/>
          </a:p>
          <a:p>
            <a:pPr algn="ctr"/>
            <a:r>
              <a:rPr lang="ru-RU" sz="2800" b="1" dirty="0" smtClean="0"/>
              <a:t>Уфа-2017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"/>
            <a:ext cx="40324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83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268760"/>
            <a:ext cx="3672408" cy="4968552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Данные о преподавателе:</a:t>
            </a:r>
          </a:p>
          <a:p>
            <a:r>
              <a:rPr lang="ru-RU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Шагарова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Сания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Валеевна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– доктор медицинских наук, профессор</a:t>
            </a:r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Данные обучающихся:</a:t>
            </a:r>
          </a:p>
          <a:p>
            <a:r>
              <a:rPr lang="ru-RU" dirty="0"/>
              <a:t>в</a:t>
            </a:r>
            <a:r>
              <a:rPr lang="ru-RU" dirty="0" smtClean="0"/>
              <a:t>рачи педиатры; заведующие педиатрическими отделениями; заместители главных врачей; клинические ординаторы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036" y="1412776"/>
            <a:ext cx="3554367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63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3672407" cy="46533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600" y="-32258"/>
            <a:ext cx="5232400" cy="6890257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412776"/>
            <a:ext cx="4104456" cy="4861029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Формирование здорового образа </a:t>
            </a:r>
            <a:endParaRPr lang="ru-RU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жизни 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 это комплекс мероприятий, </a:t>
            </a:r>
            <a:endParaRPr lang="ru-RU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н</a:t>
            </a: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аправленных на: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сохранение 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здоровья; </a:t>
            </a:r>
            <a:endParaRPr lang="ru-RU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пропаганду 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здорового </a:t>
            </a:r>
            <a:endParaRPr lang="ru-RU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образа жизни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; </a:t>
            </a:r>
            <a:endParaRPr lang="ru-RU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мотивирование 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граждан к</a:t>
            </a:r>
          </a:p>
          <a:p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личной ответственности за своё </a:t>
            </a:r>
            <a:endParaRPr lang="ru-RU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здоровье 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и здоровье своих детей; </a:t>
            </a:r>
            <a:endParaRPr lang="ru-RU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53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772816"/>
            <a:ext cx="6637467" cy="4014797"/>
          </a:xfrm>
        </p:spPr>
        <p:txBody>
          <a:bodyPr>
            <a:normAutofit fontScale="92500"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Разработку индивидуальных </a:t>
            </a:r>
          </a:p>
          <a:p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подходов по формированию здорового </a:t>
            </a:r>
          </a:p>
          <a:p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образа жизни, в том числе детям;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борьбу с факторами риска развития заболеваний;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просвещение и информирование населения о вреде употребления табака и злоупотребления алкоголем;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предотвращение социально-значимых заболеваний, в том числе среди детского населения;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увеличение продолжительности активной жизни.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4989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12254" y="3140968"/>
            <a:ext cx="3730560" cy="2160241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ОПРЕДЕЛЕНИЕ ПОНЯТИЯ –</a:t>
            </a:r>
            <a:br>
              <a:rPr lang="ru-RU" b="1" dirty="0"/>
            </a:br>
            <a:r>
              <a:rPr lang="ru-RU" b="1" dirty="0" smtClean="0"/>
              <a:t>ЦЕНТР </a:t>
            </a:r>
            <a:r>
              <a:rPr lang="ru-RU" b="1" dirty="0"/>
              <a:t>ФОРМИРОВАНИЯ ЗДОРОВЬЯ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0254" y="1412776"/>
            <a:ext cx="4572000" cy="23637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400" b="1" dirty="0" smtClean="0"/>
              <a:t>Здоровье </a:t>
            </a:r>
            <a:r>
              <a:rPr lang="ru-RU" sz="2400" dirty="0" smtClean="0"/>
              <a:t>- состояние полного физического, духовного и социального благополучия, а не только отсутствие болезни и физических дефектов</a:t>
            </a:r>
          </a:p>
          <a:p>
            <a:pPr>
              <a:lnSpc>
                <a:spcPct val="90000"/>
              </a:lnSpc>
            </a:pP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408733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3356992"/>
            <a:ext cx="6637468" cy="1362075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ВОЗ провозглашен принцип, в соответствии с которым «обладание наивысшим достижимым уровнем здоровья является одним из основных прав каждого человека». Характеристики группового здоровья, здоровья населения, общественного здоровья в статике и динамике рассматриваются, как интегральное понятие личного здоровья каждого человека в отдельности.</a:t>
            </a:r>
            <a:b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4293096"/>
            <a:ext cx="3663845" cy="223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400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836712"/>
            <a:ext cx="6777317" cy="4995917"/>
          </a:xfrm>
        </p:spPr>
        <p:txBody>
          <a:bodyPr/>
          <a:lstStyle/>
          <a:p>
            <a:pPr marL="68580" indent="0" algn="ctr">
              <a:buNone/>
            </a:pPr>
            <a:r>
              <a:rPr lang="ru-RU" b="1" dirty="0" smtClean="0"/>
              <a:t>Нормативно-правовые аспекты формирования здорового образа жизни</a:t>
            </a:r>
          </a:p>
          <a:p>
            <a:endParaRPr lang="ru-RU" dirty="0" smtClean="0"/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ФЕДЕРАЛЬНЫЙ ЗАКОН Российской Федерации №323 ФЗ от 21.11.2011г. «Об основах охраны здоровья граждан в РФ», в статьях которого приведены необходимость профилактических мер, ведение ЗОЖ, диспансеризации, профилактических осмотров.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192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124744"/>
            <a:ext cx="6637467" cy="4662869"/>
          </a:xfrm>
        </p:spPr>
        <p:txBody>
          <a:bodyPr/>
          <a:lstStyle/>
          <a:p>
            <a:pPr marL="342900" indent="-342900">
              <a:buFont typeface="Wingdings" pitchFamily="2" charset="2"/>
              <a:buChar char="§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Статья 4. Основные принципы охраны здоровья.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Статья 7. Приоритет охраны здоровья.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Статья 27. Обязанности граждан в сфере охраны здоровья.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Статья 30. Профилактика заболеваний и формирование здорового образа жизни.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Статья 46. Медицинские осмотры, диспансеризация.</a:t>
            </a:r>
          </a:p>
          <a:p>
            <a:pPr marL="342900" indent="-342900">
              <a:buFont typeface="Wingdings" pitchFamily="2" charset="2"/>
              <a:buChar char="§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958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124744"/>
            <a:ext cx="6637467" cy="4662869"/>
          </a:xfrm>
        </p:spPr>
        <p:txBody>
          <a:bodyPr/>
          <a:lstStyle/>
          <a:p>
            <a:pPr marL="342900" indent="-342900">
              <a:buFont typeface="Wingdings" pitchFamily="2" charset="2"/>
              <a:buChar char="v"/>
            </a:pP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ЗАКОН Республики Башкортостан (в ред. Законов РБ от 23.07.2003 №18-з, от 28.09.2005 №214-з, от 02.02.2007 №409-з) «О профилактике </a:t>
            </a:r>
            <a:r>
              <a:rPr lang="ru-RU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табакокурения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в Республике Башкортостан»,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который определяет основные направления политики РБ в сфере профилактики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табакокурения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в целях реализации прав граждан на охрану здоровья и на благоприятную окружающую среду.</a:t>
            </a:r>
          </a:p>
        </p:txBody>
      </p:sp>
    </p:spTree>
    <p:extLst>
      <p:ext uri="{BB962C8B-B14F-4D97-AF65-F5344CB8AC3E}">
        <p14:creationId xmlns:p14="http://schemas.microsoft.com/office/powerpoint/2010/main" val="4014675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196752"/>
            <a:ext cx="6637467" cy="4590861"/>
          </a:xfrm>
        </p:spPr>
        <p:txBody>
          <a:bodyPr/>
          <a:lstStyle/>
          <a:p>
            <a:pPr marL="342900" indent="-342900">
              <a:buFont typeface="Wingdings" pitchFamily="2" charset="2"/>
              <a:buChar char="§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Статья 1. Основные понятия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Статья 2. Законодательство Республики Башкортостан о профилактике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табакокурения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Статья 5. Профилактика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табакокурения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в Республике Башкортостан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Статья 6. Запрещение курения табака на рабочих местах, в городском, пригородном транспорте и на воздушном транспорте, в закрытых спортивных сооружениях, организациях здравоохранения, организациях культуры, на территориях и в помещениях образовательных организаций, в помещениях, занимаемых органами государственной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власьти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342900" indent="-342900">
              <a:buFont typeface="Wingdings" pitchFamily="2" charset="2"/>
              <a:buChar char="§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2345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196066" y="1484784"/>
            <a:ext cx="3192358" cy="4302829"/>
          </a:xfrm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Статья 7. Ограничение рекламы и реализации табака и табачных изделий в Республике Башкортостан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Статья 9. Ответственность за нарушение настоящего Закона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6" y="764704"/>
            <a:ext cx="4512501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94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484784"/>
            <a:ext cx="6637467" cy="4302829"/>
          </a:xfrm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Приказ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Минздравсоцразвития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России №302н от 10 июня 2009г. О мерах по реализации постановления Правительства Российской Федерации от 18 мая 2009г. №413 «О финансовом обеспечении в 2009 году за счет ассигнований федерального бюджета мероприятий, направленных на формирование ЗОЖ у граждан РФ, включая сокращение потребление алкоголя и табака»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73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340768"/>
            <a:ext cx="6637467" cy="4446845"/>
          </a:xfrm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Приказ от 24.06.2009г. №1234-Д Об утверждении ведомственной целевой программы Министерства здравоохранения Республики Башкортостан «Формирование Здорового образа жизни у населения Республики Башкортостан на 2009-2011 годы»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680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268760"/>
            <a:ext cx="6637467" cy="4518853"/>
          </a:xfrm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Федеральная целевая программа «Развитие физической культуры и спорта в РФ на 2006-2015 года»: постановление Правительства РФ от 11 января 2006 года №7 // Собрание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зак-ва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РФ. - №3. – Ст.304.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2088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9632" y="1628800"/>
            <a:ext cx="6637467" cy="4112701"/>
          </a:xfrm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Постановление Правительства РБ №248 от 5 июля 2010г. О республиканской целевой программе «Формирование ЗОЖ у населения РБ, включая сокращение потребления алкоголя, табака и борьбу с наркоманией, на 2011-2015гг.»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82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268760"/>
            <a:ext cx="6637467" cy="4518853"/>
          </a:xfrm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Приказ Министерства здравоохранения Российской Федерации от 23.09.2003г. №455 «О совершенствовании деятельности органов и учреждений здравоохранения по профилактике заболеваний в Российской Федерации»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66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484784"/>
            <a:ext cx="6637467" cy="4302829"/>
          </a:xfrm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Указ Президента России от 7 мая 2012 года №598 «О совершенствовании государственной политики в сфере здравоохранения» (подпункт «а» пункта 2) о формировании здорового образа жизни граждан, включая популяризацию культуры здорового питания, спортивно-оздоровительные программы, профилактику алкоголизма и наркомании, противодействие потреблению алкоголя.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7688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268760"/>
            <a:ext cx="6637467" cy="4518853"/>
          </a:xfrm>
        </p:spPr>
        <p:txBody>
          <a:bodyPr/>
          <a:lstStyle/>
          <a:p>
            <a:pPr marL="342900" indent="-342900">
              <a:buFont typeface="Wingdings" pitchFamily="2" charset="2"/>
              <a:buChar char="v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Концепция государственной семейной политики в РФ на период до 2025 года (распоряжение от 25 августа 2014 года №1618-р) и Основы государственной молодежной политики РФ на период до 2025 года (распоряжение от 29 ноября 2014 года №2403-р), предусматривающие мероприятия по формированию ценностей ЗОЖ у молодежи и в семье.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813703"/>
            <a:ext cx="4022576" cy="268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1144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9632" y="1412776"/>
            <a:ext cx="6637467" cy="4662869"/>
          </a:xfrm>
        </p:spPr>
        <p:txBody>
          <a:bodyPr/>
          <a:lstStyle/>
          <a:p>
            <a:pPr marL="342900" indent="-342900">
              <a:buFont typeface="Wingdings" pitchFamily="2" charset="2"/>
              <a:buChar char="v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Указ Президента России от 24 марта 2014 года №172 «О Всероссийском физкультурно-спортивном комплексе «Готов к труду и обороне» (ГТО)» распоряжением Правительства от 30 июня 2014 года №1165-р утвержден план мероприятия по поэтапному внедрению Всероссийского физкультурно-спортивного комплекса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«Готов к труду и обороне» (ГТО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3682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052736"/>
            <a:ext cx="6637467" cy="4734877"/>
          </a:xfrm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Приказ МЗ и СР РФ №597н «Об организации деятельности </a:t>
            </a: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центров здоровья 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 формированию ЗОЖ у граждан РФ, включая сокращение потребления алкоголя и табака» (от 19 августа 2009г.)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51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340768"/>
            <a:ext cx="3961427" cy="4752528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Центры здоровья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ctr">
              <a:lnSpc>
                <a:spcPct val="90000"/>
              </a:lnSpc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создаются на функциональной основе в государственных учреждениях здравоохранения субъектов Российской Федерации и учреждениях здравоохранения муниципальных образований (далее - ЛПУ), включая учреждения здравоохранения для детей.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980727"/>
            <a:ext cx="3621833" cy="462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05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764704"/>
            <a:ext cx="6637468" cy="136207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Функции Центров здоровья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9" y="1844824"/>
            <a:ext cx="7560840" cy="3942789"/>
          </a:xfrm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Информирование населения о вредных и опасных для здоровья человека факторах.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· Групповая и индивидуальная пропаганда здорового образа жизни,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профилактика возникновения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 развития факторов риска различных заболеваний (курение,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алкоголь, гиподинамия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 др.) и формирование у граждан ответственного отношения к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своему здоровью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 здоровью своих детей и близких.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· Формирование у населения принципов «ответственного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родительства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».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90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052736"/>
            <a:ext cx="6637467" cy="4734877"/>
          </a:xfrm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· Обучение граждан, в том числе детей, гигиеническим навыкам и мотивирование их к отказу от вредных привычек, включающих помощь в отказе от потребления алкоголя и табака.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·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Обучение граждан эффективным методам профилактики заболеваний с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учетом возрастных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особенностей.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· Динамическое наблюдение за пациентами группы риска развития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неинфекционных заболеваний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· Оценка функциональных и адаптивных резервов организма с учетом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возрастных особенностей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прогноз состояния здоровья.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686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268760"/>
            <a:ext cx="6637467" cy="4680520"/>
          </a:xfrm>
        </p:spPr>
        <p:txBody>
          <a:bodyPr/>
          <a:lstStyle/>
          <a:p>
            <a:pPr marL="342900" indent="-342900">
              <a:buFont typeface="Wingdings" pitchFamily="2" charset="2"/>
              <a:buChar char="§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· Консультирование по сохранению и укреплению здоровья, включая рекомендации по коррекции питания, двигательной активности, занятиям физкультурой и спортом, режиму сна, условиям быта, труда (учебы) и отдыха.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· Разработка индивидуальной программы по ведению здорового образа жизни, в том числе с учетом физиологических особенностей детского возраста.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· Осуществление мониторинга реализации мероприятий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52334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3168352" cy="259228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Кадровое обеспечение </a:t>
            </a:r>
            <a:r>
              <a:rPr lang="ru-RU" sz="3200" b="1" dirty="0" smtClean="0"/>
              <a:t>центра </a:t>
            </a:r>
            <a:r>
              <a:rPr lang="ru-RU" sz="3200" b="1" dirty="0"/>
              <a:t>здоровья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95936" y="2060848"/>
            <a:ext cx="4464496" cy="4248472"/>
          </a:xfrm>
        </p:spPr>
        <p:txBody>
          <a:bodyPr>
            <a:normAutofit/>
          </a:bodyPr>
          <a:lstStyle/>
          <a:p>
            <a:r>
              <a:rPr lang="ru-RU" sz="2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Центр здоровья возглавляет заведующий</a:t>
            </a:r>
            <a:r>
              <a:rPr lang="ru-RU" sz="2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назначаемый и освобождаемый от должности руководителем ЛПУ, в составе которого организован Центр здоровья</a:t>
            </a:r>
            <a:r>
              <a:rPr lang="ru-RU" sz="2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endParaRPr lang="ru-RU" sz="26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428999"/>
            <a:ext cx="3528392" cy="307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1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628800"/>
            <a:ext cx="6637467" cy="4158813"/>
          </a:xfrm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заведующий Центром здоровья: 1 ставка на 8 врачей;</a:t>
            </a: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buFont typeface="Wingdings" pitchFamily="2" charset="2"/>
              <a:buChar char="q"/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врачи - 0,4 ставки на 10 тысяч человек населения;</a:t>
            </a: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0" indent="-342900">
              <a:buFont typeface="Wingdings" pitchFamily="2" charset="2"/>
              <a:buChar char="q"/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средний медицинский персонал - из расчета 0,5 ставки на 1 врача; 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младший медицинский персонал: из расчета 1 ставка на 6 врачей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341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836712"/>
            <a:ext cx="6637468" cy="13620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/>
              <a:t>Пример возможного штатного расписания Центра здоровья</a:t>
            </a:r>
            <a:br>
              <a:rPr lang="ru-RU" sz="2800" b="1" dirty="0"/>
            </a:b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2132856"/>
            <a:ext cx="6637467" cy="410445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Заведующий – 1 человек;</a:t>
            </a:r>
          </a:p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2. Врач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педиатр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2 человека;</a:t>
            </a:r>
          </a:p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3. Старшая медсестра – 1 человек;</a:t>
            </a:r>
          </a:p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4. Гигиенист стоматолог – 1 человек;</a:t>
            </a:r>
          </a:p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5. Медсестра – 2 человека;</a:t>
            </a:r>
          </a:p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6. Лаборант – 1 человек;</a:t>
            </a:r>
          </a:p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7. Медрегистратор – 1 человек;</a:t>
            </a:r>
          </a:p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8. Инструктор ЛФК – 1 человек;</a:t>
            </a:r>
          </a:p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9. Санитарка – 1 человек.</a:t>
            </a:r>
          </a:p>
          <a:p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соответствии с Приказом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Минздравсоцразвития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№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597н - всего 11 человек:</a:t>
            </a:r>
          </a:p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 врача, 2 фельдшера; 5 медсестер, 1 санитарка.</a:t>
            </a:r>
          </a:p>
        </p:txBody>
      </p:sp>
    </p:spTree>
    <p:extLst>
      <p:ext uri="{BB962C8B-B14F-4D97-AF65-F5344CB8AC3E}">
        <p14:creationId xmlns:p14="http://schemas.microsoft.com/office/powerpoint/2010/main" val="263466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692696"/>
            <a:ext cx="5041547" cy="4158813"/>
          </a:xfrm>
        </p:spPr>
        <p:txBody>
          <a:bodyPr/>
          <a:lstStyle/>
          <a:p>
            <a:r>
              <a:rPr lang="ru-RU" sz="3200" b="1" dirty="0">
                <a:solidFill>
                  <a:srgbClr val="92D050"/>
                </a:solidFill>
              </a:rPr>
              <a:t>Работа центра здоровья 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осуществляется в 2 смены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с 8:00 до 14:00 и с 14:00 до 20:00 (4 врача в смену). </a:t>
            </a:r>
          </a:p>
          <a:p>
            <a:endParaRPr lang="ru-RU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Время 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приема гражданина врачом составляет </a:t>
            </a:r>
            <a:endParaRPr lang="ru-RU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не 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менее 40 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минут.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753653"/>
            <a:ext cx="3578769" cy="477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43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836712"/>
            <a:ext cx="6637468" cy="1362075"/>
          </a:xfrm>
        </p:spPr>
        <p:txBody>
          <a:bodyPr/>
          <a:lstStyle/>
          <a:p>
            <a:pPr algn="ctr"/>
            <a:r>
              <a:rPr lang="ru-RU" b="1" dirty="0"/>
              <a:t>Оснащение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916832"/>
            <a:ext cx="6637467" cy="3870781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Центр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здоровья формируется и оснащается в соответствии с перечнем оборудования,</a:t>
            </a:r>
          </a:p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приобретаемого для государственных и муниципальных учреждений здравоохранения в</a:t>
            </a:r>
          </a:p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целях реализации мероприятий, направленных на формирование здорового образа жизни у</a:t>
            </a:r>
          </a:p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граждан Российской Федерации, включая сокращение потребления алкоголя и табака</a:t>
            </a:r>
          </a:p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(приложение к приказу 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Минздравсоцразвития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России от 10.06.2009 № 302н</a:t>
            </a:r>
          </a:p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(зарегистрирован Минюстом России 18 июня 2009 г. №14111)).</a:t>
            </a:r>
          </a:p>
        </p:txBody>
      </p:sp>
    </p:spTree>
    <p:extLst>
      <p:ext uri="{BB962C8B-B14F-4D97-AF65-F5344CB8AC3E}">
        <p14:creationId xmlns:p14="http://schemas.microsoft.com/office/powerpoint/2010/main" val="27364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908720"/>
            <a:ext cx="7632848" cy="1368152"/>
          </a:xfrm>
        </p:spPr>
        <p:txBody>
          <a:bodyPr>
            <a:normAutofit/>
          </a:bodyPr>
          <a:lstStyle/>
          <a:p>
            <a:r>
              <a:rPr lang="ru-RU" sz="3200" b="1" dirty="0"/>
              <a:t>Профилактическая деятельность Центра здоровья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9592" y="2348880"/>
            <a:ext cx="7488832" cy="3438733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ведется 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 основании лицензий</a:t>
            </a:r>
          </a:p>
          <a:p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государственного (областного) или муниципального 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лечебно-профилактического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учреждения на осуществление медицинской деятельности с соответствующими</a:t>
            </a:r>
          </a:p>
          <a:p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приложениями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048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22617" y="1772816"/>
            <a:ext cx="4081431" cy="4968552"/>
          </a:xfrm>
        </p:spPr>
        <p:txBody>
          <a:bodyPr>
            <a:normAutofit fontScale="85000" lnSpcReduction="20000"/>
          </a:bodyPr>
          <a:lstStyle/>
          <a:p>
            <a:r>
              <a:rPr lang="ru-RU" altLang="ja-JP" sz="2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детям впервые обратившимся в отчетном году для проведения комплексного обследования</a:t>
            </a:r>
            <a:r>
              <a:rPr lang="ru-RU" altLang="ja-JP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ru-RU" sz="2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ru-RU" altLang="ja-JP" sz="25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altLang="ja-JP" sz="25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детям</a:t>
            </a:r>
            <a:r>
              <a:rPr lang="ru-RU" altLang="ja-JP" sz="2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у которых решение о посещении центра здоровья принято родителями (или другим законным представителем) самостоятельно</a:t>
            </a:r>
            <a:r>
              <a:rPr lang="ru-RU" altLang="ja-JP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ru-RU" sz="2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ru-RU" altLang="ja-JP" sz="25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altLang="ja-JP" sz="25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детям </a:t>
            </a:r>
            <a:r>
              <a:rPr lang="ru-RU" altLang="ja-JP" sz="2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(подросткам) самостоятельно обратившимся в центр здоровья для </a:t>
            </a:r>
            <a:r>
              <a:rPr lang="ru-RU" altLang="ja-JP" sz="25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детей</a:t>
            </a:r>
          </a:p>
          <a:p>
            <a:endParaRPr lang="ru-RU" altLang="ja-JP" sz="25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title"/>
          </p:nvPr>
        </p:nvSpPr>
        <p:spPr bwMode="auto">
          <a:xfrm>
            <a:off x="1258888" y="765174"/>
            <a:ext cx="6637337" cy="1007641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>
              <a:buClr>
                <a:srgbClr val="DFF1CB"/>
              </a:buClr>
              <a:buSzPts val="2000"/>
              <a:buFontTx/>
              <a:buChar char="•"/>
            </a:pPr>
            <a:r>
              <a:rPr lang="ru-RU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Потоки обращающихся в Центры здоровья</a:t>
            </a:r>
          </a:p>
        </p:txBody>
      </p:sp>
      <p:pic>
        <p:nvPicPr>
          <p:cNvPr id="5" name="Рисунок 4" descr="http://prostomolodost.ru/25-Jan/pict/rom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23" y="1916832"/>
            <a:ext cx="425477" cy="396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://prostomolodost.ru/25-Jan/pict/rom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859" y="5406930"/>
            <a:ext cx="410522" cy="457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http://prostomolodost.ru/25-Jan/pict/rom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54" y="3455254"/>
            <a:ext cx="425477" cy="432048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авая фигурная скобка 12"/>
          <p:cNvSpPr>
            <a:spLocks/>
          </p:cNvSpPr>
          <p:nvPr/>
        </p:nvSpPr>
        <p:spPr bwMode="auto">
          <a:xfrm>
            <a:off x="5032592" y="1916832"/>
            <a:ext cx="287338" cy="4438875"/>
          </a:xfrm>
          <a:prstGeom prst="rightBrace">
            <a:avLst>
              <a:gd name="adj1" fmla="val 8598"/>
              <a:gd name="adj2" fmla="val 50000"/>
            </a:avLst>
          </a:prstGeom>
          <a:noFill/>
          <a:ln w="57150" algn="ctr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ru-RU">
              <a:latin typeface="+mn-lt"/>
            </a:endParaRPr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6073883"/>
              </p:ext>
            </p:extLst>
          </p:nvPr>
        </p:nvGraphicFramePr>
        <p:xfrm>
          <a:off x="5508105" y="2312876"/>
          <a:ext cx="3168352" cy="31826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Visio" r:id="rId6" imgW="2323719" imgH="1215009" progId="Visio.Drawing.11">
                  <p:embed/>
                </p:oleObj>
              </mc:Choice>
              <mc:Fallback>
                <p:oleObj name="Visio" r:id="rId6" imgW="2323719" imgH="1215009" progId="Visio.Drawing.11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105" y="2312876"/>
                        <a:ext cx="3168352" cy="31826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6228184" y="2578567"/>
            <a:ext cx="17860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Calibri" pitchFamily="34" charset="0"/>
              </a:rPr>
              <a:t>Центр здоровья</a:t>
            </a:r>
            <a:endParaRPr lang="ru-RU" b="1" dirty="0">
              <a:latin typeface="Calibri" pitchFamily="34" charset="0"/>
            </a:endParaRPr>
          </a:p>
        </p:txBody>
      </p:sp>
      <p:sp>
        <p:nvSpPr>
          <p:cNvPr id="16" name="Rectangle 51"/>
          <p:cNvSpPr txBox="1">
            <a:spLocks noChangeArrowheads="1"/>
          </p:cNvSpPr>
          <p:nvPr/>
        </p:nvSpPr>
        <p:spPr bwMode="auto">
          <a:xfrm>
            <a:off x="1187624" y="764704"/>
            <a:ext cx="6792135" cy="1007641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0" kern="1200" cap="none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buClr>
                <a:srgbClr val="DFF1CB"/>
              </a:buClr>
              <a:buSzPts val="2000"/>
              <a:buFontTx/>
              <a:buChar char="•"/>
            </a:pPr>
            <a:r>
              <a:rPr lang="ru-RU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Потоки обращающихся в Центры здоровья</a:t>
            </a:r>
            <a:endParaRPr lang="ru-RU"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58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539636"/>
            <a:ext cx="612068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Потоки обращающихся в Центры </a:t>
            </a: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</a:rPr>
              <a:t>здоровья (продолжение)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2204864"/>
            <a:ext cx="3601387" cy="3582749"/>
          </a:xfrm>
        </p:spPr>
        <p:txBody>
          <a:bodyPr>
            <a:normAutofit fontScale="85000" lnSpcReduction="20000"/>
          </a:bodyPr>
          <a:lstStyle/>
          <a:p>
            <a:r>
              <a:rPr lang="ru-RU" altLang="ja-JP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детям, направленным медицинскими работниками образовательных учреждений</a:t>
            </a:r>
            <a:r>
              <a:rPr lang="ru-RU" altLang="ja-JP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ru-RU" altLang="ja-JP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altLang="ja-JP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детям I группы здоровья (практически здоровые) и II группы (с риском развития хронической патологии и функциональными нарушениями) здоровья, направленным ЛПУ</a:t>
            </a:r>
            <a:r>
              <a:rPr lang="ru-RU" altLang="ja-JP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ru-RU" altLang="ja-JP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altLang="ja-JP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детям, находящимся под наблюдением в центре здоровья для детей.</a:t>
            </a: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Рисунок 3" descr="http://prostomolodost.ru/25-Jan/pict/rom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659" y="4969441"/>
            <a:ext cx="410522" cy="457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prostomolodost.ru/25-Jan/pict/rom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659" y="3068960"/>
            <a:ext cx="410522" cy="457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prostomolodost.ru/25-Jan/pict/rom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659" y="2204864"/>
            <a:ext cx="410522" cy="45791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авая фигурная скобка 8"/>
          <p:cNvSpPr>
            <a:spLocks/>
          </p:cNvSpPr>
          <p:nvPr/>
        </p:nvSpPr>
        <p:spPr bwMode="auto">
          <a:xfrm>
            <a:off x="4840510" y="2060848"/>
            <a:ext cx="531906" cy="3816424"/>
          </a:xfrm>
          <a:prstGeom prst="rightBrace">
            <a:avLst>
              <a:gd name="adj1" fmla="val 8598"/>
              <a:gd name="adj2" fmla="val 50000"/>
            </a:avLst>
          </a:prstGeom>
          <a:noFill/>
          <a:ln w="57150" algn="ctr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ru-RU">
              <a:latin typeface="+mn-lt"/>
            </a:endParaRPr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037537"/>
              </p:ext>
            </p:extLst>
          </p:nvPr>
        </p:nvGraphicFramePr>
        <p:xfrm>
          <a:off x="5508625" y="2312988"/>
          <a:ext cx="3167063" cy="318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Visio" r:id="rId4" imgW="2323719" imgH="1215009" progId="Visio.Drawing.11">
                  <p:embed/>
                </p:oleObj>
              </mc:Choice>
              <mc:Fallback>
                <p:oleObj name="Visio" r:id="rId4" imgW="2323719" imgH="1215009" progId="Visio.Drawing.11">
                  <p:embed/>
                  <p:pic>
                    <p:nvPicPr>
                      <p:cNvPr id="0" name="Объект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625" y="2312988"/>
                        <a:ext cx="3167063" cy="3182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6228184" y="2478111"/>
            <a:ext cx="17860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Calibri" pitchFamily="34" charset="0"/>
              </a:rPr>
              <a:t>Центр здоровья</a:t>
            </a:r>
            <a:endParaRPr lang="ru-RU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630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340768"/>
            <a:ext cx="6637467" cy="4446845"/>
          </a:xfrm>
        </p:spPr>
        <p:txBody>
          <a:bodyPr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Для жителей сельской местности, желающих обратиться в центр здоровья исполнительной власти муниципального образования в сфере здравоохранения, в установленные часы и дни недели может быть организован  проезд от ЛПУ до территориального центра здоровья, расположенного в зоне ответственности.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	Центром здоровья для жителей сельской местности, проживающих в зоне ответственности центра здоровья, в плановом порядке могут проводиться выездные акции, направленные на пропаганду действий по формированию здорового образа жизни.</a:t>
            </a:r>
          </a:p>
        </p:txBody>
      </p:sp>
    </p:spTree>
    <p:extLst>
      <p:ext uri="{BB962C8B-B14F-4D97-AF65-F5344CB8AC3E}">
        <p14:creationId xmlns:p14="http://schemas.microsoft.com/office/powerpoint/2010/main" val="12531641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052736"/>
            <a:ext cx="7129779" cy="511256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Число посещений центра здоровья с целью проведения комплексного обследования, включающего: измерение роста и веса, тестирование на аппаратно-программном комплексе для скрининг-оценки уровня психофизиологического  и  соматического  здоровья,  функциональных  и адаптивных  резервов  организма, скрининг   сердца   компьютеризированный   (экспресс-оценка        состояния сердца по 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ЭКГ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сигналам от конечностей), 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3933056"/>
            <a:ext cx="2894816" cy="2534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2176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03648" y="1628800"/>
            <a:ext cx="6637467" cy="4446845"/>
          </a:xfrm>
        </p:spPr>
        <p:txBody>
          <a:bodyPr/>
          <a:lstStyle/>
          <a:p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ангиологический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скрининг  с   автоматическим   измерением систолического артериального  давления  и  расчета 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плечелодыжечного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индекса, экспресс-анализ для определения общего холестерина  и  глюкозы  в</a:t>
            </a:r>
            <a:b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крови, комплексную детальную оценку функций дыхательной  системы (спирометр компьютеризированный), осмотр врача, определяется вышеуказанным категориям граждан  1 раз в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отчетном.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17424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9592" y="764704"/>
            <a:ext cx="6637467" cy="4590861"/>
          </a:xfrm>
        </p:spPr>
        <p:txBody>
          <a:bodyPr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При необходимости выявления дополнительных факторов риска рекомендуется проведение исследований, не входящих в перечень комплексного обследования, на установленном оборудовании. 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При обращении для динамического наблюдения, по рекомендации врача центра здоровья повторно проводятся 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необходимые 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исследования 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осмотр врача.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50" y="3410419"/>
            <a:ext cx="5543550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1408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75656" y="1907099"/>
            <a:ext cx="6637467" cy="4950901"/>
          </a:xfrm>
        </p:spPr>
        <p:txBody>
          <a:bodyPr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случае если в процессе обследования в центре здоровья выявляется подозрение на какое-либо заболевание, врач центра здоровья рекомендует гражданину, в том числе ребенку (родителям ребенка или другим законным представителям), обратиться в ЛПУ к соответствующему врачу-специалисту для определения дальнейшей тактики его наблюдения и лечения.</a:t>
            </a:r>
          </a:p>
        </p:txBody>
      </p:sp>
    </p:spTree>
    <p:extLst>
      <p:ext uri="{BB962C8B-B14F-4D97-AF65-F5344CB8AC3E}">
        <p14:creationId xmlns:p14="http://schemas.microsoft.com/office/powerpoint/2010/main" val="20046064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66336" y="845537"/>
            <a:ext cx="4974779" cy="4446845"/>
          </a:xfrm>
        </p:spPr>
        <p:txBody>
          <a:bodyPr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Сведения о гражданах, у которых выявлено подозрение на заболевание и которым необходимо наблюдение в кабинете медицинской профилактики (в кабинете здорового ребенка), с их согласия передаются в кабинет медицинской профилактики (в кабинет здорового ребенка), врачу-терапевту участковому (врачу-педиатру участковому) по месту жительства гражданина (по месту прикрепления) соответственно.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068960"/>
            <a:ext cx="2598792" cy="346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1580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764704"/>
            <a:ext cx="7776864" cy="936104"/>
          </a:xfrm>
        </p:spPr>
        <p:txBody>
          <a:bodyPr/>
          <a:lstStyle/>
          <a:p>
            <a:r>
              <a:rPr lang="ru-RU" b="1" dirty="0"/>
              <a:t>Структура центра здоровья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2348880"/>
            <a:ext cx="6637467" cy="3438733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Структура </a:t>
            </a: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центра основана на четырех функциональных блоках и предполагает динамичное их взаимодействие, обеспеченное полноценным использованием современной вычислительной техники, объединенной в сетевые конструкции.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0538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764705"/>
            <a:ext cx="8928992" cy="1296144"/>
          </a:xfrm>
        </p:spPr>
        <p:txBody>
          <a:bodyPr>
            <a:noAutofit/>
          </a:bodyPr>
          <a:lstStyle/>
          <a:p>
            <a:pPr algn="ctr"/>
            <a:r>
              <a:rPr lang="ru-RU" b="1" dirty="0"/>
              <a:t>Первый блок –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диагностический</a:t>
            </a:r>
            <a:r>
              <a:rPr lang="ru-RU" b="1" dirty="0"/>
              <a:t>.</a:t>
            </a:r>
            <a:r>
              <a:rPr lang="ru-RU" dirty="0"/>
              <a:t>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2348880"/>
            <a:ext cx="6637467" cy="3600400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Задачами блока являются</a:t>
            </a:r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endParaRPr lang="ru-RU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57200" indent="-457200">
              <a:buClr>
                <a:schemeClr val="accent1">
                  <a:lumMod val="50000"/>
                </a:schemeClr>
              </a:buClr>
              <a:buSzPct val="85000"/>
              <a:buFont typeface="+mj-lt"/>
              <a:buAutoNum type="arabicParenR"/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структуризация потока контингента по количеству и качеству здоровья оценка адаптационных возможностей </a:t>
            </a: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индивида</a:t>
            </a:r>
          </a:p>
          <a:p>
            <a:pPr marL="457200" indent="-457200">
              <a:buClr>
                <a:schemeClr val="accent1">
                  <a:lumMod val="50000"/>
                </a:schemeClr>
              </a:buClr>
              <a:buSzPct val="85000"/>
              <a:buFont typeface="+mj-lt"/>
              <a:buAutoNum type="arabicParenR"/>
            </a:pPr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57200" indent="-457200">
              <a:buClr>
                <a:schemeClr val="accent1">
                  <a:lumMod val="50000"/>
                </a:schemeClr>
              </a:buClr>
              <a:buSzPct val="85000"/>
              <a:buFont typeface="+mj-lt"/>
              <a:buAutoNum type="arabicParenR"/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выявление факторов риска и оценка риска наиболее распространенных синдромов в отношении каждого пациента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9654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268760"/>
            <a:ext cx="7057771" cy="4518853"/>
          </a:xfrm>
        </p:spPr>
        <p:txBody>
          <a:bodyPr>
            <a:normAutofit lnSpcReduction="10000"/>
          </a:bodyPr>
          <a:lstStyle/>
          <a:p>
            <a:pPr marL="457200" indent="-457200">
              <a:buClr>
                <a:schemeClr val="accent1">
                  <a:lumMod val="50000"/>
                </a:schemeClr>
              </a:buClr>
              <a:buSzPct val="85000"/>
              <a:buAutoNum type="arabicParenR" startAt="3"/>
            </a:pPr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выявление </a:t>
            </a: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органов-мишеней, в которых имеют место отклонения от индивидуальной оптимальной </a:t>
            </a:r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нормы</a:t>
            </a:r>
          </a:p>
          <a:p>
            <a:pPr marL="457200" indent="-457200">
              <a:buClr>
                <a:schemeClr val="accent1">
                  <a:lumMod val="50000"/>
                </a:schemeClr>
              </a:buClr>
              <a:buSzPct val="85000"/>
              <a:buAutoNum type="arabicParenR" startAt="3"/>
            </a:pPr>
            <a:endParaRPr lang="ru-RU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57200" indent="-457200">
              <a:buClr>
                <a:schemeClr val="accent1">
                  <a:lumMod val="50000"/>
                </a:schemeClr>
              </a:buClr>
              <a:buSzPct val="85000"/>
              <a:buAutoNum type="arabicParenR" startAt="4"/>
            </a:pPr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диагностика </a:t>
            </a: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функционального состояния отдельных систем организма, особенностей их </a:t>
            </a:r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взаимодействия</a:t>
            </a:r>
          </a:p>
          <a:p>
            <a:pPr marL="457200" indent="-457200">
              <a:buClr>
                <a:schemeClr val="accent1">
                  <a:lumMod val="50000"/>
                </a:schemeClr>
              </a:buClr>
              <a:buSzPct val="85000"/>
              <a:buAutoNum type="arabicParenR" startAt="4"/>
            </a:pPr>
            <a:endParaRPr lang="ru-RU" sz="24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57200" indent="-457200">
              <a:buClr>
                <a:schemeClr val="accent1">
                  <a:lumMod val="50000"/>
                </a:schemeClr>
              </a:buClr>
              <a:buSzPct val="85000"/>
              <a:buAutoNum type="arabicParenR" startAt="5"/>
            </a:pPr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выявление </a:t>
            </a: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характерологических особенностей личности (склонностей, способностей</a:t>
            </a:r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).</a:t>
            </a:r>
          </a:p>
          <a:p>
            <a:pPr marL="457200" indent="-457200">
              <a:buClr>
                <a:schemeClr val="accent1">
                  <a:lumMod val="50000"/>
                </a:schemeClr>
              </a:buClr>
              <a:buSzPct val="85000"/>
              <a:buAutoNum type="arabicParenR" startAt="5"/>
            </a:pPr>
            <a:endParaRPr lang="ru-RU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548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836712"/>
            <a:ext cx="6840760" cy="1368152"/>
          </a:xfrm>
        </p:spPr>
        <p:txBody>
          <a:bodyPr/>
          <a:lstStyle/>
          <a:p>
            <a:pPr algn="ctr"/>
            <a:r>
              <a:rPr lang="ru-RU" b="1" dirty="0"/>
              <a:t>Второй блок - аналитический</a:t>
            </a:r>
            <a:r>
              <a:rPr lang="ru-RU" dirty="0"/>
              <a:t>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2348880"/>
            <a:ext cx="6637467" cy="3744416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Содержание деятельности блока: </a:t>
            </a:r>
          </a:p>
          <a:p>
            <a:pPr marL="342900" indent="-342900">
              <a:lnSpc>
                <a:spcPct val="90000"/>
              </a:lnSpc>
              <a:buFont typeface="Wingdings" pitchFamily="2" charset="2"/>
              <a:buChar char="q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сбор, хранение, логическая обработка и выдача информации о состоянии здоровья обследуемого контингента в динамике; </a:t>
            </a:r>
          </a:p>
          <a:p>
            <a:pPr marL="342900" indent="-342900">
              <a:lnSpc>
                <a:spcPct val="90000"/>
              </a:lnSpc>
              <a:buFont typeface="Wingdings" pitchFamily="2" charset="2"/>
              <a:buChar char="q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организация и выполнение научно-исследовательских работ, связанных сбором и обработкой информации о здоровье посетителей центра;</a:t>
            </a:r>
          </a:p>
          <a:p>
            <a:pPr marL="342900" indent="-342900">
              <a:lnSpc>
                <a:spcPct val="90000"/>
              </a:lnSpc>
              <a:buFont typeface="Wingdings" pitchFamily="2" charset="2"/>
              <a:buChar char="q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обеспечение учебно-воспитательной и научной работы студентов;</a:t>
            </a:r>
          </a:p>
          <a:p>
            <a:pPr marL="342900" indent="-342900">
              <a:lnSpc>
                <a:spcPct val="90000"/>
              </a:lnSpc>
              <a:buFont typeface="Wingdings" pitchFamily="2" charset="2"/>
              <a:buChar char="q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обеспечение новых методических и программно-методических средств научных исследований.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642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052736"/>
            <a:ext cx="6637467" cy="5112568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Задачи, решаемые блоком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pPr algn="ctr"/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lnSpc>
                <a:spcPct val="80000"/>
              </a:lnSpc>
              <a:buFont typeface="Wingdings" pitchFamily="2" charset="2"/>
              <a:buChar char="Ø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сбор информации о каждом пациенте центра;</a:t>
            </a:r>
          </a:p>
          <a:p>
            <a:pPr marL="342900" indent="-342900">
              <a:lnSpc>
                <a:spcPct val="80000"/>
              </a:lnSpc>
              <a:buFont typeface="Wingdings" pitchFamily="2" charset="2"/>
              <a:buChar char="Ø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формирование психофизиологического портрета - паспорта здоровья пациента, обеспечение его динамического обновления и анализа с целью выработки стратегии и тактики исследования функционального состояния посетителя, его реабилитации на основе составления личностно-ориентированных программ;</a:t>
            </a:r>
          </a:p>
          <a:p>
            <a:pPr marL="342900" indent="-342900">
              <a:lnSpc>
                <a:spcPct val="80000"/>
              </a:lnSpc>
              <a:buFont typeface="Wingdings" pitchFamily="2" charset="2"/>
              <a:buChar char="Ø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обеспечение надежности функционирования средств сбора и обработки информации о пациентах при обследовании их врачами-специалистами;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987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340768"/>
            <a:ext cx="6637467" cy="4446845"/>
          </a:xfrm>
        </p:spPr>
        <p:txBody>
          <a:bodyPr/>
          <a:lstStyle/>
          <a:p>
            <a:pPr marL="342900" indent="-342900">
              <a:lnSpc>
                <a:spcPct val="80000"/>
              </a:lnSpc>
              <a:buFont typeface="Wingdings" pitchFamily="2" charset="2"/>
              <a:buChar char="Ø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разработка рекомендаций по профориентации;</a:t>
            </a:r>
          </a:p>
          <a:p>
            <a:pPr marL="342900" indent="-342900">
              <a:lnSpc>
                <a:spcPct val="80000"/>
              </a:lnSpc>
              <a:buFont typeface="Wingdings" pitchFamily="2" charset="2"/>
              <a:buChar char="Ø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осуществление психофизиологической оценки профессионального роста;</a:t>
            </a:r>
          </a:p>
          <a:p>
            <a:pPr marL="342900" indent="-342900">
              <a:lnSpc>
                <a:spcPct val="80000"/>
              </a:lnSpc>
              <a:buFont typeface="Wingdings" pitchFamily="2" charset="2"/>
              <a:buChar char="Ø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обеспечение связи с оздоровительными и педагогическими учреждениями — потенциальными поставщиками медико-биологической информации о посетителе и потребителями информации центра; </a:t>
            </a:r>
          </a:p>
          <a:p>
            <a:pPr marL="342900" indent="-342900">
              <a:lnSpc>
                <a:spcPct val="80000"/>
              </a:lnSpc>
              <a:buFont typeface="Wingdings" pitchFamily="2" charset="2"/>
              <a:buChar char="Ø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разработка новых программно-аппаратных средств исследования состояния организма человека; разработка учебно-методической литературы, новых программно-аппаратных средств обеспечения учебного процесса.</a:t>
            </a:r>
          </a:p>
        </p:txBody>
      </p:sp>
    </p:spTree>
    <p:extLst>
      <p:ext uri="{BB962C8B-B14F-4D97-AF65-F5344CB8AC3E}">
        <p14:creationId xmlns:p14="http://schemas.microsoft.com/office/powerpoint/2010/main" val="1775161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496944" cy="136207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Третий блок </a:t>
            </a:r>
            <a:r>
              <a:rPr lang="ru-RU" b="1" dirty="0" smtClean="0"/>
              <a:t>– </a:t>
            </a:r>
            <a:br>
              <a:rPr lang="ru-RU" b="1" dirty="0" smtClean="0"/>
            </a:br>
            <a:r>
              <a:rPr lang="ru-RU" b="1" dirty="0" smtClean="0"/>
              <a:t>реабилитационно-коррекционный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2204864"/>
            <a:ext cx="6637467" cy="3582749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Задачи 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блока</a:t>
            </a: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pPr algn="ctr"/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lnSpc>
                <a:spcPct val="110000"/>
              </a:lnSpc>
              <a:buFont typeface="Wingdings" pitchFamily="2" charset="2"/>
              <a:buChar char="Ø"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реабилитация на основе составления личностно-ориентированных программ; </a:t>
            </a:r>
          </a:p>
          <a:p>
            <a:pPr marL="342900" indent="-342900">
              <a:lnSpc>
                <a:spcPct val="110000"/>
              </a:lnSpc>
              <a:buFont typeface="Wingdings" pitchFamily="2" charset="2"/>
              <a:buChar char="Ø"/>
            </a:pP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lnSpc>
                <a:spcPct val="110000"/>
              </a:lnSpc>
              <a:buFont typeface="Wingdings" pitchFamily="2" charset="2"/>
              <a:buChar char="Ø"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тренировка функциональных возможностей систем организма (закаливание, физическая тренировка, развитие психических возможностей и т.д.);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995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615427" y="3861048"/>
            <a:ext cx="7850187" cy="2735263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2200" b="1" dirty="0"/>
              <a:t>направленные на профилактику и лечение 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2200" b="1" dirty="0"/>
              <a:t>вегето-сосудистой дистонии,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2200" b="1" dirty="0"/>
              <a:t> восстановление и поддержание 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2200" b="1" dirty="0"/>
              <a:t>упруго-эластичных свойств межпозвоночных дисков, 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2200" b="1" dirty="0"/>
              <a:t>их питания, кровоснабжения, 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2200" b="1" dirty="0"/>
              <a:t>рассасывание инфильтратов и лишних солей </a:t>
            </a:r>
          </a:p>
          <a:p>
            <a:pPr algn="ctr"/>
            <a:endParaRPr lang="ru-RU" sz="2200" b="1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907703" y="1829612"/>
            <a:ext cx="4968875" cy="21590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000" b="1" dirty="0"/>
              <a:t>психологической разгрузки</a:t>
            </a:r>
          </a:p>
          <a:p>
            <a:pPr algn="ctr"/>
            <a:r>
              <a:rPr lang="ru-RU" sz="2000" b="1" dirty="0"/>
              <a:t> лечебного массажа</a:t>
            </a:r>
          </a:p>
          <a:p>
            <a:pPr algn="ctr"/>
            <a:r>
              <a:rPr lang="ru-RU" sz="2000" b="1" dirty="0"/>
              <a:t> физиотерапевтического комплекса </a:t>
            </a:r>
          </a:p>
          <a:p>
            <a:pPr algn="ctr"/>
            <a:r>
              <a:rPr lang="ru-RU" sz="2000" b="1" dirty="0"/>
              <a:t>мануальной коррекции</a:t>
            </a:r>
          </a:p>
          <a:p>
            <a:pPr algn="ctr"/>
            <a:r>
              <a:rPr lang="ru-RU" sz="2000" b="1" dirty="0"/>
              <a:t> функционального состояния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749492"/>
            <a:ext cx="3096344" cy="1239348"/>
          </a:xfrm>
          <a:solidFill>
            <a:schemeClr val="bg2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</a:rPr>
              <a:t>Методы</a:t>
            </a:r>
            <a:endParaRPr lang="ru-RU" sz="4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67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836712"/>
            <a:ext cx="6637468" cy="1362075"/>
          </a:xfrm>
        </p:spPr>
        <p:txBody>
          <a:bodyPr/>
          <a:lstStyle/>
          <a:p>
            <a:pPr algn="ctr"/>
            <a:r>
              <a:rPr lang="ru-RU" b="1" dirty="0"/>
              <a:t>Четвертый блок - управленческий.</a:t>
            </a:r>
            <a:r>
              <a:rPr lang="ru-RU" dirty="0"/>
              <a:t>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2348880"/>
            <a:ext cx="6637467" cy="3438733"/>
          </a:xfrm>
        </p:spPr>
        <p:txBody>
          <a:bodyPr/>
          <a:lstStyle/>
          <a:p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Он осуществляет координацию научно-методической и практической деятельности центра формирования здоровья с другими социальными и административными структурами.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691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052736"/>
            <a:ext cx="6637468" cy="1362075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ja-JP" b="1" dirty="0">
                <a:solidFill>
                  <a:schemeClr val="accent1">
                    <a:lumMod val="50000"/>
                  </a:schemeClr>
                </a:solidFill>
              </a:rPr>
              <a:t>В структуру центра здоровья для детей рекомендуется включать: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2780928"/>
            <a:ext cx="6637467" cy="3006685"/>
          </a:xfrm>
        </p:spPr>
        <p:txBody>
          <a:bodyPr/>
          <a:lstStyle/>
          <a:p>
            <a:pPr marL="342900" indent="-342900">
              <a:lnSpc>
                <a:spcPct val="80000"/>
              </a:lnSpc>
              <a:buFont typeface="Wingdings" pitchFamily="2" charset="2"/>
              <a:buChar char="q"/>
            </a:pPr>
            <a:r>
              <a:rPr lang="ru-RU" altLang="ja-JP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кабинеты врачей-педиатров, прошедших тематическое усовершенствование по вопросам формирования здорового образа жизни и медицинской профилактики, </a:t>
            </a:r>
          </a:p>
          <a:p>
            <a:pPr marL="342900" indent="-342900">
              <a:lnSpc>
                <a:spcPct val="80000"/>
              </a:lnSpc>
              <a:buFont typeface="Wingdings" pitchFamily="2" charset="2"/>
              <a:buChar char="q"/>
            </a:pPr>
            <a:r>
              <a:rPr lang="ru-RU" altLang="ja-JP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кабинет гигиениста стоматологического, </a:t>
            </a:r>
          </a:p>
          <a:p>
            <a:pPr marL="342900" indent="-342900">
              <a:lnSpc>
                <a:spcPct val="80000"/>
              </a:lnSpc>
              <a:buFont typeface="Wingdings" pitchFamily="2" charset="2"/>
              <a:buChar char="q"/>
            </a:pPr>
            <a:r>
              <a:rPr lang="ru-RU" altLang="ja-JP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кабинет психолога,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284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556792"/>
            <a:ext cx="6637467" cy="4230821"/>
          </a:xfrm>
        </p:spPr>
        <p:txBody>
          <a:bodyPr>
            <a:normAutofit/>
          </a:bodyPr>
          <a:lstStyle/>
          <a:p>
            <a:pPr marL="342900" indent="-342900">
              <a:lnSpc>
                <a:spcPct val="80000"/>
              </a:lnSpc>
              <a:buFont typeface="Wingdings" pitchFamily="2" charset="2"/>
              <a:buChar char="q"/>
            </a:pPr>
            <a:r>
              <a:rPr lang="ru-RU" altLang="ja-JP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кабинет тестирования на аппаратно-программном комплексе; </a:t>
            </a:r>
          </a:p>
          <a:p>
            <a:pPr marL="342900" indent="-342900">
              <a:lnSpc>
                <a:spcPct val="80000"/>
              </a:lnSpc>
              <a:buFont typeface="Wingdings" pitchFamily="2" charset="2"/>
              <a:buChar char="q"/>
            </a:pPr>
            <a:r>
              <a:rPr lang="ru-RU" altLang="ja-JP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кабинеты инструментального и лабораторного обследования</a:t>
            </a:r>
          </a:p>
          <a:p>
            <a:pPr marL="342900" indent="-342900">
              <a:lnSpc>
                <a:spcPct val="80000"/>
              </a:lnSpc>
              <a:buFont typeface="Wingdings" pitchFamily="2" charset="2"/>
              <a:buChar char="q"/>
            </a:pPr>
            <a:r>
              <a:rPr lang="ru-RU" altLang="ja-JP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кабинет (зал) лечебной физкультуры, </a:t>
            </a:r>
          </a:p>
          <a:p>
            <a:pPr marL="342900" indent="-342900">
              <a:lnSpc>
                <a:spcPct val="80000"/>
              </a:lnSpc>
              <a:buFont typeface="Wingdings" pitchFamily="2" charset="2"/>
              <a:buChar char="q"/>
            </a:pPr>
            <a:r>
              <a:rPr lang="ru-RU" altLang="ja-JP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кабинеты санитарного просвещения для детей разных возрастных групп, </a:t>
            </a:r>
          </a:p>
          <a:p>
            <a:pPr marL="342900" indent="-342900">
              <a:lnSpc>
                <a:spcPct val="80000"/>
              </a:lnSpc>
              <a:buFont typeface="Wingdings" pitchFamily="2" charset="2"/>
              <a:buChar char="q"/>
            </a:pPr>
            <a:r>
              <a:rPr lang="ru-RU" altLang="ja-JP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игровую комнату.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909053"/>
            <a:ext cx="3865612" cy="257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4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724" y="3013686"/>
            <a:ext cx="6834336" cy="3844314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701521"/>
            <a:ext cx="7992888" cy="4302829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Расширение структуры центра 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предполагает организацию кабинетов лечебно-профилактических процедур (физиотерапии, массажа), кабинета нетрадиционных методов реабилитации (иглотерапия, мануальная терапия, методы экстрасенсорной биоэнергетики), сауну, бассейн.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2424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908720"/>
            <a:ext cx="6637468" cy="136207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25714B"/>
                </a:solidFill>
              </a:rPr>
              <a:t>Формирование учетной документации</a:t>
            </a:r>
            <a:br>
              <a:rPr lang="ru-RU" b="1" dirty="0">
                <a:solidFill>
                  <a:srgbClr val="25714B"/>
                </a:solidFill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1601" y="1988840"/>
            <a:ext cx="6924512" cy="379877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На каждого гражданина, обратившегося в Центр здоровья, заполняется: </a:t>
            </a:r>
          </a:p>
          <a:p>
            <a:endParaRPr lang="ru-RU" sz="800" b="1" dirty="0">
              <a:solidFill>
                <a:schemeClr val="hlink"/>
              </a:solidFill>
              <a:latin typeface="Calibri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endParaRPr lang="ru-RU" b="1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Учетная 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форма 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«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Карта Центра здоровья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»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, №025-ЦЗ/у (утверждена приказом </a:t>
            </a:r>
            <a:r>
              <a:rPr lang="ru-RU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Минздравсоцразвития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 России от 19.08.20096 г. № 597н, зарегистрирован в Минюсте России 25.09.2009 № 14871)</a:t>
            </a:r>
          </a:p>
          <a:p>
            <a:pPr>
              <a:buFontTx/>
              <a:buAutoNum type="arabicPeriod"/>
            </a:pPr>
            <a:endParaRPr lang="ru-RU" sz="800" b="1" dirty="0">
              <a:solidFill>
                <a:schemeClr val="hlink"/>
              </a:solidFill>
              <a:latin typeface="Calibri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127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268760"/>
            <a:ext cx="6637467" cy="4518853"/>
          </a:xfrm>
        </p:spPr>
        <p:txBody>
          <a:bodyPr>
            <a:norm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Учетная форма №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 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025-12/у 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«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Талон амбулаторного пациента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»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 (утверждена приказом </a:t>
            </a:r>
            <a:r>
              <a:rPr lang="ru-RU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Минздравсоцразвития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 России от 22 ноября 2004 г. № 255 (зарегистрирован в Минюсте России 14 декабря 2004 г.  № 6188)) </a:t>
            </a:r>
          </a:p>
          <a:p>
            <a:pPr lvl="2"/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в графе 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«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код услуги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»</a:t>
            </a:r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</a:endParaRPr>
          </a:p>
          <a:p>
            <a:pPr marL="1657350" lvl="3" indent="-285750">
              <a:buFont typeface="Wingdings" pitchFamily="2" charset="2"/>
              <a:buChar char="Ø"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Код комплексного обследования</a:t>
            </a:r>
          </a:p>
          <a:p>
            <a:pPr lvl="4"/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или</a:t>
            </a:r>
          </a:p>
          <a:p>
            <a:pPr marL="1657350" lvl="3" indent="-285750">
              <a:buFont typeface="Wingdings" pitchFamily="2" charset="2"/>
              <a:buChar char="Ø"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Код посещения врача</a:t>
            </a:r>
          </a:p>
          <a:p>
            <a:pPr lvl="4"/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или</a:t>
            </a:r>
          </a:p>
          <a:p>
            <a:pPr marL="1657350" lvl="3" indent="-285750">
              <a:buFont typeface="Wingdings" pitchFamily="2" charset="2"/>
              <a:buChar char="Ø"/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Коды отдельных исследований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356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844824"/>
            <a:ext cx="6637467" cy="3942789"/>
          </a:xfrm>
        </p:spPr>
        <p:txBody>
          <a:bodyPr/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Учетная форма №002-ЦЗ/у </a:t>
            </a: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–</a:t>
            </a: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 </a:t>
            </a: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«</a:t>
            </a: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Карта здорового образа жизни</a:t>
            </a: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»</a:t>
            </a: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 (утверждена приказом </a:t>
            </a:r>
            <a:r>
              <a:rPr lang="ru-RU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Минздравсоцразвития</a:t>
            </a: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 России от 19.08.20096 г. № 597н, зарегистрирован в Минюсте России 25.09.2009 № 14871)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735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1196752"/>
            <a:ext cx="741682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/>
              <a:t>Приложение № 2</a:t>
            </a:r>
          </a:p>
          <a:p>
            <a:pPr algn="r"/>
            <a:r>
              <a:rPr lang="ru-RU" sz="1200" dirty="0"/>
              <a:t>к </a:t>
            </a:r>
            <a:r>
              <a:rPr lang="ru-RU" sz="1200" dirty="0" err="1"/>
              <a:t>приказуМинистерства</a:t>
            </a:r>
            <a:endParaRPr lang="ru-RU" sz="1200" dirty="0"/>
          </a:p>
          <a:p>
            <a:pPr algn="r"/>
            <a:r>
              <a:rPr lang="ru-RU" sz="1200" dirty="0"/>
              <a:t>здравоохранения и</a:t>
            </a:r>
          </a:p>
          <a:p>
            <a:pPr algn="r"/>
            <a:r>
              <a:rPr lang="ru-RU" sz="1200" dirty="0"/>
              <a:t>социального развития</a:t>
            </a:r>
          </a:p>
          <a:p>
            <a:pPr algn="r"/>
            <a:r>
              <a:rPr lang="ru-RU" sz="1200" dirty="0"/>
              <a:t>Российской Федерации</a:t>
            </a:r>
          </a:p>
          <a:p>
            <a:pPr algn="r"/>
            <a:r>
              <a:rPr lang="ru-RU" sz="1200" dirty="0"/>
              <a:t>от 19 августа 2009 г. № 597н</a:t>
            </a:r>
          </a:p>
          <a:p>
            <a:r>
              <a:rPr lang="ru-RU" sz="1200" b="1" dirty="0"/>
              <a:t>КАРТА ЦЕНТРА ЗДОРОВЬЯ</a:t>
            </a:r>
          </a:p>
          <a:p>
            <a:r>
              <a:rPr lang="en-US" sz="1200" dirty="0"/>
              <a:t>I. </a:t>
            </a:r>
            <a:r>
              <a:rPr lang="ru-RU" sz="1200" dirty="0"/>
              <a:t>ОБЩИЕ СВЕДЕНИЯ</a:t>
            </a:r>
          </a:p>
          <a:p>
            <a:r>
              <a:rPr lang="ru-RU" sz="1200" dirty="0"/>
              <a:t>Учетная документация</a:t>
            </a:r>
          </a:p>
          <a:p>
            <a:r>
              <a:rPr lang="ru-RU" sz="1200" dirty="0"/>
              <a:t>Форма № 025-ЦЗ/у</a:t>
            </a:r>
          </a:p>
          <a:p>
            <a:r>
              <a:rPr lang="ru-RU" sz="1200" dirty="0"/>
              <a:t>Утверждена приказом</a:t>
            </a:r>
          </a:p>
          <a:p>
            <a:r>
              <a:rPr lang="ru-RU" sz="1200" dirty="0" err="1"/>
              <a:t>Минздравсоцразвития</a:t>
            </a:r>
            <a:r>
              <a:rPr lang="ru-RU" sz="1200" dirty="0"/>
              <a:t> России</a:t>
            </a:r>
          </a:p>
          <a:p>
            <a:r>
              <a:rPr lang="ru-RU" sz="1200" dirty="0"/>
              <a:t>от 19 августа 2009 г. № 597н</a:t>
            </a:r>
          </a:p>
          <a:p>
            <a:r>
              <a:rPr lang="ru-RU" sz="1200" b="1" dirty="0"/>
              <a:t>1. </a:t>
            </a:r>
            <a:r>
              <a:rPr lang="ru-RU" sz="1200" dirty="0"/>
              <a:t>Дата заполнения________________________________________</a:t>
            </a:r>
          </a:p>
          <a:p>
            <a:r>
              <a:rPr lang="ru-RU" sz="1200" b="1" dirty="0"/>
              <a:t>2. </a:t>
            </a:r>
            <a:r>
              <a:rPr lang="ru-RU" sz="1200" dirty="0"/>
              <a:t>№ поликлиники по месту жительства (прикрепления)_______________________________</a:t>
            </a:r>
          </a:p>
          <a:p>
            <a:r>
              <a:rPr lang="ru-RU" sz="1200" b="1" dirty="0"/>
              <a:t>3. </a:t>
            </a:r>
            <a:r>
              <a:rPr lang="ru-RU" sz="1200" dirty="0"/>
              <a:t>Фамилия, имя, отчество_________________________________________________________</a:t>
            </a:r>
          </a:p>
          <a:p>
            <a:r>
              <a:rPr lang="ru-RU" sz="1200" b="1" dirty="0"/>
              <a:t>4. </a:t>
            </a:r>
            <a:r>
              <a:rPr lang="ru-RU" sz="1200" dirty="0"/>
              <a:t>Дата рождения (число, месяц, год)________________________________________________</a:t>
            </a:r>
          </a:p>
          <a:p>
            <a:r>
              <a:rPr lang="ru-RU" sz="1200" b="1" dirty="0"/>
              <a:t>5. </a:t>
            </a:r>
            <a:r>
              <a:rPr lang="ru-RU" sz="1200" dirty="0"/>
              <a:t>Пол: муж. жен.</a:t>
            </a:r>
          </a:p>
          <a:p>
            <a:r>
              <a:rPr lang="ru-RU" sz="1200" b="1" dirty="0"/>
              <a:t>6. </a:t>
            </a:r>
            <a:r>
              <a:rPr lang="ru-RU" sz="1200" dirty="0"/>
              <a:t>Адрес________________________________________________________________________</a:t>
            </a:r>
          </a:p>
          <a:p>
            <a:r>
              <a:rPr lang="ru-RU" sz="1200" dirty="0"/>
              <a:t>________________________________________________________________________________</a:t>
            </a:r>
          </a:p>
          <a:p>
            <a:r>
              <a:rPr lang="ru-RU" sz="1200" b="1" dirty="0"/>
              <a:t>7. </a:t>
            </a:r>
            <a:r>
              <a:rPr lang="ru-RU" sz="1200" dirty="0"/>
              <a:t>Живет постоянно в городе, селе (подчеркнуть)</a:t>
            </a:r>
          </a:p>
          <a:p>
            <a:r>
              <a:rPr lang="ru-RU" sz="1200" b="1" dirty="0"/>
              <a:t>8. </a:t>
            </a:r>
            <a:r>
              <a:rPr lang="ru-RU" sz="1200" dirty="0"/>
              <a:t>№ Страхового медицинского полиса ОМС_________________________________________</a:t>
            </a:r>
          </a:p>
          <a:p>
            <a:r>
              <a:rPr lang="ru-RU" sz="1200" b="1" dirty="0"/>
              <a:t>9. </a:t>
            </a:r>
            <a:r>
              <a:rPr lang="ru-RU" sz="1200" dirty="0"/>
              <a:t>Социальное положение: 1- служащий; 2- рабочий; 3- учащийся; 4- неработающий</a:t>
            </a:r>
          </a:p>
          <a:p>
            <a:r>
              <a:rPr lang="ru-RU" sz="1200" b="1" dirty="0"/>
              <a:t>10. </a:t>
            </a:r>
            <a:r>
              <a:rPr lang="ru-RU" sz="1200" dirty="0"/>
              <a:t>Образование__________________________________________________________________</a:t>
            </a:r>
          </a:p>
          <a:p>
            <a:r>
              <a:rPr lang="ru-RU" sz="1200" b="1" dirty="0"/>
              <a:t>11. </a:t>
            </a:r>
            <a:r>
              <a:rPr lang="ru-RU" sz="1200" dirty="0"/>
              <a:t>Место работы__________________________________________________________________</a:t>
            </a:r>
          </a:p>
          <a:p>
            <a:r>
              <a:rPr lang="ru-RU" sz="1200" b="1" dirty="0"/>
              <a:t>12. </a:t>
            </a:r>
            <a:r>
              <a:rPr lang="ru-RU" sz="1200" dirty="0"/>
              <a:t>Профессия, должность__________________________________________________________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373084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11560" y="548680"/>
            <a:ext cx="914566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/>
              <a:t>II. </a:t>
            </a:r>
            <a:r>
              <a:rPr lang="ru-RU" sz="900" dirty="0"/>
              <a:t>ОБЩИЕ ДАННЫЕ АНАМНЕЗА</a:t>
            </a:r>
          </a:p>
          <a:p>
            <a:r>
              <a:rPr lang="ru-RU" sz="900" dirty="0"/>
              <a:t>(программно-компьютерный опрос)</a:t>
            </a:r>
          </a:p>
          <a:p>
            <a:r>
              <a:rPr lang="ru-RU" sz="900" b="1" dirty="0"/>
              <a:t>1. </a:t>
            </a:r>
            <a:r>
              <a:rPr lang="ru-RU" sz="900" dirty="0"/>
              <a:t>Наследственные заболевания______________________________________________________</a:t>
            </a:r>
          </a:p>
          <a:p>
            <a:r>
              <a:rPr lang="ru-RU" sz="900" b="1" dirty="0"/>
              <a:t>2. </a:t>
            </a:r>
            <a:r>
              <a:rPr lang="ru-RU" sz="900" dirty="0"/>
              <a:t>Перенесенные заболевания________________________________________________________</a:t>
            </a:r>
          </a:p>
          <a:p>
            <a:r>
              <a:rPr lang="ru-RU" sz="900" dirty="0"/>
              <a:t>__________________________________________________________________________________</a:t>
            </a:r>
          </a:p>
          <a:p>
            <a:r>
              <a:rPr lang="ru-RU" sz="900" b="1" dirty="0"/>
              <a:t>3. </a:t>
            </a:r>
            <a:r>
              <a:rPr lang="ru-RU" sz="900" dirty="0"/>
              <a:t>Хронические заболевания:</a:t>
            </a:r>
          </a:p>
          <a:p>
            <a:r>
              <a:rPr lang="ru-RU" sz="900" dirty="0"/>
              <a:t>Органов дыхания:_______________________________________________________________</a:t>
            </a:r>
          </a:p>
          <a:p>
            <a:r>
              <a:rPr lang="ru-RU" sz="900" dirty="0"/>
              <a:t>Сердечно-сосудистые заболевания_________________________________________________</a:t>
            </a:r>
          </a:p>
          <a:p>
            <a:r>
              <a:rPr lang="ru-RU" sz="900" dirty="0"/>
              <a:t>Органов пищеварения____________________________________________________________</a:t>
            </a:r>
          </a:p>
          <a:p>
            <a:r>
              <a:rPr lang="ru-RU" sz="900" dirty="0"/>
              <a:t>Почек и мочевыводящих путей_____________________________________________________</a:t>
            </a:r>
          </a:p>
          <a:p>
            <a:r>
              <a:rPr lang="ru-RU" sz="900" dirty="0"/>
              <a:t>ЦНС___________________________________________________________________________</a:t>
            </a:r>
          </a:p>
          <a:p>
            <a:r>
              <a:rPr lang="ru-RU" sz="900" dirty="0"/>
              <a:t>Эндокринной системы____________________________________________________________</a:t>
            </a:r>
          </a:p>
          <a:p>
            <a:r>
              <a:rPr lang="ru-RU" sz="900" dirty="0"/>
              <a:t>Новообразования_________________________________________________________________</a:t>
            </a:r>
          </a:p>
          <a:p>
            <a:r>
              <a:rPr lang="ru-RU" sz="900" dirty="0"/>
              <a:t>Др. заболевания__________________________________________________________________</a:t>
            </a:r>
          </a:p>
          <a:p>
            <a:r>
              <a:rPr lang="ru-RU" sz="900" b="1" dirty="0"/>
              <a:t>4. </a:t>
            </a:r>
            <a:r>
              <a:rPr lang="ru-RU" sz="900" dirty="0"/>
              <a:t>Перенесенные травмы ____________________________________________________________</a:t>
            </a:r>
          </a:p>
          <a:p>
            <a:r>
              <a:rPr lang="ru-RU" sz="900" b="1" dirty="0"/>
              <a:t>5. </a:t>
            </a:r>
            <a:r>
              <a:rPr lang="ru-RU" sz="900" dirty="0"/>
              <a:t>Перенесенные операции___________________________________________________________</a:t>
            </a:r>
          </a:p>
          <a:p>
            <a:r>
              <a:rPr lang="ru-RU" sz="900" b="1" dirty="0"/>
              <a:t>6. </a:t>
            </a:r>
            <a:r>
              <a:rPr lang="ru-RU" sz="900" dirty="0"/>
              <a:t>Употребление алкоголя: крепкие алкогольные напитки, слабоалкогольные напитки;</a:t>
            </a:r>
          </a:p>
          <a:p>
            <a:r>
              <a:rPr lang="ru-RU" sz="900" dirty="0"/>
              <a:t>Случайное, мало, много, часто, не употребляет (подчеркнуть)</a:t>
            </a:r>
          </a:p>
          <a:p>
            <a:r>
              <a:rPr lang="ru-RU" sz="900" b="1" dirty="0"/>
              <a:t>7. </a:t>
            </a:r>
            <a:r>
              <a:rPr lang="ru-RU" sz="900" dirty="0" err="1"/>
              <a:t>Табакокурение</a:t>
            </a:r>
            <a:r>
              <a:rPr lang="ru-RU" sz="900" dirty="0"/>
              <a:t>: с какого возраста _________; по____________ штук в день; не курит</a:t>
            </a:r>
          </a:p>
          <a:p>
            <a:r>
              <a:rPr lang="ru-RU" sz="900" b="1" dirty="0"/>
              <a:t>8. </a:t>
            </a:r>
            <a:r>
              <a:rPr lang="ru-RU" sz="900" dirty="0"/>
              <a:t>Питание:</a:t>
            </a:r>
          </a:p>
          <a:p>
            <a:r>
              <a:rPr lang="ru-RU" sz="900" dirty="0"/>
              <a:t>Режим питания: регулярный, нерегулярный (подчеркнуть);</a:t>
            </a:r>
          </a:p>
          <a:p>
            <a:r>
              <a:rPr lang="ru-RU" sz="900" dirty="0"/>
              <a:t>37</a:t>
            </a:r>
          </a:p>
          <a:p>
            <a:r>
              <a:rPr lang="ru-RU" sz="900" dirty="0"/>
              <a:t>Характер питания:</a:t>
            </a:r>
          </a:p>
          <a:p>
            <a:r>
              <a:rPr lang="ru-RU" sz="900" dirty="0"/>
              <a:t>преобладание компонентов продуктов питания: белки, жиры, углеводы (подчеркнуть);</a:t>
            </a:r>
          </a:p>
          <a:p>
            <a:r>
              <a:rPr lang="ru-RU" sz="900" dirty="0"/>
              <a:t>калорийность рациона: высокая, низкая (подчеркнуть).</a:t>
            </a:r>
          </a:p>
          <a:p>
            <a:r>
              <a:rPr lang="ru-RU" sz="900" b="1" dirty="0"/>
              <a:t>9. </a:t>
            </a:r>
            <a:r>
              <a:rPr lang="ru-RU" sz="900" dirty="0"/>
              <a:t>Сон: 7-9 часов, менее 7 часов, более 9 часов (подчеркнуть)</a:t>
            </a:r>
          </a:p>
          <a:p>
            <a:r>
              <a:rPr lang="ru-RU" sz="900" b="1" dirty="0"/>
              <a:t>10. </a:t>
            </a:r>
            <a:r>
              <a:rPr lang="ru-RU" sz="900" dirty="0"/>
              <a:t>Занятия физкультурой и спортом: систематические, случайные, не занимается (подчеркнуть)</a:t>
            </a:r>
          </a:p>
          <a:p>
            <a:r>
              <a:rPr lang="ru-RU" sz="900" dirty="0"/>
              <a:t>Физкультура: утренняя гимнастика, бег, ходьба на лыжах, езда на велосипеде,</a:t>
            </a:r>
          </a:p>
          <a:p>
            <a:r>
              <a:rPr lang="ru-RU" sz="900" dirty="0"/>
              <a:t>оздоровительное плавание, игра в теннис и др.__________________________________</a:t>
            </a:r>
          </a:p>
          <a:p>
            <a:r>
              <a:rPr lang="ru-RU" sz="900" dirty="0"/>
              <a:t>Спорт: вид ___________;</a:t>
            </a:r>
          </a:p>
          <a:p>
            <a:r>
              <a:rPr lang="ru-RU" sz="900" b="1" dirty="0"/>
              <a:t>11. </a:t>
            </a:r>
            <a:r>
              <a:rPr lang="ru-RU" sz="900" dirty="0"/>
              <a:t>Активность образа жизни: _________________________________________________________</a:t>
            </a:r>
          </a:p>
          <a:p>
            <a:r>
              <a:rPr lang="ru-RU" sz="900" dirty="0"/>
              <a:t>Характер отдыха: активный, пассивный, смешанный (подчеркнуть)</a:t>
            </a:r>
          </a:p>
          <a:p>
            <a:r>
              <a:rPr lang="ru-RU" sz="900" b="1" dirty="0"/>
              <a:t>12. </a:t>
            </a:r>
            <a:r>
              <a:rPr lang="ru-RU" sz="900" dirty="0"/>
              <a:t>Характер труда:</a:t>
            </a:r>
          </a:p>
          <a:p>
            <a:r>
              <a:rPr lang="ru-RU" sz="900" dirty="0"/>
              <a:t>Работа: нормированный, ненормированный рабочий день;</a:t>
            </a:r>
          </a:p>
          <a:p>
            <a:r>
              <a:rPr lang="ru-RU" sz="900" dirty="0"/>
              <a:t>сидячая, на ногах, разъезды, другая (указать)______</a:t>
            </a:r>
          </a:p>
          <a:p>
            <a:r>
              <a:rPr lang="ru-RU" sz="900" dirty="0"/>
              <a:t>Производственные вредности: химические факторы, биологические факторы, производственный шум, вибрация, статическое</a:t>
            </a:r>
          </a:p>
          <a:p>
            <a:r>
              <a:rPr lang="ru-RU" sz="900" dirty="0"/>
              <a:t>напряжение, перенапряжение голосового и (или) зрительного аппарата и другие (указать)_________________________________</a:t>
            </a:r>
          </a:p>
          <a:p>
            <a:r>
              <a:rPr lang="ru-RU" sz="900" b="1" dirty="0"/>
              <a:t>13. </a:t>
            </a:r>
            <a:r>
              <a:rPr lang="ru-RU" sz="900" dirty="0"/>
              <a:t>Цель настоящего обращения: 1. получение информации о здоровом образе жизни; 2. правильное питание;</a:t>
            </a:r>
          </a:p>
          <a:p>
            <a:r>
              <a:rPr lang="ru-RU" sz="900" dirty="0"/>
              <a:t>3. отказ от </a:t>
            </a:r>
            <a:r>
              <a:rPr lang="ru-RU" sz="900" dirty="0" err="1"/>
              <a:t>табакокурение</a:t>
            </a:r>
            <a:r>
              <a:rPr lang="ru-RU" sz="900" dirty="0"/>
              <a:t>; 4. отказ от приема алкоголя; 5. получение информации о наличии заболеваний;</a:t>
            </a:r>
          </a:p>
          <a:p>
            <a:r>
              <a:rPr lang="ru-RU" sz="900" dirty="0"/>
              <a:t>6. др.______________________________________________________________________________________</a:t>
            </a:r>
          </a:p>
          <a:p>
            <a:r>
              <a:rPr lang="ru-RU" sz="900" b="1" dirty="0"/>
              <a:t>14. </a:t>
            </a:r>
            <a:r>
              <a:rPr lang="ru-RU" sz="900" dirty="0"/>
              <a:t>Источник получения информации: радио, телевидение, печатные издания, Интернет, от врача, от знакомых</a:t>
            </a:r>
          </a:p>
          <a:p>
            <a:r>
              <a:rPr lang="ru-RU" sz="900" dirty="0"/>
              <a:t>и др. (указать</a:t>
            </a:r>
            <a:r>
              <a:rPr lang="ru-RU" sz="900" dirty="0" smtClean="0"/>
              <a:t>)__________________________________________________________________________</a:t>
            </a:r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163657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1556792"/>
            <a:ext cx="712879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III. </a:t>
            </a:r>
            <a:r>
              <a:rPr lang="ru-RU" dirty="0" smtClean="0"/>
              <a:t>РЕЗУЛЬТАТЫ ОБСЛЕДОВАНИЯ</a:t>
            </a:r>
          </a:p>
          <a:p>
            <a:pPr marL="342900" indent="-342900">
              <a:buAutoNum type="arabicPeriod"/>
            </a:pPr>
            <a:r>
              <a:rPr lang="ru-RU" dirty="0" smtClean="0"/>
              <a:t>Рост_____________ Вес__________________ Индекс массы тела_________________</a:t>
            </a:r>
          </a:p>
          <a:p>
            <a:pPr marL="342900" indent="-342900">
              <a:buAutoNum type="arabicPeriod"/>
            </a:pPr>
            <a:r>
              <a:rPr lang="ru-RU" b="1" dirty="0" smtClean="0"/>
              <a:t>2. </a:t>
            </a:r>
            <a:r>
              <a:rPr lang="ru-RU" dirty="0" smtClean="0"/>
              <a:t>Артериальное давление_________________________ ( N – менее 140/90 </a:t>
            </a:r>
            <a:r>
              <a:rPr lang="ru-RU" dirty="0" err="1" smtClean="0"/>
              <a:t>мм.рт.ст</a:t>
            </a:r>
            <a:r>
              <a:rPr lang="ru-RU" dirty="0" smtClean="0"/>
              <a:t>.)</a:t>
            </a:r>
          </a:p>
          <a:p>
            <a:r>
              <a:rPr lang="ru-RU" b="1" dirty="0" smtClean="0"/>
              <a:t>3. </a:t>
            </a:r>
            <a:r>
              <a:rPr lang="ru-RU" dirty="0" smtClean="0"/>
              <a:t>Холестерин________________________ ( N – менее 5,0 </a:t>
            </a:r>
            <a:r>
              <a:rPr lang="ru-RU" dirty="0" err="1" smtClean="0"/>
              <a:t>ммоль</a:t>
            </a:r>
            <a:r>
              <a:rPr lang="ru-RU" dirty="0" smtClean="0"/>
              <a:t>/л)</a:t>
            </a:r>
          </a:p>
          <a:p>
            <a:r>
              <a:rPr lang="ru-RU" b="1" dirty="0" smtClean="0"/>
              <a:t>4. </a:t>
            </a:r>
            <a:r>
              <a:rPr lang="ru-RU" dirty="0" smtClean="0"/>
              <a:t>Глюкоза____________________________ ( N – менее 6,5 </a:t>
            </a:r>
            <a:r>
              <a:rPr lang="ru-RU" dirty="0" err="1" smtClean="0"/>
              <a:t>ммоль</a:t>
            </a:r>
            <a:r>
              <a:rPr lang="ru-RU" dirty="0" smtClean="0"/>
              <a:t>/л на </a:t>
            </a:r>
            <a:r>
              <a:rPr lang="ru-RU" dirty="0" err="1" smtClean="0"/>
              <a:t>тощак</a:t>
            </a:r>
            <a:r>
              <a:rPr lang="ru-RU" dirty="0" smtClean="0"/>
              <a:t> или 7,6 </a:t>
            </a:r>
            <a:r>
              <a:rPr lang="ru-RU" dirty="0" err="1" smtClean="0"/>
              <a:t>ммоль</a:t>
            </a:r>
            <a:r>
              <a:rPr lang="ru-RU" dirty="0" smtClean="0"/>
              <a:t>/л после еды)</a:t>
            </a:r>
          </a:p>
          <a:p>
            <a:r>
              <a:rPr lang="ru-RU" b="1" dirty="0" smtClean="0"/>
              <a:t>5. </a:t>
            </a:r>
            <a:r>
              <a:rPr lang="ru-RU" dirty="0" smtClean="0"/>
              <a:t>Спирометрия_____________________________________________</a:t>
            </a:r>
          </a:p>
          <a:p>
            <a:r>
              <a:rPr lang="ru-RU" dirty="0" smtClean="0"/>
              <a:t>ЖЕЛ ____________ ФЖЕЛ _____________ ОФБ1 ___________ ОФВ1/ЖЕЛ _________________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868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412776"/>
            <a:ext cx="7561827" cy="1362075"/>
          </a:xfrm>
        </p:spPr>
        <p:txBody>
          <a:bodyPr>
            <a:normAutofit fontScale="90000"/>
          </a:bodyPr>
          <a:lstStyle/>
          <a:p>
            <a:r>
              <a:rPr lang="ru-RU" sz="3100" b="1" dirty="0"/>
              <a:t>Значение гигиенического воспитания </a:t>
            </a:r>
            <a:r>
              <a:rPr lang="ru-RU" sz="3100" dirty="0"/>
              <a:t/>
            </a:r>
            <a:br>
              <a:rPr lang="ru-RU" sz="3100" dirty="0"/>
            </a:br>
            <a:r>
              <a:rPr lang="ru-RU" sz="3100" b="1" dirty="0"/>
              <a:t>в формировании здорового образа жизни детей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788024" y="2348880"/>
            <a:ext cx="3816424" cy="3888431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Воспитание высокой санитарной культуры населения — одной из составных частей здорового образа жизни - дело государственной важности.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формировании санитарной культуры ведущая роль принадлежит комплексу мероприятий по гигиеническому воспитанию и обучению что закреплено в законодательном порядке.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20888"/>
            <a:ext cx="4572000" cy="304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5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484784"/>
            <a:ext cx="6637467" cy="4302829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Федеральный закон «О санитарно-эпидемиологическом благополучии населения» содержит специальную статью 36 «Гигиеническое воспитание и обучение». В ней определено, что в целях повышения санитарной культуры населения, профилактики заболеваний, для распространения знаний о здоровом образе жизни должны проводиться гигиеническое воспитание и обучение граждан.</a:t>
            </a:r>
          </a:p>
        </p:txBody>
      </p:sp>
    </p:spTree>
    <p:extLst>
      <p:ext uri="{BB962C8B-B14F-4D97-AF65-F5344CB8AC3E}">
        <p14:creationId xmlns:p14="http://schemas.microsoft.com/office/powerpoint/2010/main" val="17693949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908720"/>
            <a:ext cx="6637467" cy="4878893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Гигиеническое воспитание и образование граждан должно осуществляться в процессе: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воспитания и обучения в образовательных учреждениях;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профессиональной гигиенической подготовки и аттестации должностных лиц и работников организаций, характер деятельности которых связан с производством, хранением, транспортировкой и реализацией пищевых продуктов и питьевой воды, воспитанием и обучением детей;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подготовки, переподготовки и повышении квалификации работников путем включения в программы обучения разделов о ги­гиенических знаниях.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864953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5576" y="2132856"/>
            <a:ext cx="4825523" cy="4230821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Гигиеническое обучение и воспитание детей в образовательных учреждениях складываются из классной, внеклассной и внешкольной работы, осуществляемой преподавателями всех предметов, медицин­ским персоналом учреждений, членами обществ Красного Креста, руководителями кружков, клубов, объединений.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798" y="332655"/>
            <a:ext cx="3819426" cy="273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03802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052736"/>
            <a:ext cx="6637467" cy="4734877"/>
          </a:xfrm>
        </p:spPr>
        <p:txBody>
          <a:bodyPr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Классная работа ве­дется в соответствии с образовательными стандартами, учебными программами, методическими рекомендациями. В основном вопро­сы гигиены освещаются в процессе преподавания природоведения, основ безопасности жизнедеятельности, труда, физической культу­ры, естествознания, биологии (образовательные учреждения), а так­же охраны труда, техники безопасности (образовательные учрежде­ния с профессиональным обучением). Тематика занятий определяет­ся учебными программами.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450774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052736"/>
            <a:ext cx="6637468" cy="1362075"/>
          </a:xfrm>
        </p:spPr>
        <p:txBody>
          <a:bodyPr>
            <a:normAutofit/>
          </a:bodyPr>
          <a:lstStyle/>
          <a:p>
            <a:r>
              <a:rPr lang="ru-RU" sz="2800" b="1" i="1" dirty="0"/>
              <a:t>Гигиеническое воспитание родителей</a:t>
            </a:r>
            <a:r>
              <a:rPr lang="ru-RU" sz="2800" i="1" dirty="0"/>
              <a:t> 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2564904"/>
            <a:ext cx="6637467" cy="3222709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проводится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основном в виде лекций и бесед на родительских собраниях, индивидуальных бесед и консультаций. Необходимо также и наличие в медицинском кабинете научно-популярной литературы, памяток, рекомендаций для родителей.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Наиболее актуальные темы для работы с родителями: «Режим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дня подростка», «Выбор профессии и здоровье», «Гигиена полового воспитания», «Профилактика вредных привычек», «Охрана нервно-психического здоровья подростков», «Физкультура и здоровье».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991839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836712"/>
            <a:ext cx="6637468" cy="1362075"/>
          </a:xfrm>
        </p:spPr>
        <p:txBody>
          <a:bodyPr/>
          <a:lstStyle/>
          <a:p>
            <a:r>
              <a:rPr lang="ru-RU" sz="2800" b="1" i="1" dirty="0"/>
              <a:t>Гигиеническое обучение персонала</a:t>
            </a:r>
            <a:r>
              <a:rPr lang="ru-RU" sz="2800" i="1" dirty="0"/>
              <a:t> 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2204864"/>
            <a:ext cx="6637467" cy="3582749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ведется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 нескольким направ­лениям. Для учителей организуются лекции, беседы, индивидуальные консультации. Обязательной формой является посещение меди­цинским персоналом уроков с последующей их гигиенической оцен­кой и разбором с учителями, а также выступления на педагогических совещаниях. Необходима и подборка соответствующей литературы для учителей и воспитателей. Для технического персонала наиболее рациональным считается поэтапное обучение с соблюдением преем­ственности.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306687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908720"/>
            <a:ext cx="6637468" cy="1362075"/>
          </a:xfrm>
        </p:spPr>
        <p:txBody>
          <a:bodyPr>
            <a:normAutofit/>
          </a:bodyPr>
          <a:lstStyle/>
          <a:p>
            <a:r>
              <a:rPr lang="ru-RU" sz="2000" dirty="0"/>
              <a:t>Программа очно-заочного гигиенического обучения работников школ включает следующие основные разделы: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43609" y="2420888"/>
            <a:ext cx="6852504" cy="3366725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-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здоровье детского и подросткового населения, условия его фор­мирования, показатели состояния здоровья индивидуума и кол­лектива;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гигиена режима дня и учебно-воспитательного процесса;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 гигиена физического воспитания;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гигиена трудового обучения;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гигиена питания детей и подростков;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гигиенические требования к строительству, реконструкции, благо­устройству, содержанию и оборудованию школ, гимназий, лицеев;</a:t>
            </a:r>
          </a:p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05591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916832"/>
            <a:ext cx="6637467" cy="3870781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гигиенические требования к учебной мебели и оборудованию;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 гигиеническое обучение и воспитание. Основы формирования здорового образа жизни детей и подростков;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медицинское и санитарно-эпидемиологическое обеспечение де­тей и подростков;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ответственность администрации образовательных учреждений за выполнение требований санитарных норм и правил.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262657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052736"/>
            <a:ext cx="6637468" cy="136207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Основы оздоровления детей в школе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2348880"/>
            <a:ext cx="6637467" cy="3438733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Во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всех видах общеобразовательных учреждений организуется комплексное оздоровление детей, имеющих отклонения в состоянии здоровья, с включением в его структуру психолого-педагогической коррекции.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077072"/>
            <a:ext cx="3721596" cy="248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61565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340768"/>
            <a:ext cx="6336704" cy="504056"/>
          </a:xfrm>
        </p:spPr>
        <p:txBody>
          <a:bodyPr>
            <a:normAutofit fontScale="90000"/>
          </a:bodyPr>
          <a:lstStyle/>
          <a:p>
            <a:r>
              <a:rPr lang="ru-RU" sz="2000" dirty="0"/>
              <a:t>Основные принципы организации и проведения системы профи­лактических и оздоровительных мероприятий в образовательных уч­реждениях: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916832"/>
            <a:ext cx="6637467" cy="3870781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комплексность использования профилактических и оздорови­тельных технологий с учетом состояния здоровья учащихся, структуры учебного года, экологических и климатических усло­вий и др.;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непрерывность проведения профилактических и оздоровитель­ных мероприятий;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максимальный охват программой всех нуждающихся в оздоров­лении учащихся и воспитанников;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 интеграция программы профилактики и оздоровления по воз­можности в образовательный процесс образовательного уч­реждения;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преимущественное использование немедикаментозных средств оздоровления;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521169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124744"/>
            <a:ext cx="6637467" cy="4662869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использование простых и доступных технологий;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формирование положительной мотивации у учащихся и воспитанников, медицинского персонала и педагогов к проведению профилактических и оздоровительных мероприятий;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повышение эффективности системы профилактических и оздоровительных мероприятий за счет соблюдения в образовательном учреждении санитарных правил, регламентирующих требования к архитектурно-планировочным решениям и оборудованию учреждений, воздушно-тепловому режиму, естественному и искусственному освещению, водоснабжению и канализации, режиму учебно-воспитательного процесса и учебной нагрузке, санитарному состоянию учреждения, организации питания учащихся.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888546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836712"/>
            <a:ext cx="6637468" cy="1362075"/>
          </a:xfrm>
        </p:spPr>
        <p:txBody>
          <a:bodyPr>
            <a:normAutofit fontScale="90000"/>
          </a:bodyPr>
          <a:lstStyle/>
          <a:p>
            <a:r>
              <a:rPr lang="ru-RU" sz="2800" dirty="0"/>
              <a:t>В программу оздоровления детей в школе должны быть включены следующие разделы: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2060848"/>
            <a:ext cx="6637467" cy="3726765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Профилактика возникновения нарушений опорно-двигательного аппарата и оздоровление обучающихся и воспитанников образовательных учреждений.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2.  Профилактика утомления и нарушений нервно-психического здоровья у обучающихся и воспитанников образовательных учреждений.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3. Оздоровление обучающихся и воспитанников, перенесших острые респираторные вирусные инфекции.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951449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268760"/>
            <a:ext cx="6637467" cy="4518853"/>
          </a:xfrm>
        </p:spPr>
        <p:txBody>
          <a:bodyPr/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4.  Организация рационального питания для профилактики нарушений обмена веществ и оздоровления обучающихся и воспитанников образовательных учреждений.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5. Оздоровление обучающихся и воспитанников с избыточной массой тела.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6.  Профилактика возникновения нарушений зрения и оздоровление обучающихся и воспитанников с миопией.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7.  Рекомендации родителям по оздоровлению учащихся в домашних условиях.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628896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980728"/>
            <a:ext cx="7069516" cy="1362075"/>
          </a:xfrm>
        </p:spPr>
        <p:txBody>
          <a:bodyPr>
            <a:normAutofit fontScale="90000"/>
          </a:bodyPr>
          <a:lstStyle/>
          <a:p>
            <a:r>
              <a:rPr lang="ru-RU" sz="2800" b="1" dirty="0"/>
              <a:t>Примеры заданий, выявляющих практическую подготовку врача-педиатра. 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2060848"/>
            <a:ext cx="6637467" cy="3726765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/>
              <a:t> </a:t>
            </a:r>
            <a:endParaRPr lang="ru-RU" dirty="0"/>
          </a:p>
          <a:p>
            <a:pPr algn="ctr"/>
            <a:r>
              <a:rPr lang="ru-RU" dirty="0"/>
              <a:t>Выберите правильный ответ. </a:t>
            </a:r>
          </a:p>
          <a:p>
            <a:r>
              <a:rPr lang="ru-RU" dirty="0"/>
              <a:t> 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1) ПО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ОПРЕДЕЛЕНИЮ, ПРИНЯТОМУ В ГИГИЕНЕ ДЕТЕЙ И ПОДРОСТКОВ, ЗДОРОВЬЕ ЭТО 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dirty="0">
                <a:solidFill>
                  <a:srgbClr val="FF0000"/>
                </a:solidFill>
              </a:rPr>
              <a:t>1. Состояние полного телесного, душевного и социального </a:t>
            </a:r>
            <a:r>
              <a:rPr lang="ru-RU" dirty="0" smtClean="0">
                <a:solidFill>
                  <a:srgbClr val="FF0000"/>
                </a:solidFill>
              </a:rPr>
              <a:t>  благополучия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smtClean="0">
                <a:solidFill>
                  <a:srgbClr val="FF0000"/>
                </a:solidFill>
              </a:rPr>
              <a:t>    </a:t>
            </a:r>
            <a:r>
              <a:rPr lang="ru-RU" dirty="0">
                <a:solidFill>
                  <a:srgbClr val="FF0000"/>
                </a:solidFill>
              </a:rPr>
              <a:t>а не только отсутствие болезней и подтверждений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2. Состояние организма человека, когда функции его органов и 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систем уравновешены с внешней средой и отсутствуют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болезненные    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изменения 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3. Гармоничное, соответствующее возрасту развитие, нормальный 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уровень функций и отсутствие заболеваний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4. Отсутствие хронических заболеваний и морфофункциональных 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отклонений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551147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268760"/>
            <a:ext cx="6637467" cy="4518853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2) </a:t>
            </a:r>
            <a:r>
              <a:rPr lang="ru-RU" dirty="0">
                <a:solidFill>
                  <a:schemeClr val="tx1"/>
                </a:solidFill>
              </a:rPr>
              <a:t>ФИЗИЧЕСКОЕ РАЗВИТИЕ ДЕТЕЙ И ПОДРОСТКОВ ЗАВИСИТ ОТ:</a:t>
            </a:r>
          </a:p>
          <a:p>
            <a:r>
              <a:rPr lang="ru-RU" dirty="0">
                <a:solidFill>
                  <a:schemeClr val="tx1"/>
                </a:solidFill>
              </a:rPr>
              <a:t>1.  Биологических факторов</a:t>
            </a:r>
          </a:p>
          <a:p>
            <a:r>
              <a:rPr lang="ru-RU" dirty="0">
                <a:solidFill>
                  <a:schemeClr val="tx1"/>
                </a:solidFill>
              </a:rPr>
              <a:t>2.  Социальных факторов</a:t>
            </a:r>
          </a:p>
          <a:p>
            <a:r>
              <a:rPr lang="ru-RU" dirty="0">
                <a:solidFill>
                  <a:srgbClr val="FF0000"/>
                </a:solidFill>
              </a:rPr>
              <a:t>3. Состояния здоровья</a:t>
            </a:r>
          </a:p>
          <a:p>
            <a:r>
              <a:rPr lang="ru-RU" dirty="0">
                <a:solidFill>
                  <a:schemeClr val="tx1"/>
                </a:solidFill>
              </a:rPr>
              <a:t>4.  Методов исследования</a:t>
            </a:r>
          </a:p>
          <a:p>
            <a:r>
              <a:rPr lang="ru-RU" dirty="0">
                <a:solidFill>
                  <a:schemeClr val="tx1"/>
                </a:solidFill>
              </a:rPr>
              <a:t>5. Методов оценки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931295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124744"/>
            <a:ext cx="6637467" cy="4662869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3)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ЗНАЧЕНИЕ ЗНАНИЯ ЗАКОНОМЕРНОСТЕЙ РОСТА И РАЗВИТИЯ ДЛЯ ОХРАНЫ ЗДОРОВЬЯ ДЕТЕЙ И ПОДРОСТКОВ В ТОМ, ЧТО ОНИ: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1. Являются теоретической основой гигиенического нормирования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факторов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окружающей среды для детей и подростков                                              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2.  Позволяют понять деятельность органов и систем, их взаимосвязь в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организме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ребенка и его единство с внешней средой</a:t>
            </a:r>
          </a:p>
          <a:p>
            <a:r>
              <a:rPr lang="ru-RU" dirty="0">
                <a:solidFill>
                  <a:srgbClr val="FF0000"/>
                </a:solidFill>
              </a:rPr>
              <a:t>3.  Позволяют правильно интерпретировать информацию о здоровье и </a:t>
            </a:r>
            <a:r>
              <a:rPr lang="ru-RU" dirty="0" smtClean="0">
                <a:solidFill>
                  <a:srgbClr val="FF0000"/>
                </a:solidFill>
              </a:rPr>
              <a:t>     </a:t>
            </a:r>
            <a:r>
              <a:rPr lang="ru-RU" dirty="0">
                <a:solidFill>
                  <a:srgbClr val="FF0000"/>
                </a:solidFill>
              </a:rPr>
              <a:t>развитии подрастающего поколения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4. Являются одним из ведущих признаков здоровья, от них зависят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    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другие показатели здоровья.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295848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484784"/>
            <a:ext cx="6637467" cy="4302829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4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)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ОСНОВНЫМИ ПУТЯМИ РЕШЕНИЯ ЗАДАЧ СОХРАНЕНИЯ ПСИХИЧЕСКОГО ЗДОРОВЬЯ УЧАЩИХСЯ ЯВЛЯЮТСЯ: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1.  Определение степени морфофункциональной готовности детей к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   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обучению  или работе   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2. Создание ступенчатых режимов для обеспечения адаптации детей к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новым  этапам обучения</a:t>
            </a:r>
          </a:p>
          <a:p>
            <a:r>
              <a:rPr lang="ru-RU" dirty="0">
                <a:solidFill>
                  <a:srgbClr val="FF0000"/>
                </a:solidFill>
              </a:rPr>
              <a:t>3. Гигиенически рациональная организация занятий с соблюдением   </a:t>
            </a:r>
            <a:r>
              <a:rPr lang="ru-RU" dirty="0" smtClean="0">
                <a:solidFill>
                  <a:srgbClr val="FF0000"/>
                </a:solidFill>
              </a:rPr>
              <a:t>благоприятного </a:t>
            </a:r>
            <a:r>
              <a:rPr lang="ru-RU" dirty="0">
                <a:solidFill>
                  <a:srgbClr val="FF0000"/>
                </a:solidFill>
              </a:rPr>
              <a:t>психологического микроклимата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4.  Учет индивидуальных особенностей детей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5.  Гигиенически рациональная организация отдыха детей.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969814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556792"/>
            <a:ext cx="6637467" cy="4230821"/>
          </a:xfrm>
        </p:spPr>
        <p:txBody>
          <a:bodyPr/>
          <a:lstStyle/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5)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СОЧЕТАНИЕ КАКИХ ПРОДУКТОВ С ХЛЕБОМ ДАЕТ НАИЛУЧШУЮ СБАЛАНСИРОВАННОСТЬ АМИНОКИСЛОТ: 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 </a:t>
            </a:r>
          </a:p>
          <a:p>
            <a:pPr marL="457200" lvl="0" indent="-457200">
              <a:buClrTx/>
              <a:buSzPct val="81000"/>
              <a:buFont typeface="+mj-lt"/>
              <a:buAutoNum type="arabicPeriod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Капуста</a:t>
            </a:r>
          </a:p>
          <a:p>
            <a:pPr marL="457200" lvl="0" indent="-457200">
              <a:buClrTx/>
              <a:buSzPct val="81000"/>
              <a:buFont typeface="+mj-lt"/>
              <a:buAutoNum type="arabicPeriod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Картофель</a:t>
            </a:r>
          </a:p>
          <a:p>
            <a:pPr marL="457200" lvl="0" indent="-457200">
              <a:buClrTx/>
              <a:buSzPct val="81000"/>
              <a:buFont typeface="+mj-lt"/>
              <a:buAutoNum type="arabicPeriod"/>
            </a:pPr>
            <a:r>
              <a:rPr lang="ru-RU" dirty="0">
                <a:solidFill>
                  <a:srgbClr val="FF0000"/>
                </a:solidFill>
              </a:rPr>
              <a:t>Молоко и молочнокислые продукты</a:t>
            </a:r>
          </a:p>
          <a:p>
            <a:pPr marL="457200" lvl="0" indent="-457200">
              <a:buClrTx/>
              <a:buSzPct val="81000"/>
              <a:buFont typeface="+mj-lt"/>
              <a:buAutoNum type="arabicPeriod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Тыква-каша</a:t>
            </a:r>
          </a:p>
          <a:p>
            <a:pPr marL="457200" lvl="0" indent="-457200">
              <a:buClrTx/>
              <a:buSzPct val="81000"/>
              <a:buFont typeface="+mj-lt"/>
              <a:buAutoNum type="arabicPeriod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Морковь.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99784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052736"/>
            <a:ext cx="6637467" cy="4734877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6) </a:t>
            </a:r>
            <a:r>
              <a:rPr lang="ru-RU" dirty="0">
                <a:solidFill>
                  <a:schemeClr val="tx1"/>
                </a:solidFill>
              </a:rPr>
              <a:t>ОСНОВНЫМИ НАПРАВЛЕНИЯМИ ОПТИМИЗАЦИИ УСЛОВИЙ ОБУЧЕНИЯ В ШКОЛЕ ЯВЛЯЮТСЯ</a:t>
            </a:r>
          </a:p>
          <a:p>
            <a:r>
              <a:rPr lang="ru-RU" dirty="0">
                <a:solidFill>
                  <a:schemeClr val="tx1"/>
                </a:solidFill>
              </a:rPr>
              <a:t>1) кондиционирование воздуха</a:t>
            </a:r>
          </a:p>
          <a:p>
            <a:r>
              <a:rPr lang="ru-RU" dirty="0">
                <a:solidFill>
                  <a:schemeClr val="tx1"/>
                </a:solidFill>
              </a:rPr>
              <a:t>2) «пульсирующий» режим проветривания классов</a:t>
            </a:r>
          </a:p>
          <a:p>
            <a:r>
              <a:rPr lang="ru-RU" dirty="0">
                <a:solidFill>
                  <a:schemeClr val="tx1"/>
                </a:solidFill>
              </a:rPr>
              <a:t>3) оптимизация светового режима школы</a:t>
            </a:r>
          </a:p>
          <a:p>
            <a:r>
              <a:rPr lang="ru-RU" dirty="0">
                <a:solidFill>
                  <a:schemeClr val="tx1"/>
                </a:solidFill>
              </a:rPr>
              <a:t>4) оптимизация цветового интерьера оформления школьных зданий и учебного оборудования</a:t>
            </a:r>
          </a:p>
          <a:p>
            <a:r>
              <a:rPr lang="ru-RU" dirty="0">
                <a:solidFill>
                  <a:schemeClr val="tx1"/>
                </a:solidFill>
              </a:rPr>
              <a:t>5) соблюдение эргономических требований к мебели и оборудованию школ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257150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700808"/>
            <a:ext cx="6637467" cy="4086805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smtClean="0">
                <a:solidFill>
                  <a:schemeClr val="tx1"/>
                </a:solidFill>
              </a:rPr>
              <a:t>7)ТРУДНОСТЬ </a:t>
            </a:r>
            <a:r>
              <a:rPr lang="ru-RU" dirty="0">
                <a:solidFill>
                  <a:schemeClr val="tx1"/>
                </a:solidFill>
              </a:rPr>
              <a:t>ПРЕДМЕТА ДЛЯ УЧАЩИХСЯ ОПРЕДЕЛЯЕТСЯ</a:t>
            </a:r>
          </a:p>
          <a:p>
            <a:r>
              <a:rPr lang="ru-RU" dirty="0">
                <a:solidFill>
                  <a:srgbClr val="FF0000"/>
                </a:solidFill>
              </a:rPr>
              <a:t>1) объемом и содержанием программы</a:t>
            </a:r>
          </a:p>
          <a:p>
            <a:r>
              <a:rPr lang="ru-RU" dirty="0">
                <a:solidFill>
                  <a:srgbClr val="FF0000"/>
                </a:solidFill>
              </a:rPr>
              <a:t>2) новизной</a:t>
            </a:r>
          </a:p>
          <a:p>
            <a:r>
              <a:rPr lang="ru-RU" dirty="0">
                <a:solidFill>
                  <a:srgbClr val="FF0000"/>
                </a:solidFill>
              </a:rPr>
              <a:t>3) наличием наглядного преподавания</a:t>
            </a:r>
          </a:p>
          <a:p>
            <a:r>
              <a:rPr lang="ru-RU" dirty="0">
                <a:solidFill>
                  <a:srgbClr val="FF0000"/>
                </a:solidFill>
              </a:rPr>
              <a:t>4) индивидуальными способностями учащихся</a:t>
            </a:r>
          </a:p>
          <a:p>
            <a:r>
              <a:rPr lang="ru-RU" dirty="0">
                <a:solidFill>
                  <a:schemeClr val="tx1"/>
                </a:solidFill>
              </a:rPr>
              <a:t>5) местом в расписании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821840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052736"/>
            <a:ext cx="6637467" cy="4734877"/>
          </a:xfrm>
        </p:spPr>
        <p:txBody>
          <a:bodyPr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8)ОСНОВНЫМ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БИОРИТМОЛОГИЧЕСКИМ ПРИНЦИПОМ РАЦИОНАЛЬНОЙ ОРГАНИЗАЦИИ УЧЕБНОЙ ДЕЯТЕЛЬНОСТИ ШКОЛЬНИКОВ ЯВЛЯЕТСЯ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1) совмещение учебных занятий с фазами работоспособности ребенка каждого возрастного периода</a:t>
            </a:r>
          </a:p>
          <a:p>
            <a:r>
              <a:rPr lang="ru-RU" dirty="0">
                <a:solidFill>
                  <a:srgbClr val="FF0000"/>
                </a:solidFill>
              </a:rPr>
              <a:t>2) совмещение учебных занятий с временем </a:t>
            </a:r>
            <a:r>
              <a:rPr lang="ru-RU" dirty="0" err="1">
                <a:solidFill>
                  <a:srgbClr val="FF0000"/>
                </a:solidFill>
              </a:rPr>
              <a:t>биоритмологического</a:t>
            </a:r>
            <a:r>
              <a:rPr lang="ru-RU" dirty="0">
                <a:solidFill>
                  <a:srgbClr val="FF0000"/>
                </a:solidFill>
              </a:rPr>
              <a:t> оптимума их физиологических функций</a:t>
            </a:r>
          </a:p>
          <a:p>
            <a:r>
              <a:rPr lang="ru-RU" dirty="0">
                <a:solidFill>
                  <a:srgbClr val="FF0000"/>
                </a:solidFill>
              </a:rPr>
              <a:t>3) совмещение </a:t>
            </a:r>
            <a:r>
              <a:rPr lang="ru-RU" dirty="0" err="1">
                <a:solidFill>
                  <a:srgbClr val="FF0000"/>
                </a:solidFill>
              </a:rPr>
              <a:t>биоритмологического</a:t>
            </a:r>
            <a:r>
              <a:rPr lang="ru-RU" dirty="0">
                <a:solidFill>
                  <a:srgbClr val="FF0000"/>
                </a:solidFill>
              </a:rPr>
              <a:t> оптимума физиологических функций со временем занятий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4) упрочение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акрофазы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биоритмальной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кривой с помощью гигиенических и лечебных мероприятий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74118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268760"/>
            <a:ext cx="6637467" cy="451885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9)Гигиеническими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принципами правильной организации физического воспитания детей и </a:t>
            </a:r>
            <a:r>
              <a:rPr lang="ru-RU" dirty="0">
                <a:solidFill>
                  <a:srgbClr val="FF0000"/>
                </a:solidFill>
              </a:rPr>
              <a:t>подростков являются: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1</a:t>
            </a:r>
            <a:r>
              <a:rPr lang="ru-RU" dirty="0">
                <a:solidFill>
                  <a:srgbClr val="FF0000"/>
                </a:solidFill>
              </a:rPr>
              <a:t>) наличие оптимального двигательного режима с учетом биологической потребности </a:t>
            </a:r>
          </a:p>
          <a:p>
            <a:r>
              <a:rPr lang="ru-RU" dirty="0">
                <a:solidFill>
                  <a:srgbClr val="FF0000"/>
                </a:solidFill>
              </a:rPr>
              <a:t>2) дифференцированное применение средств и форм физического воспитания </a:t>
            </a:r>
          </a:p>
          <a:p>
            <a:r>
              <a:rPr lang="ru-RU" dirty="0">
                <a:solidFill>
                  <a:srgbClr val="FF0000"/>
                </a:solidFill>
              </a:rPr>
              <a:t>3) систематичность занятий, постепенное увеличение нагрузок и комплексное использование разнообразных средств и форм физического воспитания, </a:t>
            </a:r>
          </a:p>
          <a:p>
            <a:r>
              <a:rPr lang="ru-RU" dirty="0">
                <a:solidFill>
                  <a:srgbClr val="FF0000"/>
                </a:solidFill>
              </a:rPr>
              <a:t>4) создание благоприятных условий окружающей среды 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5)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гусудпрственный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характер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6)массовый характер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795342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340768"/>
            <a:ext cx="6637467" cy="4446845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Основными направлениями работы по повышению двигательной активности школьников являются:</a:t>
            </a:r>
          </a:p>
          <a:p>
            <a:r>
              <a:rPr lang="ru-RU" dirty="0">
                <a:solidFill>
                  <a:srgbClr val="FF0000"/>
                </a:solidFill>
              </a:rPr>
              <a:t>1)Создание мотивации к занятиям физкультурой и спортом, в том числе  и самостоятельном</a:t>
            </a:r>
          </a:p>
          <a:p>
            <a:r>
              <a:rPr lang="ru-RU" dirty="0">
                <a:solidFill>
                  <a:srgbClr val="FF0000"/>
                </a:solidFill>
              </a:rPr>
              <a:t>2)Повышение эффективности уроков физкультуры</a:t>
            </a:r>
          </a:p>
          <a:p>
            <a:r>
              <a:rPr lang="ru-RU" dirty="0">
                <a:solidFill>
                  <a:srgbClr val="FF0000"/>
                </a:solidFill>
              </a:rPr>
              <a:t>3)Использование малых форм занятий в режиме учебного дня</a:t>
            </a:r>
          </a:p>
          <a:p>
            <a:r>
              <a:rPr lang="ru-RU" dirty="0">
                <a:solidFill>
                  <a:srgbClr val="FF0000"/>
                </a:solidFill>
              </a:rPr>
              <a:t>4)Расширение сети учреждений для занятий физической культурой и спортом, увеличение их материальной базы</a:t>
            </a: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5)Активное привлечение школьников в профессиональный спорт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1242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692696"/>
            <a:ext cx="6637468" cy="1362075"/>
          </a:xfrm>
        </p:spPr>
        <p:txBody>
          <a:bodyPr/>
          <a:lstStyle/>
          <a:p>
            <a:r>
              <a:rPr lang="ru-RU" b="1" dirty="0" smtClean="0"/>
              <a:t>Ситуационные задачи</a:t>
            </a:r>
            <a:endParaRPr lang="ru-RU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2420888"/>
            <a:ext cx="6637467" cy="3366725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Задача 1.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ВИЧ – инфицированной пациентке 19 лет (срок беременности 6-7 недель) в Центре профилактики СПИДа необходимо назначить ряд мер профилактики инфицирования плода. Перечислите, пожалуйста эти мероприятия.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470549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700808"/>
            <a:ext cx="6637467" cy="4086805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Ответ.</a:t>
            </a:r>
          </a:p>
          <a:p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Химиопрофилактика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вертикальной передачи ВИЧ начинается при сроке беременности не менее 14 недель. Риск рождения инфицированного ребенка от ВИЧ позитивной матери  снижается при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химиопрофилактике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противовирусными препаратами, обработке родовых путей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хлоргексидином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родоразрешении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путем кесарева сечения, при отмене грудного вскармливания.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131769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340768"/>
            <a:ext cx="6637467" cy="4446845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Задача 2.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Ребенок массой 2800 г родился путем кесарева сечения от ВИЧ – инфицированной матери. В каком возрасте будет окончательно установлен его ВИЧ – статус? На основании каких исследований это будет определено?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046598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268760"/>
            <a:ext cx="6637467" cy="4518853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Ответ.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Окончательный ВИЧ-статус ребенка будет установлен в возрасте 18 месяцев, для чего необходимо определить наличие антител в крови ребенка.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В возрасте 18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мес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наличие антител к ВИЧ в крови младенца, рожденного от ВИЧ-положительной матери, может указывать всего лишь на то, что у матери есть ВИЧ и на наличие пассивно приобретенных материнских антител. У таких детей для диагностики ВИЧ применяются дополнительные анализы.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Для проведения полноценной профилактики вертикальной передачи необходимо раннее выявление ВИЧ у беременных, наблюдение их в течении всего периода беременности для консультирования о возможных исходах, вероятности инфицирования ребенка, вариантах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родоразрешения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консультирования по вопросу отмены грудного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вскарливания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и проведения полноценного, во всех отношениях,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искуссвенного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вскармливания.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31161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556792"/>
            <a:ext cx="6637467" cy="4230821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Задача 3.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В семье воспитываются трое детей в возрасте 5, 9 и 11 лет. Старшие дети проводят за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кампьютером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по 1,5-2 часа в день, младший – не менее 40 мин. Каковы нормы и правила временных рамок компьютерных занятий?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708336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412776"/>
            <a:ext cx="6637467" cy="4374837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Ответ.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Для первоклассников время не должно превышать 10-ти минут в день, 15 минут детям вторых-пятых классов и 20 минут ученикам 6-7 классов. Старшеклассникам нормы предписывают не более 30-ти минут. Категорически запрещается компьютерные игры перед сном.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645430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268760"/>
            <a:ext cx="6637467" cy="4518853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Задача 4.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Подросток 14 лет обратился к участковому врачу с жалобами на беспокойный сон, трудности засыпания вечером и подъема по утрам, зябкости кистей и стоп, снижение аппетита.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Отлично учится в гимназии, успешно выступает на олимпиадах различного уровня, но в последнее время результаты снизились. Определите диагноз и дайте рекомендации.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435605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556792"/>
            <a:ext cx="6637467" cy="4230821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Ответ.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У пациента невроз навязчивых действий, сопровождающийся синдромом вегетативной дисфункции. Необходимо исследование крови для исключения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сидеропенического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и анемического синдромов, определение функции щитовидной и поджелудочной желез. Обязательно соблюдение режима труда и отдыха, регулирование нагрузок, коррекция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нутритивного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статуса, витаминотерапия.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014691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268760"/>
            <a:ext cx="6637467" cy="4518853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Задача 5.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К участковому врачу обратились родители девушки 15 лет, которых беспокоит поведение дочери – с целью похудания и соответствия «нормам глянцевых журналов» она резко уменьшила рацион питания и похудела за месяц на 12 кг. В последнюю неделю родители заметили , что после приема пищи она вызывает искусственную рвоту. Составьте, пожалуйста, план мероприятий по коррекции поведения.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111335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645" y="1484784"/>
            <a:ext cx="6637467" cy="4302829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Ответ.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Необходима консультация психолога (при отсутствии эффекта – психиатра), при отказе от обследования – осмотр в рамках «диспансерного наблюдения», скрининг психосоматического и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нутритивного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статуса и его коррекция.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979763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782344"/>
            <a:ext cx="8496944" cy="5903844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043608" y="101306"/>
            <a:ext cx="7265411" cy="13620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0" kern="1200" cap="none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400" b="1" dirty="0" smtClean="0">
                <a:solidFill>
                  <a:srgbClr val="FFFF00"/>
                </a:solidFill>
              </a:rPr>
              <a:t>СПАСИБО ЗА ВНИМАНИЕ</a:t>
            </a:r>
            <a:endParaRPr lang="ru-RU" sz="4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5238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301</TotalTime>
  <Words>4491</Words>
  <Application>Microsoft Office PowerPoint</Application>
  <PresentationFormat>Экран (4:3)</PresentationFormat>
  <Paragraphs>413</Paragraphs>
  <Slides>91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91</vt:i4>
      </vt:variant>
    </vt:vector>
  </HeadingPairs>
  <TitlesOfParts>
    <vt:vector size="93" baseType="lpstr">
      <vt:lpstr>Остин</vt:lpstr>
      <vt:lpstr>Visio</vt:lpstr>
      <vt:lpstr>Презентация PowerPoint</vt:lpstr>
      <vt:lpstr>Презентация PowerPoint</vt:lpstr>
      <vt:lpstr>Презентация PowerPoint</vt:lpstr>
      <vt:lpstr>Презентация PowerPoint</vt:lpstr>
      <vt:lpstr>ОПРЕДЕЛЕНИЕ ПОНЯТИЯ – ЦЕНТР ФОРМИРОВАНИЯ ЗДОРОВЬЯ</vt:lpstr>
      <vt:lpstr>ВОЗ провозглашен принцип, в соответствии с которым «обладание наивысшим достижимым уровнем здоровья является одним из основных прав каждого человека». Характеристики группового здоровья, здоровья населения, общественного здоровья в статике и динамике рассматриваются, как интегральное понятие личного здоровья каждого человека в отдельности.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Функции Центров здоровья </vt:lpstr>
      <vt:lpstr>Презентация PowerPoint</vt:lpstr>
      <vt:lpstr>Презентация PowerPoint</vt:lpstr>
      <vt:lpstr>Кадровое обеспечение центра здоровья</vt:lpstr>
      <vt:lpstr>Презентация PowerPoint</vt:lpstr>
      <vt:lpstr>Пример возможного штатного расписания Центра здоровья </vt:lpstr>
      <vt:lpstr>Презентация PowerPoint</vt:lpstr>
      <vt:lpstr>Оснащение </vt:lpstr>
      <vt:lpstr>Профилактическая деятельность Центра здоровья</vt:lpstr>
      <vt:lpstr>Потоки обращающихся в Центры здоровья</vt:lpstr>
      <vt:lpstr>Потоки обращающихся в Центры здоровья (продолжение)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центра здоровья</vt:lpstr>
      <vt:lpstr>Первый блок –  диагностический. </vt:lpstr>
      <vt:lpstr>Презентация PowerPoint</vt:lpstr>
      <vt:lpstr>Второй блок - аналитический </vt:lpstr>
      <vt:lpstr>Презентация PowerPoint</vt:lpstr>
      <vt:lpstr>Презентация PowerPoint</vt:lpstr>
      <vt:lpstr>Третий блок –  реабилитационно-коррекционный </vt:lpstr>
      <vt:lpstr>Методы</vt:lpstr>
      <vt:lpstr>Четвертый блок - управленческий. </vt:lpstr>
      <vt:lpstr>В структуру центра здоровья для детей рекомендуется включать:</vt:lpstr>
      <vt:lpstr>Презентация PowerPoint</vt:lpstr>
      <vt:lpstr>Презентация PowerPoint</vt:lpstr>
      <vt:lpstr>Формирование учетной документации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Значение гигиенического воспитания  в формировании здорового образа жизни детей </vt:lpstr>
      <vt:lpstr>Презентация PowerPoint</vt:lpstr>
      <vt:lpstr>Презентация PowerPoint</vt:lpstr>
      <vt:lpstr>Презентация PowerPoint</vt:lpstr>
      <vt:lpstr>Презентация PowerPoint</vt:lpstr>
      <vt:lpstr>Гигиеническое воспитание родителей </vt:lpstr>
      <vt:lpstr>Гигиеническое обучение персонала </vt:lpstr>
      <vt:lpstr>Программа очно-заочного гигиенического обучения работников школ включает следующие основные разделы: </vt:lpstr>
      <vt:lpstr>Презентация PowerPoint</vt:lpstr>
      <vt:lpstr>Основы оздоровления детей в школе </vt:lpstr>
      <vt:lpstr>Основные принципы организации и проведения системы профи­лактических и оздоровительных мероприятий в образовательных уч­реждениях: </vt:lpstr>
      <vt:lpstr>Презентация PowerPoint</vt:lpstr>
      <vt:lpstr>В программу оздоровления детей в школе должны быть включены следующие разделы: </vt:lpstr>
      <vt:lpstr>Презентация PowerPoint</vt:lpstr>
      <vt:lpstr>Примеры заданий, выявляющих практическую подготовку врача-педиатра.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Ситуационные задачи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Эльвина</dc:creator>
  <cp:lastModifiedBy>gastro-post-1</cp:lastModifiedBy>
  <cp:revision>27</cp:revision>
  <dcterms:created xsi:type="dcterms:W3CDTF">2017-05-01T12:30:31Z</dcterms:created>
  <dcterms:modified xsi:type="dcterms:W3CDTF">2017-05-04T06:54:38Z</dcterms:modified>
</cp:coreProperties>
</file>